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74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67" r:id="rId17"/>
    <p:sldId id="276" r:id="rId18"/>
    <p:sldId id="275" r:id="rId19"/>
    <p:sldId id="268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CE0CA-1336-41BA-9552-E459C4B0DEC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FF313-E603-48D0-AE9E-9FFCDFFB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2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45/heart+disease" TargetMode="External"/><Relationship Id="rId2" Type="http://schemas.openxmlformats.org/officeDocument/2006/relationships/hyperlink" Target="https://www.who.int/health-topics/cardiovascular-diseases#tab=tab_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99E88-2267-E0CB-2ED9-F071DF7C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97" r="7374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66335-AE28-8E2B-72C0-269632E3C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Using </a:t>
            </a:r>
            <a:r>
              <a:rPr lang="en-US" sz="5000" dirty="0" err="1"/>
              <a:t>ShinyR</a:t>
            </a:r>
            <a:r>
              <a:rPr lang="en-US" sz="5000" dirty="0"/>
              <a:t> for Heart Disease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FCC31-B22A-25FF-119F-23AAEDDC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220" y="5859202"/>
            <a:ext cx="4670660" cy="62914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Interactive data exploration, analysis, and prediction tool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DA61F8A-0FFC-C173-0C20-6B4E0024EDF0}"/>
              </a:ext>
            </a:extLst>
          </p:cNvPr>
          <p:cNvSpPr txBox="1">
            <a:spLocks/>
          </p:cNvSpPr>
          <p:nvPr/>
        </p:nvSpPr>
        <p:spPr>
          <a:xfrm>
            <a:off x="3636372" y="5373217"/>
            <a:ext cx="2731772" cy="971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dirty="0"/>
              <a:t>Devansh Pathak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HDSC 824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12/17/2024</a:t>
            </a:r>
          </a:p>
        </p:txBody>
      </p:sp>
    </p:spTree>
    <p:extLst>
      <p:ext uri="{BB962C8B-B14F-4D97-AF65-F5344CB8AC3E}">
        <p14:creationId xmlns:p14="http://schemas.microsoft.com/office/powerpoint/2010/main" val="395275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4F2E-6CD8-7693-4E8C-0D2B0D01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Cholesterol with Target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3470AB-9547-BAA3-EA87-D44003D3E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309" y="2633663"/>
            <a:ext cx="6784745" cy="3565525"/>
          </a:xfrm>
        </p:spPr>
      </p:pic>
    </p:spTree>
    <p:extLst>
      <p:ext uri="{BB962C8B-B14F-4D97-AF65-F5344CB8AC3E}">
        <p14:creationId xmlns:p14="http://schemas.microsoft.com/office/powerpoint/2010/main" val="17241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28A5-6A77-9D1F-6B51-83B71AA2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Resting BP with 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257A4-5BF1-EC71-0FD3-88E1D3015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309" y="2633663"/>
            <a:ext cx="6784745" cy="3565525"/>
          </a:xfrm>
        </p:spPr>
      </p:pic>
    </p:spTree>
    <p:extLst>
      <p:ext uri="{BB962C8B-B14F-4D97-AF65-F5344CB8AC3E}">
        <p14:creationId xmlns:p14="http://schemas.microsoft.com/office/powerpoint/2010/main" val="407314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1CF-289F-E900-99FD-C0655E7C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</a:t>
            </a:r>
            <a:r>
              <a:rPr lang="en-US" dirty="0" err="1"/>
              <a:t>oldpeak</a:t>
            </a:r>
            <a:r>
              <a:rPr lang="en-US" dirty="0"/>
              <a:t> with 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EC749-C170-78F5-A296-9B2A84AE2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309" y="2633663"/>
            <a:ext cx="6784745" cy="3565525"/>
          </a:xfrm>
        </p:spPr>
      </p:pic>
    </p:spTree>
    <p:extLst>
      <p:ext uri="{BB962C8B-B14F-4D97-AF65-F5344CB8AC3E}">
        <p14:creationId xmlns:p14="http://schemas.microsoft.com/office/powerpoint/2010/main" val="79708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7DAC-1180-0CF2-29B2-F421EF72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</a:t>
            </a:r>
            <a:r>
              <a:rPr lang="en-US" dirty="0" err="1"/>
              <a:t>Oldpeak</a:t>
            </a:r>
            <a:endParaRPr lang="en-US" dirty="0"/>
          </a:p>
        </p:txBody>
      </p:sp>
      <p:pic>
        <p:nvPicPr>
          <p:cNvPr id="7170" name="Picture 2" descr="Plot object">
            <a:extLst>
              <a:ext uri="{FF2B5EF4-FFF2-40B4-BE49-F238E27FC236}">
                <a16:creationId xmlns:a16="http://schemas.microsoft.com/office/drawing/2014/main" id="{76594CF9-1F2C-B06C-1ABE-F2F582AAAA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850507"/>
            <a:ext cx="10891837" cy="31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8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457D-D551-6E29-46D9-DCEEA351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Cholesterol</a:t>
            </a:r>
          </a:p>
        </p:txBody>
      </p:sp>
      <p:pic>
        <p:nvPicPr>
          <p:cNvPr id="8194" name="Picture 2" descr="Plot object">
            <a:extLst>
              <a:ext uri="{FF2B5EF4-FFF2-40B4-BE49-F238E27FC236}">
                <a16:creationId xmlns:a16="http://schemas.microsoft.com/office/drawing/2014/main" id="{8816F6F5-B6C5-2A99-956B-0E839A5AF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850507"/>
            <a:ext cx="10891837" cy="31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1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2A31-C6C5-70EB-96C3-2CF3DF13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Cholesterol vs </a:t>
            </a:r>
            <a:r>
              <a:rPr lang="en-US" dirty="0" err="1"/>
              <a:t>oldpeak</a:t>
            </a:r>
            <a:endParaRPr lang="en-US" dirty="0"/>
          </a:p>
        </p:txBody>
      </p:sp>
      <p:pic>
        <p:nvPicPr>
          <p:cNvPr id="9218" name="Picture 2" descr="Plot object">
            <a:extLst>
              <a:ext uri="{FF2B5EF4-FFF2-40B4-BE49-F238E27FC236}">
                <a16:creationId xmlns:a16="http://schemas.microsoft.com/office/drawing/2014/main" id="{67F3CC9B-6EC8-17E5-478B-ADE16BE394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850507"/>
            <a:ext cx="10891837" cy="31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5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8E42-7103-A443-9787-AD09D39F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B03071-3906-8DAD-4528-C2EC7C57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Models: </a:t>
            </a:r>
          </a:p>
          <a:p>
            <a:pPr lvl="1"/>
            <a:r>
              <a:rPr lang="en-US" dirty="0"/>
              <a:t>Logistic Regression and Random Forest.</a:t>
            </a:r>
          </a:p>
          <a:p>
            <a:r>
              <a:rPr lang="en-US" dirty="0"/>
              <a:t>Features: </a:t>
            </a:r>
          </a:p>
          <a:p>
            <a:pPr lvl="1"/>
            <a:r>
              <a:rPr lang="en-US" dirty="0"/>
              <a:t>Age, Sex, Cholesterol, Resting BP, </a:t>
            </a:r>
            <a:r>
              <a:rPr lang="en-US" dirty="0" err="1"/>
              <a:t>Oldpeak</a:t>
            </a:r>
            <a:r>
              <a:rPr lang="en-US" dirty="0"/>
              <a:t> (log-transformed).</a:t>
            </a:r>
          </a:p>
          <a:p>
            <a:r>
              <a:rPr lang="en-US" dirty="0"/>
              <a:t>Performance metrics: </a:t>
            </a:r>
          </a:p>
          <a:p>
            <a:pPr lvl="1"/>
            <a:r>
              <a:rPr lang="en-US" dirty="0"/>
              <a:t>AUC scores for both models.</a:t>
            </a:r>
          </a:p>
          <a:p>
            <a:r>
              <a:rPr lang="en-US" dirty="0"/>
              <a:t>Insights:</a:t>
            </a:r>
          </a:p>
          <a:p>
            <a:pPr lvl="1"/>
            <a:r>
              <a:rPr lang="en-US" dirty="0"/>
              <a:t>Logistic Regression slightly outperformed Random Forest on this dataset</a:t>
            </a:r>
          </a:p>
        </p:txBody>
      </p:sp>
    </p:spTree>
    <p:extLst>
      <p:ext uri="{BB962C8B-B14F-4D97-AF65-F5344CB8AC3E}">
        <p14:creationId xmlns:p14="http://schemas.microsoft.com/office/powerpoint/2010/main" val="395528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CEEAE-2BF6-E9F2-1193-24592BFC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0" y="1171145"/>
            <a:ext cx="10168106" cy="95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Demo of Model Evaluation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A00971-3D1A-67F0-EB2A-6FC3A8B2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00" y="3572981"/>
            <a:ext cx="4978176" cy="26135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F6279-3528-E62B-65EA-96B1809E1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2570" y="3572981"/>
            <a:ext cx="4978176" cy="26135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E0D2A5-C167-FB61-F32A-674B344F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914400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4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318B-9F9A-8E85-41C4-09FD16FC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342B-B074-89FE-F8D9-1AF262CF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Predictors</a:t>
            </a:r>
          </a:p>
          <a:p>
            <a:pPr lvl="1"/>
            <a:r>
              <a:rPr lang="en-US" dirty="0"/>
              <a:t>Age, Cholesterol, Resting BP</a:t>
            </a:r>
          </a:p>
          <a:p>
            <a:pPr lvl="1"/>
            <a:r>
              <a:rPr lang="en-US" dirty="0"/>
              <a:t>Logistic Regression is slightly more reliable than Random Forest for predicting Heart Disease</a:t>
            </a:r>
          </a:p>
          <a:p>
            <a:pPr lvl="1"/>
            <a:r>
              <a:rPr lang="en-US" dirty="0"/>
              <a:t>Visualization provided insights into variable distributions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1911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6E51-59FB-611E-6D02-B3F54992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D24C-3368-B960-E77C-7910EAE6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tool is useful for healthcare personnel</a:t>
            </a:r>
          </a:p>
          <a:p>
            <a:r>
              <a:rPr lang="en-US" dirty="0"/>
              <a:t>Due to small sample size, the need for large dataset is needed to refine the models and develop more complex models. This in-turn can be used for real-time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B8A4-B2FA-FA97-8224-6DADF521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A078-AD0B-258E-1D87-E9842565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Introduction to the Problem:</a:t>
            </a:r>
          </a:p>
          <a:p>
            <a:pPr lvl="1"/>
            <a:r>
              <a:rPr lang="en-US" dirty="0"/>
              <a:t>Cardiovascular diseases (CVDs) are the leading cause of mortality globally, responsible for </a:t>
            </a:r>
            <a:r>
              <a:rPr lang="en-US" b="1" dirty="0"/>
              <a:t>over 17.9 million deaths annually</a:t>
            </a:r>
            <a:r>
              <a:rPr lang="en-US" dirty="0"/>
              <a:t>.</a:t>
            </a:r>
            <a:r>
              <a:rPr lang="en-US" baseline="30000" dirty="0">
                <a:hlinkClick r:id="rId2"/>
              </a:rPr>
              <a:t>[1] </a:t>
            </a:r>
            <a:endParaRPr lang="en-US" baseline="30000" dirty="0"/>
          </a:p>
          <a:p>
            <a:pPr lvl="1"/>
            <a:r>
              <a:rPr lang="en-US" dirty="0"/>
              <a:t>Early identification of key predictors of heart disease can significantly improve patient outcomes and guide healthcare interventions.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UCI Heart Disease Dataset (Cleveland subset), a publicly available dataset for research. </a:t>
            </a:r>
            <a:r>
              <a:rPr lang="en-US" baseline="30000" dirty="0">
                <a:hlinkClick r:id="rId3"/>
              </a:rPr>
              <a:t>[2]</a:t>
            </a:r>
            <a:endParaRPr lang="en-US" baseline="30000" dirty="0"/>
          </a:p>
          <a:p>
            <a:pPr lvl="1"/>
            <a:r>
              <a:rPr lang="en-US" dirty="0"/>
              <a:t>Contains 303 observations with 14 clinical demographic features.</a:t>
            </a:r>
          </a:p>
          <a:p>
            <a:r>
              <a:rPr lang="en-US" dirty="0"/>
              <a:t>Why It’s Interesting:</a:t>
            </a:r>
          </a:p>
          <a:p>
            <a:pPr lvl="1"/>
            <a:r>
              <a:rPr lang="en-US" dirty="0"/>
              <a:t>Interactive tools are essential for </a:t>
            </a:r>
            <a:r>
              <a:rPr lang="en-US" b="1" dirty="0"/>
              <a:t>exploring clinical patterns </a:t>
            </a:r>
            <a:r>
              <a:rPr lang="en-US" dirty="0"/>
              <a:t>and </a:t>
            </a:r>
            <a:r>
              <a:rPr lang="en-US" b="1" dirty="0"/>
              <a:t>building predictive models </a:t>
            </a:r>
            <a:r>
              <a:rPr lang="en-US" dirty="0"/>
              <a:t>to help healthcare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91766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4E1D-66C7-2E57-7239-2F026A4C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71E2-5963-ED8F-88C8-800369BF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[1] </a:t>
            </a:r>
            <a:r>
              <a:rPr lang="en-US" dirty="0"/>
              <a:t>https://www.who.int/health-topics/cardiovascular-diseases#tab=tab_1</a:t>
            </a:r>
          </a:p>
          <a:p>
            <a:r>
              <a:rPr lang="en-US" baseline="30000" dirty="0"/>
              <a:t>[2] </a:t>
            </a:r>
            <a:r>
              <a:rPr lang="en-US" dirty="0"/>
              <a:t>https://archive.ics.uci.edu/dataset/45/heart+disease</a:t>
            </a:r>
          </a:p>
        </p:txBody>
      </p:sp>
    </p:spTree>
    <p:extLst>
      <p:ext uri="{BB962C8B-B14F-4D97-AF65-F5344CB8AC3E}">
        <p14:creationId xmlns:p14="http://schemas.microsoft.com/office/powerpoint/2010/main" val="271746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C629-8737-A070-7962-792E9006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37F3-3ADE-DF31-20AC-2472A1F2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Objectives:</a:t>
            </a:r>
          </a:p>
          <a:p>
            <a:pPr lvl="1"/>
            <a:r>
              <a:rPr lang="en-US" dirty="0"/>
              <a:t>Develop Shiny App to enable interactive exploration of heart disease data.</a:t>
            </a:r>
          </a:p>
          <a:p>
            <a:pPr lvl="1"/>
            <a:r>
              <a:rPr lang="en-US" dirty="0"/>
              <a:t>Use data visualization to uncover meaningful insights and patterns.</a:t>
            </a:r>
          </a:p>
          <a:p>
            <a:pPr lvl="1"/>
            <a:r>
              <a:rPr lang="en-US" dirty="0"/>
              <a:t>Build machine learning models to predict presence of heart disease.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Fully functional Shiny application</a:t>
            </a:r>
          </a:p>
          <a:p>
            <a:pPr lvl="1"/>
            <a:r>
              <a:rPr lang="en-US" dirty="0"/>
              <a:t>Comparison of Logistic Regression and Random Forest Models.</a:t>
            </a:r>
          </a:p>
          <a:p>
            <a:pPr lvl="1"/>
            <a:r>
              <a:rPr lang="en-US" dirty="0"/>
              <a:t>Visualizations demonstrating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49994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FC85-DB85-F56E-2463-DFFD1DAB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F949-1D90-25A3-4C24-F25B890A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Features:</a:t>
            </a:r>
          </a:p>
          <a:p>
            <a:pPr lvl="1"/>
            <a:r>
              <a:rPr lang="en-US" b="1" dirty="0"/>
              <a:t>Demographic Features: </a:t>
            </a:r>
            <a:r>
              <a:rPr lang="en-US" dirty="0"/>
              <a:t>age, sex</a:t>
            </a:r>
          </a:p>
          <a:p>
            <a:pPr lvl="1"/>
            <a:r>
              <a:rPr lang="en-US" b="1" dirty="0"/>
              <a:t>Clinical Measurements: </a:t>
            </a:r>
            <a:r>
              <a:rPr lang="en-US" dirty="0" err="1"/>
              <a:t>chol</a:t>
            </a:r>
            <a:r>
              <a:rPr lang="en-US" dirty="0"/>
              <a:t> (cholesterol), </a:t>
            </a:r>
            <a:r>
              <a:rPr lang="en-US" dirty="0" err="1"/>
              <a:t>trestbps</a:t>
            </a:r>
            <a:r>
              <a:rPr lang="en-US" dirty="0"/>
              <a:t> (resting blood pressure), </a:t>
            </a:r>
            <a:r>
              <a:rPr lang="en-US" dirty="0" err="1"/>
              <a:t>thalach</a:t>
            </a:r>
            <a:r>
              <a:rPr lang="en-US" dirty="0"/>
              <a:t> (max heart rate), </a:t>
            </a:r>
            <a:r>
              <a:rPr lang="en-US" dirty="0" err="1"/>
              <a:t>oldpeak</a:t>
            </a:r>
            <a:r>
              <a:rPr lang="en-US" dirty="0"/>
              <a:t> (ST depression).</a:t>
            </a:r>
          </a:p>
          <a:p>
            <a:pPr lvl="1"/>
            <a:r>
              <a:rPr lang="en-US" b="1" dirty="0"/>
              <a:t>Target Variable: </a:t>
            </a:r>
            <a:r>
              <a:rPr lang="en-US" dirty="0"/>
              <a:t>Presence of heart disease (0 = no disease, 1 = disease).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dirty="0"/>
              <a:t>Handling missing data (ca, </a:t>
            </a:r>
            <a:r>
              <a:rPr lang="en-US" dirty="0" err="1"/>
              <a:t>thal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Ensuring appropriate scaling for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385890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4304-DA62-B355-6A3D-82A78C1A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Variable(s) used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9272977-7DEB-BDDB-1261-1FBD05731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65585"/>
              </p:ext>
            </p:extLst>
          </p:nvPr>
        </p:nvGraphicFramePr>
        <p:xfrm>
          <a:off x="639763" y="2633663"/>
          <a:ext cx="10891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1637119548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23941608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97845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5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the 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1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(1 = Male, 0 = 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1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Serum Cholesterol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0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 presence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3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6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52F2-9701-73AD-782D-3EA33AFE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756E-D6A9-ECE4-6D2F-FE0BC116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Data Preprocessing (handling missing values, log transformations).</a:t>
            </a:r>
          </a:p>
          <a:p>
            <a:pPr lvl="1"/>
            <a:r>
              <a:rPr lang="en-US" dirty="0"/>
              <a:t>Data Visualization (exploring patterns with ggplot2).</a:t>
            </a:r>
          </a:p>
          <a:p>
            <a:pPr lvl="1"/>
            <a:r>
              <a:rPr lang="en-US" dirty="0"/>
              <a:t>Machine Learning Models (Logistic Regression and Random Forest).</a:t>
            </a:r>
          </a:p>
          <a:p>
            <a:pPr lvl="1"/>
            <a:r>
              <a:rPr lang="en-US" dirty="0"/>
              <a:t>Model Evaluation (AUC and ROC Curves).</a:t>
            </a:r>
          </a:p>
          <a:p>
            <a:r>
              <a:rPr lang="en-US" dirty="0"/>
              <a:t>Tools: R, Shiny, ggplot2, caret, </a:t>
            </a:r>
            <a:r>
              <a:rPr lang="en-US" dirty="0" err="1"/>
              <a:t>pROC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74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6CC9-1327-851B-80D4-76B455BB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F1E7-1FB6-24E9-1A92-B401B7C2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the Application Does:</a:t>
            </a:r>
          </a:p>
          <a:p>
            <a:pPr lvl="1"/>
            <a:r>
              <a:rPr lang="en-US" dirty="0"/>
              <a:t>Data Summary:</a:t>
            </a:r>
          </a:p>
          <a:p>
            <a:pPr lvl="2"/>
            <a:r>
              <a:rPr lang="en-US" dirty="0"/>
              <a:t>Summary statistics and missing values.</a:t>
            </a:r>
          </a:p>
          <a:p>
            <a:pPr lvl="1"/>
            <a:r>
              <a:rPr lang="en-US" dirty="0"/>
              <a:t>Data Exploration:</a:t>
            </a:r>
          </a:p>
          <a:p>
            <a:pPr lvl="2"/>
            <a:r>
              <a:rPr lang="en-US" dirty="0"/>
              <a:t>Interactive histograms, boxplots, and scatter plots.</a:t>
            </a:r>
          </a:p>
          <a:p>
            <a:pPr lvl="1"/>
            <a:r>
              <a:rPr lang="en-US" dirty="0"/>
              <a:t>Model Evaluation:</a:t>
            </a:r>
          </a:p>
          <a:p>
            <a:pPr lvl="2"/>
            <a:r>
              <a:rPr lang="en-US" dirty="0"/>
              <a:t>Logistic Regression and Random Forest models.</a:t>
            </a:r>
          </a:p>
          <a:p>
            <a:pPr lvl="2"/>
            <a:r>
              <a:rPr lang="en-US" dirty="0"/>
              <a:t>ROC curve comparisons and AUC scores.</a:t>
            </a:r>
          </a:p>
          <a:p>
            <a:r>
              <a:rPr lang="en-US" dirty="0"/>
              <a:t>Key Functionalities:</a:t>
            </a:r>
          </a:p>
          <a:p>
            <a:pPr lvl="1"/>
            <a:r>
              <a:rPr lang="en-US" dirty="0"/>
              <a:t>Users can dynamically select predictors and visualizations.</a:t>
            </a:r>
          </a:p>
          <a:p>
            <a:pPr lvl="1"/>
            <a:r>
              <a:rPr lang="en-US" dirty="0"/>
              <a:t>Compare model performances using AUC metrics.</a:t>
            </a:r>
          </a:p>
        </p:txBody>
      </p:sp>
    </p:spTree>
    <p:extLst>
      <p:ext uri="{BB962C8B-B14F-4D97-AF65-F5344CB8AC3E}">
        <p14:creationId xmlns:p14="http://schemas.microsoft.com/office/powerpoint/2010/main" val="419682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FED9-7889-2BFE-DC38-27B4E2D4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 – Distribution, Boxplot, &amp; Scatterplot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4924-0D0C-A9F4-D4D0-534B4112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the distribution and boxplot of Age, Cholesterol, Resting BP, and </a:t>
            </a:r>
            <a:r>
              <a:rPr lang="en-US" dirty="0" err="1"/>
              <a:t>Oldpeak</a:t>
            </a:r>
            <a:r>
              <a:rPr lang="en-US" dirty="0"/>
              <a:t>.</a:t>
            </a:r>
          </a:p>
          <a:p>
            <a:r>
              <a:rPr lang="en-US" dirty="0"/>
              <a:t>Insights: </a:t>
            </a:r>
          </a:p>
          <a:p>
            <a:pPr lvl="1"/>
            <a:r>
              <a:rPr lang="en-US" dirty="0"/>
              <a:t>Age group 45-65 shows a higher prevalence of heart disease.</a:t>
            </a:r>
          </a:p>
          <a:p>
            <a:pPr lvl="1"/>
            <a:r>
              <a:rPr lang="en-US" dirty="0"/>
              <a:t>Patients with heart disease tend to have higher Cholesterol and Resting BP.</a:t>
            </a:r>
          </a:p>
          <a:p>
            <a:pPr lvl="1"/>
            <a:r>
              <a:rPr lang="en-US" dirty="0"/>
              <a:t>Clustering patterns observed for target groups in our Scatterplot charts</a:t>
            </a:r>
          </a:p>
        </p:txBody>
      </p:sp>
    </p:spTree>
    <p:extLst>
      <p:ext uri="{BB962C8B-B14F-4D97-AF65-F5344CB8AC3E}">
        <p14:creationId xmlns:p14="http://schemas.microsoft.com/office/powerpoint/2010/main" val="26990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ECA-19DA-752D-7E61-3996CF61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Age with Target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F1CF4C-A891-EBD1-7666-598D6F4CE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309" y="2633663"/>
            <a:ext cx="6784745" cy="3565525"/>
          </a:xfrm>
        </p:spPr>
      </p:pic>
    </p:spTree>
    <p:extLst>
      <p:ext uri="{BB962C8B-B14F-4D97-AF65-F5344CB8AC3E}">
        <p14:creationId xmlns:p14="http://schemas.microsoft.com/office/powerpoint/2010/main" val="153593777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664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Grandview Display</vt:lpstr>
      <vt:lpstr>DashVTI</vt:lpstr>
      <vt:lpstr>Using ShinyR for Heart Disease Analysis</vt:lpstr>
      <vt:lpstr>Background and Motivation</vt:lpstr>
      <vt:lpstr>Objectives</vt:lpstr>
      <vt:lpstr>Data Overview</vt:lpstr>
      <vt:lpstr>Overview of Data Variable(s) used</vt:lpstr>
      <vt:lpstr>Methodology</vt:lpstr>
      <vt:lpstr>Shiny Application Overview</vt:lpstr>
      <vt:lpstr>Data Exploration – Distribution, Boxplot, &amp; Scatterplot Analysis</vt:lpstr>
      <vt:lpstr>Distribution of Age with Target</vt:lpstr>
      <vt:lpstr>Distribution of Cholesterol with Target</vt:lpstr>
      <vt:lpstr>Distribution of Resting BP with Target</vt:lpstr>
      <vt:lpstr>Distribution of oldpeak with Target</vt:lpstr>
      <vt:lpstr>Age vs Oldpeak</vt:lpstr>
      <vt:lpstr>Age vs Cholesterol</vt:lpstr>
      <vt:lpstr>Cholesterol vs oldpeak</vt:lpstr>
      <vt:lpstr>Machine Learning Models</vt:lpstr>
      <vt:lpstr>Demo of Model Evaluation</vt:lpstr>
      <vt:lpstr>Key Insights &amp; 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p</dc:creator>
  <cp:lastModifiedBy>d p</cp:lastModifiedBy>
  <cp:revision>1</cp:revision>
  <dcterms:created xsi:type="dcterms:W3CDTF">2024-12-17T21:13:08Z</dcterms:created>
  <dcterms:modified xsi:type="dcterms:W3CDTF">2024-12-17T22:23:23Z</dcterms:modified>
</cp:coreProperties>
</file>