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96" r:id="rId2"/>
    <p:sldId id="397" r:id="rId3"/>
    <p:sldId id="404" r:id="rId4"/>
    <p:sldId id="399" r:id="rId5"/>
    <p:sldId id="394" r:id="rId6"/>
    <p:sldId id="415" r:id="rId7"/>
    <p:sldId id="390" r:id="rId8"/>
    <p:sldId id="414" r:id="rId9"/>
    <p:sldId id="380" r:id="rId10"/>
    <p:sldId id="370" r:id="rId11"/>
    <p:sldId id="400" r:id="rId12"/>
    <p:sldId id="401" r:id="rId13"/>
    <p:sldId id="374" r:id="rId14"/>
    <p:sldId id="376" r:id="rId15"/>
    <p:sldId id="377" r:id="rId16"/>
    <p:sldId id="378" r:id="rId17"/>
    <p:sldId id="307" r:id="rId18"/>
    <p:sldId id="343" r:id="rId19"/>
    <p:sldId id="345" r:id="rId20"/>
    <p:sldId id="342" r:id="rId21"/>
    <p:sldId id="373" r:id="rId22"/>
    <p:sldId id="330" r:id="rId23"/>
    <p:sldId id="403" r:id="rId24"/>
    <p:sldId id="339" r:id="rId25"/>
    <p:sldId id="335" r:id="rId26"/>
    <p:sldId id="369" r:id="rId27"/>
    <p:sldId id="349" r:id="rId28"/>
    <p:sldId id="405" r:id="rId29"/>
    <p:sldId id="341" r:id="rId30"/>
    <p:sldId id="333" r:id="rId31"/>
    <p:sldId id="353" r:id="rId32"/>
    <p:sldId id="319" r:id="rId33"/>
    <p:sldId id="372" r:id="rId34"/>
    <p:sldId id="344" r:id="rId35"/>
    <p:sldId id="354" r:id="rId36"/>
    <p:sldId id="322" r:id="rId37"/>
    <p:sldId id="355" r:id="rId38"/>
    <p:sldId id="406" r:id="rId39"/>
    <p:sldId id="402" r:id="rId40"/>
    <p:sldId id="409" r:id="rId41"/>
    <p:sldId id="408" r:id="rId42"/>
    <p:sldId id="410" r:id="rId43"/>
    <p:sldId id="336" r:id="rId44"/>
    <p:sldId id="258" r:id="rId45"/>
    <p:sldId id="407" r:id="rId46"/>
    <p:sldId id="411" r:id="rId47"/>
    <p:sldId id="412" r:id="rId48"/>
    <p:sldId id="413" r:id="rId49"/>
    <p:sldId id="352" r:id="rId50"/>
    <p:sldId id="270" r:id="rId51"/>
    <p:sldId id="338" r:id="rId52"/>
    <p:sldId id="395" r:id="rId5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369" autoAdjust="0"/>
  </p:normalViewPr>
  <p:slideViewPr>
    <p:cSldViewPr>
      <p:cViewPr varScale="1">
        <p:scale>
          <a:sx n="98" d="100"/>
          <a:sy n="98" d="100"/>
        </p:scale>
        <p:origin x="16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2B3E5A-3D5B-4A7A-B9D8-BF33138B0980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720E4E-3507-4826-9E4B-C437415DB9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0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1 receives full allocation, runs out of right before runs out of water</a:t>
            </a:r>
          </a:p>
          <a:p>
            <a:endParaRPr lang="en-US" dirty="0"/>
          </a:p>
          <a:p>
            <a:r>
              <a:rPr lang="en-US" dirty="0"/>
              <a:t>Users</a:t>
            </a:r>
            <a:r>
              <a:rPr lang="en-US" baseline="0" dirty="0"/>
              <a:t> 3 and 4 have high priority, but there just isn’t enough water available so they experience shortage. </a:t>
            </a:r>
            <a:r>
              <a:rPr lang="en-US" dirty="0"/>
              <a:t>Run out of water before they run out of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20E4E-3507-4826-9E4B-C437415DB9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85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9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1 receives full allocation, runs out of right before runs out of water</a:t>
            </a:r>
          </a:p>
          <a:p>
            <a:endParaRPr lang="en-US" dirty="0"/>
          </a:p>
          <a:p>
            <a:r>
              <a:rPr lang="en-US" dirty="0"/>
              <a:t>Users</a:t>
            </a:r>
            <a:r>
              <a:rPr lang="en-US" baseline="0" dirty="0"/>
              <a:t> 3 and 4 have high priority, but there just isn’t enough water available so they experience shortage. </a:t>
            </a:r>
            <a:r>
              <a:rPr lang="en-US" dirty="0"/>
              <a:t>Run out of water before they run out of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9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20E4E-3507-4826-9E4B-C437415DB96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2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140C-65EA-4B91-9DA7-E0B5F79B78CC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4A8D-0C57-4F53-B46C-EE13CF3A043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FFB9-620C-4296-BDB1-67BFAC1EABA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7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CDBD-E920-452A-AAFE-9D3AB35D28A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09C2-A28C-4306-9415-F070E58DF4A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8421-FE31-4198-A54F-EDBA0266CED6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FA25-E9AC-4669-8D44-513144CFD24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5602-4DF2-41BD-B07A-0DD6BC56776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56F1-28F9-4D03-9395-CB7E4244A738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BCE0-81BD-4B34-B0C9-B45E95ABCE6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9F18-6C75-448C-906C-6640F2BED3E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754E-06F4-46C9-B8F3-2041FB9FC95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16F2-EFC6-4692-B31B-B66A2478B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atheno.com/calculus-1/optimization/garden-fenc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WATER ALLOCATION TOOL </a:t>
            </a:r>
            <a:br>
              <a:rPr lang="en-US" b="1" dirty="0"/>
            </a:br>
            <a:r>
              <a:rPr lang="en-US" b="1" dirty="0"/>
              <a:t>SESSION 1 (repeat)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Introduction / Background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Water Allocation Tool / DWRAT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Q &amp; A /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8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WHY ALLOCATE WATER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202124"/>
                </a:solidFill>
                <a:latin typeface="Roboto"/>
              </a:rPr>
              <a:t>State Water Board Mission Statement</a:t>
            </a:r>
            <a:endParaRPr lang="en-US" sz="2800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1"/>
            <a:r>
              <a:rPr lang="en-US" sz="2000" b="0" i="0" dirty="0">
                <a:solidFill>
                  <a:srgbClr val="202124"/>
                </a:solidFill>
                <a:effectLst/>
              </a:rPr>
              <a:t>To preserve, enhance, and restore the quality of </a:t>
            </a:r>
            <a:r>
              <a:rPr lang="en-US" sz="2000" i="0" dirty="0">
                <a:solidFill>
                  <a:srgbClr val="202124"/>
                </a:solidFill>
                <a:effectLst/>
              </a:rPr>
              <a:t>California's water resources and drinking water for the 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protection of the environment, public health, and all beneficial uses, and </a:t>
            </a:r>
            <a:r>
              <a:rPr lang="en-US" sz="2000" b="1" i="0" dirty="0">
                <a:solidFill>
                  <a:srgbClr val="C00000"/>
                </a:solidFill>
                <a:effectLst/>
              </a:rPr>
              <a:t>to ensure proper water resource allocation and efficient use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, for the benefit of present and future generations.</a:t>
            </a:r>
          </a:p>
          <a:p>
            <a:r>
              <a:rPr lang="fr-FR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California Constitution Article X Section 2</a:t>
            </a:r>
          </a:p>
          <a:p>
            <a:pPr lvl="1"/>
            <a:r>
              <a:rPr lang="en-US" sz="2000" b="0" dirty="0">
                <a:solidFill>
                  <a:srgbClr val="333333"/>
                </a:solidFill>
                <a:effectLst/>
              </a:rPr>
              <a:t>general welfare requires that the water resources of the State be </a:t>
            </a:r>
            <a:r>
              <a:rPr lang="en-US" sz="2000" b="1" dirty="0">
                <a:solidFill>
                  <a:srgbClr val="C00000"/>
                </a:solidFill>
                <a:effectLst/>
              </a:rPr>
              <a:t>put to beneficial use to the fullest extent </a:t>
            </a:r>
            <a:r>
              <a:rPr lang="en-US" sz="2000" b="0" dirty="0">
                <a:solidFill>
                  <a:srgbClr val="333333"/>
                </a:solidFill>
                <a:effectLst/>
              </a:rPr>
              <a:t>of which they are capable…</a:t>
            </a:r>
          </a:p>
          <a:p>
            <a:r>
              <a:rPr lang="fr-FR" sz="2800" b="0" i="0" dirty="0">
                <a:solidFill>
                  <a:srgbClr val="333333"/>
                </a:solidFill>
                <a:effectLst/>
              </a:rPr>
              <a:t>Water </a:t>
            </a:r>
            <a:r>
              <a:rPr lang="fr-FR" sz="2800" b="0" i="0" dirty="0" err="1">
                <a:solidFill>
                  <a:srgbClr val="333333"/>
                </a:solidFill>
                <a:effectLst/>
              </a:rPr>
              <a:t>Rights</a:t>
            </a:r>
            <a:r>
              <a:rPr lang="fr-FR" sz="2800" b="0" i="0" dirty="0">
                <a:solidFill>
                  <a:srgbClr val="333333"/>
                </a:solidFill>
                <a:effectLst/>
              </a:rPr>
              <a:t> Mission </a:t>
            </a:r>
            <a:r>
              <a:rPr lang="fr-FR" sz="2800" b="0" i="0" dirty="0" err="1">
                <a:solidFill>
                  <a:srgbClr val="333333"/>
                </a:solidFill>
                <a:effectLst/>
              </a:rPr>
              <a:t>Statement</a:t>
            </a:r>
            <a:endParaRPr lang="fr-FR" sz="2800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sz="2000" dirty="0">
                <a:solidFill>
                  <a:srgbClr val="333333"/>
                </a:solidFill>
                <a:effectLst/>
              </a:rPr>
              <a:t>Our Mission is to establish and maintain a stable system of water rights in California to </a:t>
            </a:r>
            <a:r>
              <a:rPr lang="en-US" sz="2000" b="1" dirty="0">
                <a:solidFill>
                  <a:srgbClr val="C00000"/>
                </a:solidFill>
                <a:effectLst/>
              </a:rPr>
              <a:t>best develop, conserve, and utilize in the public interest the water resources of the State </a:t>
            </a:r>
            <a:r>
              <a:rPr lang="en-US" sz="2000" dirty="0">
                <a:solidFill>
                  <a:srgbClr val="333333"/>
                </a:solidFill>
                <a:effectLst/>
              </a:rPr>
              <a:t>while protecting vested rights, water quality and the environment</a:t>
            </a:r>
          </a:p>
          <a:p>
            <a:pPr lvl="1"/>
            <a:endParaRPr lang="fr-FR" sz="16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/>
            <a:endParaRPr lang="fr-FR" sz="16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2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HOW DOES CALIFORNIA</a:t>
            </a:r>
            <a:br>
              <a:rPr lang="en-US" b="1" dirty="0"/>
            </a:br>
            <a:r>
              <a:rPr lang="en-US" b="1" dirty="0"/>
              <a:t>ALLOCATE WATER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Maximize</a:t>
            </a:r>
            <a:r>
              <a:rPr lang="en-US" sz="3600" dirty="0"/>
              <a:t> beneficial use of water, subject to environmental protection, in accordance with water rights and California state law</a:t>
            </a:r>
          </a:p>
          <a:p>
            <a:pPr lvl="2"/>
            <a:endParaRPr lang="en-US" b="1" dirty="0">
              <a:solidFill>
                <a:srgbClr val="C00000"/>
              </a:solidFill>
            </a:endParaRPr>
          </a:p>
          <a:p>
            <a:pPr lvl="2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5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determining the action that best achieves a desired goal or objective.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This means </a:t>
            </a:r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finding the action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that optimizes (that is, maximizes or minimizes) the value of an objective function.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25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731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lvl="0"/>
            <a:r>
              <a:rPr lang="en-US" sz="4400" dirty="0"/>
              <a:t>THREE ELEMENTS IN COMMON</a:t>
            </a:r>
            <a:endParaRPr lang="en-US" sz="5200" dirty="0"/>
          </a:p>
          <a:p>
            <a:pPr lvl="1"/>
            <a:r>
              <a:rPr lang="en-US" sz="3600" b="1" dirty="0">
                <a:solidFill>
                  <a:srgbClr val="C00000"/>
                </a:solidFill>
              </a:rPr>
              <a:t> Objective function</a:t>
            </a:r>
          </a:p>
          <a:p>
            <a:pPr lvl="1"/>
            <a:r>
              <a:rPr lang="en-US" sz="3600" b="1" dirty="0">
                <a:solidFill>
                  <a:srgbClr val="C00000"/>
                </a:solidFill>
              </a:rPr>
              <a:t> Decision variables </a:t>
            </a:r>
          </a:p>
          <a:p>
            <a:pPr lvl="1"/>
            <a:r>
              <a:rPr lang="en-US" sz="3600" b="1" dirty="0">
                <a:solidFill>
                  <a:srgbClr val="C00000"/>
                </a:solidFill>
              </a:rPr>
              <a:t> Constraints</a:t>
            </a: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6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</a:t>
            </a:r>
            <a:br>
              <a:rPr lang="en-US" b="1" dirty="0"/>
            </a:br>
            <a:r>
              <a:rPr lang="en-US" dirty="0"/>
              <a:t>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</a:rPr>
              <a:t>objective functions: </a:t>
            </a:r>
          </a:p>
          <a:p>
            <a:pPr lvl="1"/>
            <a:r>
              <a:rPr lang="en-US" sz="3200" dirty="0"/>
              <a:t> A quantification of the management goal in terms of the </a:t>
            </a:r>
            <a:r>
              <a:rPr lang="en-US" sz="3200" b="1" i="1" dirty="0"/>
              <a:t>decision variables</a:t>
            </a:r>
          </a:p>
          <a:p>
            <a:pPr lvl="1"/>
            <a:r>
              <a:rPr lang="en-US" sz="3200" b="0" i="0" dirty="0">
                <a:solidFill>
                  <a:srgbClr val="202124"/>
                </a:solidFill>
                <a:effectLst/>
              </a:rPr>
              <a:t> (in linear programming) the function that it  is desired to maximize or minimize. 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07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</a:t>
            </a:r>
            <a:br>
              <a:rPr lang="en-US" b="1" dirty="0"/>
            </a:br>
            <a:r>
              <a:rPr lang="en-US" dirty="0"/>
              <a:t>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</a:rPr>
              <a:t>decision variables:</a:t>
            </a:r>
          </a:p>
          <a:p>
            <a:pPr lvl="1"/>
            <a:r>
              <a:rPr lang="en-US" sz="3200" dirty="0"/>
              <a:t> Values or allocations that need to be set to find the optimum of the </a:t>
            </a:r>
            <a:r>
              <a:rPr lang="en-US" sz="3200" b="1" i="1" dirty="0"/>
              <a:t>objective function</a:t>
            </a: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9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OPTIMIZATION PROBLEMS</a:t>
            </a:r>
            <a:br>
              <a:rPr lang="en-US" b="1" dirty="0"/>
            </a:br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</a:rPr>
              <a:t>Constraints:</a:t>
            </a:r>
          </a:p>
          <a:p>
            <a:pPr lvl="1"/>
            <a:r>
              <a:rPr lang="en-US" sz="3200" dirty="0"/>
              <a:t> A set of equations or requirements that restrict the values of the </a:t>
            </a:r>
            <a:r>
              <a:rPr lang="en-US" sz="3200" b="1" i="1" dirty="0"/>
              <a:t>decision variables</a:t>
            </a: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47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87C4-0ADE-4162-9872-C5B93C72DA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EXAMPLE 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B873-D59E-4AC1-8B43-D3AE4A17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What is the minimum cost to enclose a 400 sq-ft garden if Sam’s neighbor is paying half of the shared side?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https://www.matheno.com/calculus-1/optimization/garden-fence/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386D1-E6AE-4B6E-9822-A44B6D07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3C98C-64CE-43FA-9E3E-3BD3D4D4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3619500" cy="28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5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4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/>
              <a:t>x (width)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4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400" dirty="0"/>
              <a:t>y (length)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51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x * y = 400 square feet</a:t>
            </a:r>
          </a:p>
          <a:p>
            <a:endParaRPr lang="en-US" sz="4400" dirty="0"/>
          </a:p>
          <a:p>
            <a:r>
              <a:rPr lang="en-US" sz="4400" dirty="0"/>
              <a:t>Solve or y in terms of x:</a:t>
            </a:r>
          </a:p>
          <a:p>
            <a:endParaRPr lang="en-US" sz="4400" dirty="0"/>
          </a:p>
          <a:p>
            <a:r>
              <a:rPr lang="en-US" sz="4400" dirty="0"/>
              <a:t>y = 400 / 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89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UPCOMING PRESENTATIONS &amp;</a:t>
            </a:r>
            <a:br>
              <a:rPr lang="en-US" b="1" dirty="0"/>
            </a:br>
            <a:r>
              <a:rPr lang="en-US" b="1" dirty="0"/>
              <a:t>TRAINING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Autofit/>
          </a:bodyPr>
          <a:lstStyle/>
          <a:p>
            <a:r>
              <a:rPr lang="en-US" sz="2500" dirty="0"/>
              <a:t>1 – background, context, introduction, discussion</a:t>
            </a:r>
          </a:p>
          <a:p>
            <a:r>
              <a:rPr lang="en-US" sz="2500" dirty="0"/>
              <a:t>2 – DWRAT equations, input data, general workflow</a:t>
            </a:r>
          </a:p>
          <a:p>
            <a:r>
              <a:rPr lang="en-US" sz="2500" dirty="0"/>
              <a:t>3.A – presentation of output &amp; related data</a:t>
            </a:r>
          </a:p>
          <a:p>
            <a:r>
              <a:rPr lang="en-US" sz="2500" dirty="0"/>
              <a:t>3.B – brainstorming metrics, analyses, discussion</a:t>
            </a:r>
          </a:p>
          <a:p>
            <a:r>
              <a:rPr lang="en-US" sz="2500" dirty="0"/>
              <a:t>4.A – presentation of python code,  downloading &amp; running</a:t>
            </a:r>
          </a:p>
          <a:p>
            <a:pPr marL="0" indent="0">
              <a:buNone/>
            </a:pPr>
            <a:r>
              <a:rPr lang="en-US" sz="2500" dirty="0"/>
              <a:t>               script from command line</a:t>
            </a:r>
          </a:p>
          <a:p>
            <a:r>
              <a:rPr lang="en-US" sz="2500" dirty="0"/>
              <a:t>4.B – scenario development, input files, data sources </a:t>
            </a:r>
          </a:p>
          <a:p>
            <a:r>
              <a:rPr lang="en-US" sz="2500" dirty="0"/>
              <a:t>5.A – use of main and ancillary python scripts, data </a:t>
            </a:r>
          </a:p>
          <a:p>
            <a:pPr marL="0" indent="0">
              <a:buNone/>
            </a:pPr>
            <a:r>
              <a:rPr lang="en-US" sz="2500" dirty="0"/>
              <a:t>               processing</a:t>
            </a:r>
          </a:p>
          <a:p>
            <a:r>
              <a:rPr lang="en-US" sz="2500" dirty="0"/>
              <a:t>5.B – programming continued, building the project folder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374-4BC2-4F14-80D8-E995C0C8FABB}"/>
              </a:ext>
            </a:extLst>
          </p:cNvPr>
          <p:cNvSpPr/>
          <p:nvPr/>
        </p:nvSpPr>
        <p:spPr>
          <a:xfrm>
            <a:off x="457200" y="1752600"/>
            <a:ext cx="8229600" cy="1821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AD5E6-E7EF-46A1-A111-D780EDEF4846}"/>
              </a:ext>
            </a:extLst>
          </p:cNvPr>
          <p:cNvSpPr/>
          <p:nvPr/>
        </p:nvSpPr>
        <p:spPr>
          <a:xfrm>
            <a:off x="457200" y="3657601"/>
            <a:ext cx="8229600" cy="1295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5150F-CFCE-4091-9218-2EB6B6C417FB}"/>
              </a:ext>
            </a:extLst>
          </p:cNvPr>
          <p:cNvSpPr/>
          <p:nvPr/>
        </p:nvSpPr>
        <p:spPr>
          <a:xfrm>
            <a:off x="457200" y="5036346"/>
            <a:ext cx="8229600" cy="13795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 </a:t>
            </a:r>
            <a:r>
              <a:rPr lang="en-US" b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/>
              <a:t>Minimize C, (cost) as a function of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257E5-68C7-4AEA-86AF-2503EA3B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5867400" cy="34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2A4-FDD4-4821-A919-496409B9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FINDING OPTIMUM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9119-5935-4864-A8FF-D7F17E4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3600" dirty="0"/>
              <a:t>Solving for (x, y) that minimizes cost requires lots of calculus</a:t>
            </a:r>
          </a:p>
          <a:p>
            <a:r>
              <a:rPr lang="en-US" sz="3600" dirty="0"/>
              <a:t>And real problems have 100s -1000s of decision variables</a:t>
            </a:r>
          </a:p>
          <a:p>
            <a:r>
              <a:rPr lang="en-US" sz="3600" dirty="0"/>
              <a:t>We need a </a:t>
            </a:r>
            <a:r>
              <a:rPr lang="en-US" sz="3600" b="1" dirty="0">
                <a:solidFill>
                  <a:srgbClr val="C00000"/>
                </a:solidFill>
              </a:rPr>
              <a:t>Solver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7D41B-D887-431C-8B20-1DEACFC6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34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A85F-33AE-4703-92D7-C7E26CF6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MS EXCEL SOLVER add-in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4D5FE-D2D2-403F-B564-88646DA2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C6C099-B6DD-416A-B3B7-F602E2001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18" y="1127189"/>
            <a:ext cx="5637564" cy="56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2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5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PuLP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Open source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Python package for Linear Program modeling</a:t>
            </a:r>
          </a:p>
          <a:p>
            <a:pPr lvl="1"/>
            <a:r>
              <a:rPr lang="en-US" dirty="0"/>
              <a:t>Integrates with many available solvers</a:t>
            </a:r>
          </a:p>
          <a:p>
            <a:pPr lvl="1"/>
            <a:r>
              <a:rPr lang="en-US" dirty="0"/>
              <a:t>Used by UC Davis</a:t>
            </a:r>
          </a:p>
          <a:p>
            <a:pPr lvl="1"/>
            <a:r>
              <a:rPr lang="en-US" dirty="0"/>
              <a:t>Able to handle 1000s of decision variables vs. MS Excel maximum of 200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2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WATER ALLOCATION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 need for a</a:t>
            </a:r>
            <a:r>
              <a:rPr lang="en-US" sz="3600" b="1" dirty="0">
                <a:solidFill>
                  <a:srgbClr val="C00000"/>
                </a:solidFill>
              </a:rPr>
              <a:t> formal procedure </a:t>
            </a:r>
            <a:r>
              <a:rPr lang="en-US" sz="3600" dirty="0"/>
              <a:t>and tools to evaluate water availability that are: </a:t>
            </a:r>
          </a:p>
          <a:p>
            <a:pPr lvl="1"/>
            <a:r>
              <a:rPr lang="en-US" sz="3600" dirty="0"/>
              <a:t>Quantitative</a:t>
            </a:r>
          </a:p>
          <a:p>
            <a:pPr lvl="1"/>
            <a:r>
              <a:rPr lang="en-US" sz="3600" dirty="0"/>
              <a:t>Transparent</a:t>
            </a:r>
          </a:p>
          <a:p>
            <a:pPr lvl="1"/>
            <a:r>
              <a:rPr lang="en-US" sz="3600" dirty="0"/>
              <a:t>Open source</a:t>
            </a:r>
          </a:p>
          <a:p>
            <a:pPr lvl="1"/>
            <a:r>
              <a:rPr lang="en-US" sz="3600" dirty="0"/>
              <a:t>Inexpensive to implement</a:t>
            </a:r>
          </a:p>
          <a:p>
            <a:pPr lvl="1"/>
            <a:r>
              <a:rPr lang="en-US" sz="3600" dirty="0"/>
              <a:t>Easy to learn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9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DWRAT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rmAutofit/>
          </a:bodyPr>
          <a:lstStyle/>
          <a:p>
            <a:r>
              <a:rPr lang="en-US" dirty="0"/>
              <a:t>Integrated </a:t>
            </a:r>
            <a:r>
              <a:rPr lang="en-US" b="1" dirty="0">
                <a:solidFill>
                  <a:srgbClr val="C00000"/>
                </a:solidFill>
              </a:rPr>
              <a:t>set of mathematical equations</a:t>
            </a:r>
            <a:r>
              <a:rPr lang="en-US" dirty="0"/>
              <a:t> that describe</a:t>
            </a:r>
          </a:p>
          <a:p>
            <a:pPr lvl="1"/>
            <a:r>
              <a:rPr lang="en-US" sz="2400" dirty="0"/>
              <a:t>water availability </a:t>
            </a:r>
          </a:p>
          <a:p>
            <a:pPr lvl="1"/>
            <a:r>
              <a:rPr lang="en-US" sz="2400" dirty="0"/>
              <a:t>instream flow requirements </a:t>
            </a:r>
          </a:p>
          <a:p>
            <a:pPr lvl="1"/>
            <a:r>
              <a:rPr lang="en-US" sz="2400" dirty="0"/>
              <a:t>and California water rights </a:t>
            </a:r>
          </a:p>
          <a:p>
            <a:r>
              <a:rPr lang="en-US" dirty="0"/>
              <a:t>These equations can be solved for an optimal water allocation among diverters given</a:t>
            </a:r>
          </a:p>
          <a:p>
            <a:pPr lvl="1"/>
            <a:r>
              <a:rPr lang="en-US" sz="2400" dirty="0"/>
              <a:t>basin flows</a:t>
            </a:r>
          </a:p>
          <a:p>
            <a:pPr lvl="1"/>
            <a:r>
              <a:rPr lang="en-US" sz="2400" dirty="0"/>
              <a:t>water demand </a:t>
            </a:r>
          </a:p>
          <a:p>
            <a:pPr lvl="1"/>
            <a:r>
              <a:rPr lang="en-US" sz="2400" dirty="0"/>
              <a:t>priority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2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TEN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7BEC0-C316-4379-81F5-0A1FAE43A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2999"/>
            <a:ext cx="7543800" cy="549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7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F270-6F38-4DAE-BF24-F9CA8A2D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user has access to all basin flow</a:t>
            </a:r>
          </a:p>
          <a:p>
            <a:r>
              <a:rPr lang="en-US" dirty="0"/>
              <a:t>All water use is 100% consumptive – no return flows</a:t>
            </a:r>
          </a:p>
          <a:p>
            <a:r>
              <a:rPr lang="en-US" dirty="0"/>
              <a:t>No losses to groundwater or evaporation</a:t>
            </a:r>
          </a:p>
          <a:p>
            <a:r>
              <a:rPr lang="en-US" dirty="0"/>
              <a:t>Flow is available to the whole network at each time step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93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DATA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F270-6F38-4DAE-BF24-F9CA8A2D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SUBBASINS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inflow in units volume / time</a:t>
            </a:r>
          </a:p>
          <a:p>
            <a:pPr lvl="1"/>
            <a:r>
              <a:rPr lang="en-US" dirty="0"/>
              <a:t>downstream subbasin</a:t>
            </a:r>
          </a:p>
          <a:p>
            <a:r>
              <a:rPr lang="en-US" b="1" dirty="0">
                <a:solidFill>
                  <a:srgbClr val="C00000"/>
                </a:solidFill>
              </a:rPr>
              <a:t>USERS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demand in units volume / time</a:t>
            </a:r>
          </a:p>
          <a:p>
            <a:pPr lvl="1"/>
            <a:r>
              <a:rPr lang="en-US" dirty="0"/>
              <a:t>location </a:t>
            </a:r>
          </a:p>
          <a:p>
            <a:pPr lvl="1"/>
            <a:r>
              <a:rPr lang="en-US" dirty="0"/>
              <a:t>priority</a:t>
            </a:r>
          </a:p>
          <a:p>
            <a:r>
              <a:rPr lang="en-US" dirty="0"/>
              <a:t>Optionally: e-flows, buffer, health &amp; safety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08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987-903E-459D-B82A-BFB87F7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VARIABLE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CE8D-C2CB-417C-A734-1CC1703A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8077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-6000" dirty="0"/>
              <a:t>i</a:t>
            </a:r>
            <a:r>
              <a:rPr lang="en-US" dirty="0"/>
              <a:t>        :    user subscript</a:t>
            </a:r>
          </a:p>
          <a:p>
            <a:pPr marL="0" indent="0">
              <a:buNone/>
            </a:pPr>
            <a:r>
              <a:rPr lang="en-US" baseline="-6000" dirty="0"/>
              <a:t>k</a:t>
            </a:r>
            <a:r>
              <a:rPr lang="en-US" dirty="0"/>
              <a:t>       :    basin subscript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k</a:t>
            </a:r>
            <a:r>
              <a:rPr lang="en-US" dirty="0"/>
              <a:t>     :    basin proportion 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    :    user allocation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baseline="-25000" dirty="0"/>
              <a:t>i</a:t>
            </a:r>
            <a:r>
              <a:rPr lang="en-US" dirty="0"/>
              <a:t>     :    user demand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-25000" dirty="0"/>
              <a:t>k</a:t>
            </a:r>
            <a:r>
              <a:rPr lang="en-US" dirty="0"/>
              <a:t>     :    basin inflow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baseline="-25000" dirty="0"/>
              <a:t>k</a:t>
            </a:r>
            <a:r>
              <a:rPr lang="en-US" dirty="0"/>
              <a:t>     :    environmental flow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baseline="-25000" dirty="0"/>
              <a:t>k</a:t>
            </a:r>
            <a:r>
              <a:rPr lang="en-US" dirty="0"/>
              <a:t>    :    basin downstream cost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     :    appropriative user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0227F-12F0-4AC5-8F53-91B5E55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0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WATER ALLOCATION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 need for a</a:t>
            </a:r>
            <a:r>
              <a:rPr lang="en-US" sz="3600" b="1" dirty="0">
                <a:solidFill>
                  <a:srgbClr val="C00000"/>
                </a:solidFill>
              </a:rPr>
              <a:t> formal procedure </a:t>
            </a:r>
            <a:r>
              <a:rPr lang="en-US" sz="3600" dirty="0"/>
              <a:t>and tools to evaluate water availability that are: </a:t>
            </a:r>
          </a:p>
          <a:p>
            <a:pPr lvl="1"/>
            <a:r>
              <a:rPr lang="en-US" sz="3600" dirty="0"/>
              <a:t>Quantitative</a:t>
            </a:r>
          </a:p>
          <a:p>
            <a:pPr lvl="1"/>
            <a:r>
              <a:rPr lang="en-US" sz="3600" dirty="0"/>
              <a:t>Transparent</a:t>
            </a:r>
          </a:p>
          <a:p>
            <a:pPr lvl="1"/>
            <a:r>
              <a:rPr lang="en-US" sz="3600" dirty="0"/>
              <a:t>Open source</a:t>
            </a:r>
          </a:p>
          <a:p>
            <a:pPr lvl="1"/>
            <a:r>
              <a:rPr lang="en-US" sz="3600" dirty="0"/>
              <a:t>Inexpensive to implement</a:t>
            </a:r>
          </a:p>
          <a:p>
            <a:pPr lvl="1"/>
            <a:r>
              <a:rPr lang="en-US" sz="3600" dirty="0"/>
              <a:t>Easy to learn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74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4724-AA36-4584-B421-6EB48FD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4452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RIPARIAN DECISION VARIABLES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Equations (1) &amp;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499A-0BC9-4FD0-B90A-B7E093BB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/>
              <a:t>Basin proportions of demand allocated to riparian users: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Actual allocation is determined by proportions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67C8-B1B7-45F0-B813-1FEE59C5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61407-7089-46C7-AB13-732A23BE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02271"/>
            <a:ext cx="4182239" cy="1344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5EC67-7DCF-4DA8-AC9C-AE04F519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0"/>
            <a:ext cx="6554521" cy="15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4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CBEF-FFDB-4059-96B8-03D3273E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0017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APPROPRIATIVE DECISION VARIABLES</a:t>
            </a:r>
            <a:br>
              <a:rPr lang="en-US" b="1" dirty="0"/>
            </a:br>
            <a:r>
              <a:rPr lang="en-US" dirty="0"/>
              <a:t>Equation (8)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AC67-F28D-445C-8B99-8EB4885A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Actual allocation for each appropriative user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0AC4E-46DB-48AF-B3E2-4A39EB28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5AACE-7C40-421D-9504-259863D7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7" y="2819400"/>
            <a:ext cx="782200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97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47796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MASS BALANCE CONSTRAINT</a:t>
            </a:r>
            <a:br>
              <a:rPr lang="en-US" b="1" dirty="0"/>
            </a:br>
            <a:r>
              <a:rPr lang="en-US" dirty="0"/>
              <a:t>Equation (3)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D463B-8A3D-456A-875B-2613A85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4724401"/>
          </a:xfrm>
        </p:spPr>
        <p:txBody>
          <a:bodyPr/>
          <a:lstStyle/>
          <a:p>
            <a:r>
              <a:rPr lang="en-US" sz="3600" dirty="0"/>
              <a:t>RIPARIAN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DB63D-CE9A-4173-BC99-A1806D2B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8" y="2641230"/>
            <a:ext cx="7899643" cy="22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68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2CA-D969-40AA-8BCF-9D0D545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393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MASS BALANCE CONSTRAINT</a:t>
            </a:r>
            <a:br>
              <a:rPr lang="en-US" b="1" dirty="0"/>
            </a:br>
            <a:r>
              <a:rPr lang="en-US" dirty="0"/>
              <a:t>Equation (9)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AF3A-33C2-4AD7-BFA0-A49E75C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4D463B-8A3D-456A-875B-2613A850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76801"/>
          </a:xfrm>
        </p:spPr>
        <p:txBody>
          <a:bodyPr>
            <a:normAutofit/>
          </a:bodyPr>
          <a:lstStyle/>
          <a:p>
            <a:r>
              <a:rPr lang="en-US" sz="4000" dirty="0"/>
              <a:t>APPROPRIATIVE</a:t>
            </a:r>
          </a:p>
          <a:p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DFA68-0220-4C97-93B3-A4C7CA97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96718"/>
            <a:ext cx="5941281" cy="1351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0023A-00B7-4CFA-A98D-1A408CB7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311" y="3600781"/>
            <a:ext cx="3440358" cy="1457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57999-CA43-441D-940C-EAC6C8020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21" y="5192679"/>
            <a:ext cx="67341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81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0647-A2DE-49BC-B3DD-967E76D3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7"/>
            <a:ext cx="8610600" cy="137738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b="1" dirty="0"/>
              <a:t>RIPARIAN LEGAL CONSTRAINTS</a:t>
            </a:r>
            <a:br>
              <a:rPr lang="en-US" b="1" dirty="0"/>
            </a:br>
            <a:r>
              <a:rPr lang="en-US" dirty="0"/>
              <a:t>Equations (5) &amp; (6)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3DCB-A631-4AC4-96CA-DAFF5846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shortage: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70D8-D0BB-49E3-A9D1-55D9C31D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447B6-0957-4647-B545-49ACAF29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133600"/>
            <a:ext cx="6400800" cy="1377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35868-0947-4978-B303-7CD87569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29" y="3792538"/>
            <a:ext cx="69913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97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DCA4-8FA0-4B53-9916-1D331DAE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/>
              <a:t>APPROPRIATIVE LEGAL CONSTRAINTS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8BA2-94A8-4170-AEAB-E41DFBD0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Seniority system shortage is minimized according to seniority:</a:t>
            </a:r>
          </a:p>
          <a:p>
            <a:endParaRPr lang="en-US" dirty="0"/>
          </a:p>
          <a:p>
            <a:r>
              <a:rPr lang="en-US" dirty="0"/>
              <a:t>Shortage is scaled in the objective function by the inverse of the priority aka (shortage penalty)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DD9EF-6A76-41C3-A331-F01B376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4135C-A71C-4AD6-B34D-8F4E65DB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1809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5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53D7-8DF3-4FDC-8E8B-DD69B1FD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RIPARIAN OBJECTIVE FUNCTION</a:t>
            </a:r>
            <a:br>
              <a:rPr lang="en-US" b="1" dirty="0"/>
            </a:br>
            <a:r>
              <a:rPr lang="en-US" dirty="0"/>
              <a:t>Equations (4) &amp; (7)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F9EE-5E92-406D-9281-4FCD42D2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21164"/>
          </a:xfrm>
        </p:spPr>
        <p:txBody>
          <a:bodyPr/>
          <a:lstStyle/>
          <a:p>
            <a:r>
              <a:rPr lang="en-US" dirty="0"/>
              <a:t>Maximize riparian allocations: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416C0-99DD-4A92-B33D-186F3F5A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8001000" cy="27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1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2EA0-2371-4738-A6B5-16F9A75F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APPROPRIATIVE OBJECTIVE FUNCTION</a:t>
            </a:r>
            <a:br>
              <a:rPr lang="en-US" b="1" dirty="0"/>
            </a:br>
            <a:r>
              <a:rPr lang="en-US" dirty="0"/>
              <a:t>Equation (10)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0AC0-B036-4DD0-A261-BB5738D8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/>
              <a:t>Maximize appropriative allocations by seniority: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ADC85-C379-41AA-A827-8D109DB2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61FCE-F3C4-47D7-8255-C68B0665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26" y="3391711"/>
            <a:ext cx="774754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33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E43-1697-483A-BE4C-50FA95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249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F270-6F38-4DAE-BF24-F9CA8A2D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APPROPRIATIVE USERS</a:t>
            </a:r>
          </a:p>
          <a:p>
            <a:pPr lvl="1"/>
            <a:r>
              <a:rPr lang="en-US" dirty="0"/>
              <a:t>flow allocation in units volume / time</a:t>
            </a:r>
          </a:p>
          <a:p>
            <a:r>
              <a:rPr lang="en-US" b="1" dirty="0">
                <a:solidFill>
                  <a:srgbClr val="C00000"/>
                </a:solidFill>
              </a:rPr>
              <a:t>RIPARIAN USERS</a:t>
            </a:r>
            <a:endParaRPr lang="en-US" dirty="0"/>
          </a:p>
          <a:p>
            <a:pPr lvl="1"/>
            <a:r>
              <a:rPr lang="en-US" dirty="0"/>
              <a:t>basin proportion of demand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32F-001C-4FEB-A910-7937835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62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2"/>
          </a:xfrm>
        </p:spPr>
        <p:txBody>
          <a:bodyPr>
            <a:normAutofit/>
          </a:bodyPr>
          <a:lstStyle/>
          <a:p>
            <a:r>
              <a:rPr lang="en-US" dirty="0"/>
              <a:t>Resulting allocations are a best estimate</a:t>
            </a:r>
          </a:p>
          <a:p>
            <a:r>
              <a:rPr lang="en-US" dirty="0"/>
              <a:t>Only as accurate as the input data </a:t>
            </a:r>
          </a:p>
          <a:p>
            <a:r>
              <a:rPr lang="en-US" dirty="0"/>
              <a:t>Will require further testing, and adaptation to specific watersheds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7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WATER ALLOCATION TOOL </a:t>
            </a:r>
            <a:br>
              <a:rPr lang="en-US" b="1" dirty="0"/>
            </a:br>
            <a:r>
              <a:rPr lang="en-US" b="1" dirty="0"/>
              <a:t>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7BEC0-C316-4379-81F5-0A1FAE43A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60" y="1524000"/>
            <a:ext cx="7020701" cy="51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42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EXAMPLE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687DF-23FC-4056-AEB7-9D0B4665196D}"/>
              </a:ext>
            </a:extLst>
          </p:cNvPr>
          <p:cNvSpPr txBox="1">
            <a:spLocks/>
          </p:cNvSpPr>
          <p:nvPr/>
        </p:nvSpPr>
        <p:spPr>
          <a:xfrm>
            <a:off x="4572000" y="13716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8 Basin 11 user toy model</a:t>
            </a:r>
          </a:p>
          <a:p>
            <a:r>
              <a:rPr lang="en-US" sz="2400" dirty="0"/>
              <a:t>Two scenarios:</a:t>
            </a:r>
          </a:p>
          <a:p>
            <a:pPr lvl="1"/>
            <a:r>
              <a:rPr lang="en-US" sz="2400" dirty="0"/>
              <a:t>All users riparian, equal priority</a:t>
            </a:r>
          </a:p>
          <a:p>
            <a:pPr lvl="1"/>
            <a:r>
              <a:rPr lang="en-US" sz="2400" dirty="0"/>
              <a:t>All users appropriative, priority by seniority</a:t>
            </a:r>
          </a:p>
          <a:p>
            <a:r>
              <a:rPr lang="en-US" sz="2400" dirty="0"/>
              <a:t>Local inflow of 7 for each watershed, 20% reserved for environmental flow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D5A5FA-2421-45F7-998D-0C38091E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9174"/>
            <a:ext cx="4005601" cy="45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8CE3F-9A96-4CC7-A9A4-14A18A5919AB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6019800"/>
          <a:ext cx="74676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4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User: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Demand: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240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CF8AF4-41FB-4319-BFA9-B242A94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97535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/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96E3A-AF03-47E2-9184-BA5D8FC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034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EXAMPLE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687DF-23FC-4056-AEB7-9D0B4665196D}"/>
              </a:ext>
            </a:extLst>
          </p:cNvPr>
          <p:cNvSpPr txBox="1">
            <a:spLocks/>
          </p:cNvSpPr>
          <p:nvPr/>
        </p:nvSpPr>
        <p:spPr>
          <a:xfrm>
            <a:off x="4572000" y="13716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8 Basin 11 user toy model</a:t>
            </a:r>
          </a:p>
          <a:p>
            <a:r>
              <a:rPr lang="en-US" sz="2400" dirty="0"/>
              <a:t>Two scenarios:</a:t>
            </a:r>
          </a:p>
          <a:p>
            <a:pPr lvl="1"/>
            <a:r>
              <a:rPr lang="en-US" sz="2400" dirty="0"/>
              <a:t>All users riparian, equal priority</a:t>
            </a:r>
          </a:p>
          <a:p>
            <a:pPr lvl="1"/>
            <a:r>
              <a:rPr lang="en-US" sz="2400" dirty="0"/>
              <a:t>All users appropriative, priority by seniority</a:t>
            </a:r>
          </a:p>
          <a:p>
            <a:r>
              <a:rPr lang="en-US" sz="2400" dirty="0"/>
              <a:t>Local inflow of 7 for each watershed, 20% reserved for environmental flow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D5A5FA-2421-45F7-998D-0C38091E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9174"/>
            <a:ext cx="4005601" cy="45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8CE3F-9A96-4CC7-A9A4-14A18A5919AB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6019800"/>
          <a:ext cx="74676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4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User: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Demand: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818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7EA8-95C5-4492-830D-4CF9A72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BASIN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2B73F-C449-476A-8BF4-C694F9F1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91" y="1996083"/>
            <a:ext cx="7558243" cy="28658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6C7E9-721C-4EBC-AF49-AC6B3D3E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83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USER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0EB03-3138-4824-A012-E75B94BB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67" y="1752600"/>
            <a:ext cx="830673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7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265AD5E-6F49-4140-9B5B-2957A573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9413"/>
            <a:ext cx="41243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8117F-CDCF-4593-B3C7-1DD1E8CE7963}"/>
              </a:ext>
            </a:extLst>
          </p:cNvPr>
          <p:cNvSpPr txBox="1"/>
          <p:nvPr/>
        </p:nvSpPr>
        <p:spPr>
          <a:xfrm>
            <a:off x="4276725" y="2363788"/>
            <a:ext cx="4791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value of 1 indicates user (column) is upstream of basin outlet (row)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implementation of mass balance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with GIS in larger river basins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4E3EDF-E9B4-46D0-8E4F-9AF19E899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38228"/>
              </p:ext>
            </p:extLst>
          </p:nvPr>
        </p:nvGraphicFramePr>
        <p:xfrm>
          <a:off x="3703398" y="4224973"/>
          <a:ext cx="5181599" cy="1901190"/>
        </p:xfrm>
        <a:graphic>
          <a:graphicData uri="http://schemas.openxmlformats.org/drawingml/2006/table">
            <a:tbl>
              <a:tblPr/>
              <a:tblGrid>
                <a:gridCol w="41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0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6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6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51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84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Basins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542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RIPARIAN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46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06CAF51-2487-4D5D-B3B6-C55E78E8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9701"/>
            <a:ext cx="3100005" cy="43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950CDC-2623-46EC-8F5D-2765DAF3B139}"/>
              </a:ext>
            </a:extLst>
          </p:cNvPr>
          <p:cNvSpPr txBox="1">
            <a:spLocks/>
          </p:cNvSpPr>
          <p:nvPr/>
        </p:nvSpPr>
        <p:spPr>
          <a:xfrm>
            <a:off x="4750340" y="1469701"/>
            <a:ext cx="4419600" cy="411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Maximize total allocations with equitable distribution of shortage</a:t>
            </a:r>
          </a:p>
          <a:p>
            <a:r>
              <a:rPr lang="en-US" dirty="0"/>
              <a:t>Sensitivity analysis:</a:t>
            </a:r>
          </a:p>
          <a:p>
            <a:pPr lvl="1"/>
            <a:r>
              <a:rPr lang="en-US" dirty="0"/>
              <a:t>Upstream demand exceeds availability at points with red circles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0C3EBC-E01C-493C-BFCC-59439F03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02435"/>
              </p:ext>
            </p:extLst>
          </p:nvPr>
        </p:nvGraphicFramePr>
        <p:xfrm>
          <a:off x="1049856" y="5771881"/>
          <a:ext cx="7255944" cy="881500"/>
        </p:xfrm>
        <a:graphic>
          <a:graphicData uri="http://schemas.openxmlformats.org/drawingml/2006/table">
            <a:tbl>
              <a:tblPr/>
              <a:tblGrid>
                <a:gridCol w="7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90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2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5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Demand: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Allocation: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Shortage: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724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RIPARIAN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55457A-ABF6-4C39-B677-1E42CC5A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1" y="1463517"/>
            <a:ext cx="3429359" cy="394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1198C91B-7862-4C9D-9D4C-B6EBF5241247}"/>
                  </a:ext>
                </a:extLst>
              </p:cNvPr>
              <p:cNvSpPr txBox="1"/>
              <p:nvPr/>
            </p:nvSpPr>
            <p:spPr>
              <a:xfrm>
                <a:off x="4174602" y="1463518"/>
                <a:ext cx="4816998" cy="21099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>
                    <a:latin typeface="+mj-lt"/>
                  </a:rPr>
                  <a:t>Curtailments in A</a:t>
                </a:r>
              </a:p>
              <a:p>
                <a:r>
                  <a:rPr lang="en-US" dirty="0">
                    <a:latin typeface="+mj-lt"/>
                  </a:rPr>
                  <a:t>- Demand exceeds availability </a:t>
                </a:r>
                <a:r>
                  <a:rPr lang="en-US" b="1" dirty="0">
                    <a:solidFill>
                      <a:srgbClr val="C00000"/>
                    </a:solidFill>
                    <a:latin typeface="+mj-lt"/>
                  </a:rPr>
                  <a:t>(FLOW LIMITED)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 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𝐴𝑣𝑎𝑖𝑙𝑎𝑏𝑖𝑙𝑖𝑡𝑦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𝐷𝑒𝑚𝑎𝑛𝑑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7 −1.4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8+10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=0.31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endParaRPr lang="en-US" b="0" dirty="0">
                  <a:ea typeface="Cambria Math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𝐴𝑙𝑙𝑜𝑐𝑎𝑡𝑖𝑜𝑛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=8.0 ∗0.31=2.5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1198C91B-7862-4C9D-9D4C-B6EBF524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02" y="1463518"/>
                <a:ext cx="4816998" cy="2109937"/>
              </a:xfrm>
              <a:prstGeom prst="rect">
                <a:avLst/>
              </a:prstGeom>
              <a:blipFill>
                <a:blip r:embed="rId3"/>
                <a:stretch>
                  <a:fillRect l="-1139" t="-14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30726D-B413-4DB4-A766-643F66F421DC}"/>
              </a:ext>
            </a:extLst>
          </p:cNvPr>
          <p:cNvGraphicFramePr>
            <a:graphicFrameLocks noGrp="1"/>
          </p:cNvGraphicFramePr>
          <p:nvPr/>
        </p:nvGraphicFramePr>
        <p:xfrm>
          <a:off x="197069" y="5486400"/>
          <a:ext cx="8749861" cy="881500"/>
        </p:xfrm>
        <a:graphic>
          <a:graphicData uri="http://schemas.openxmlformats.org/drawingml/2006/table">
            <a:tbl>
              <a:tblPr/>
              <a:tblGrid>
                <a:gridCol w="92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84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4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Demand: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Allocation: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Shortage: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433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D674DA-16F1-4125-A4F4-CD29104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RIPARIAN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B3F6-3562-4B7E-A3F6-27BD2C15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65A1-DF78-40F8-B272-3A95990E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55457A-ABF6-4C39-B677-1E42CC5A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1" y="1463517"/>
            <a:ext cx="3429359" cy="394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30726D-B413-4DB4-A766-643F66F421DC}"/>
              </a:ext>
            </a:extLst>
          </p:cNvPr>
          <p:cNvGraphicFramePr>
            <a:graphicFrameLocks noGrp="1"/>
          </p:cNvGraphicFramePr>
          <p:nvPr/>
        </p:nvGraphicFramePr>
        <p:xfrm>
          <a:off x="197069" y="5486400"/>
          <a:ext cx="8749861" cy="881500"/>
        </p:xfrm>
        <a:graphic>
          <a:graphicData uri="http://schemas.openxmlformats.org/drawingml/2006/table">
            <a:tbl>
              <a:tblPr/>
              <a:tblGrid>
                <a:gridCol w="92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84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4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Demand: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Allocation: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Shortage: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5">
            <a:extLst>
              <a:ext uri="{FF2B5EF4-FFF2-40B4-BE49-F238E27FC236}">
                <a16:creationId xmlns:a16="http://schemas.microsoft.com/office/drawing/2014/main" id="{3958FACA-0CEE-4C92-8936-B285BE0318DB}"/>
              </a:ext>
            </a:extLst>
          </p:cNvPr>
          <p:cNvSpPr txBox="1"/>
          <p:nvPr/>
        </p:nvSpPr>
        <p:spPr>
          <a:xfrm>
            <a:off x="4174938" y="2469047"/>
            <a:ext cx="4943122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latin typeface="+mj-lt"/>
              </a:rPr>
              <a:t>Curtailments in B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Availability exceeds demand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(DOWNSTREAM DEMAND LIMITED)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Downst</a:t>
            </a:r>
            <a:r>
              <a:rPr lang="en-US" dirty="0"/>
              <a:t>ream users in F have excessive demand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B is cu</a:t>
            </a:r>
            <a:r>
              <a:rPr lang="en-US" dirty="0"/>
              <a:t>rtailed so downstream users experience less shortage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339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CC19-3166-4729-B601-3F365593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46" y="319086"/>
            <a:ext cx="4114800" cy="1116013"/>
          </a:xfrm>
        </p:spPr>
        <p:txBody>
          <a:bodyPr>
            <a:noAutofit/>
          </a:bodyPr>
          <a:lstStyle/>
          <a:p>
            <a:r>
              <a:rPr lang="en-US" sz="3200" dirty="0"/>
              <a:t>RIPARIAN </a:t>
            </a:r>
            <a:br>
              <a:rPr lang="en-US" sz="3200" dirty="0"/>
            </a:br>
            <a:r>
              <a:rPr lang="en-US" sz="3200" dirty="0"/>
              <a:t>ALLOCATIONS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E5B8-DBA7-430F-ABF9-C8A95798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91BDC2-BA5D-4DBC-96BC-C81307397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From Water rights curtailments for drought in California:  Method and Eel River Application </a:t>
            </a:r>
          </a:p>
          <a:p>
            <a:r>
              <a:rPr lang="en-US" sz="1000" dirty="0"/>
              <a:t>Benjamin Lord’s Master Thesis 2015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22B2-FB05-4190-855C-356A5357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B648B-64CB-48BB-9750-5FE9D92A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-25637"/>
            <a:ext cx="5839331" cy="6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WATER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3900" dirty="0"/>
              <a:t>The process of distributing water supplies to various uses </a:t>
            </a:r>
            <a:r>
              <a:rPr lang="en-US" sz="3900" b="1" i="1" dirty="0">
                <a:solidFill>
                  <a:srgbClr val="C00000"/>
                </a:solidFill>
              </a:rPr>
              <a:t>when there is a shortfall.</a:t>
            </a:r>
          </a:p>
          <a:p>
            <a:r>
              <a:rPr lang="en-US" sz="3900" dirty="0"/>
              <a:t>If there is no shortage, all uses could receive an allocation of the full amount needed. </a:t>
            </a:r>
          </a:p>
          <a:p>
            <a:endParaRPr lang="en-US" sz="4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0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2" y="1238251"/>
            <a:ext cx="3613438" cy="407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Appropriative model results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0" y="1371601"/>
            <a:ext cx="5334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</a:t>
            </a:r>
          </a:p>
          <a:p>
            <a:pPr lvl="1"/>
            <a:r>
              <a:rPr lang="en-US" dirty="0"/>
              <a:t>Minimize penalties</a:t>
            </a:r>
          </a:p>
          <a:p>
            <a:r>
              <a:rPr lang="en-US" dirty="0"/>
              <a:t>Some results:</a:t>
            </a:r>
          </a:p>
          <a:p>
            <a:pPr lvl="1"/>
            <a:r>
              <a:rPr lang="en-US" dirty="0"/>
              <a:t>User 1 gets full allocation</a:t>
            </a:r>
          </a:p>
          <a:p>
            <a:pPr lvl="1"/>
            <a:r>
              <a:rPr lang="en-US" dirty="0"/>
              <a:t>Users 3 and 4 run out of water</a:t>
            </a:r>
          </a:p>
          <a:p>
            <a:pPr lvl="1"/>
            <a:r>
              <a:rPr lang="en-US" dirty="0"/>
              <a:t>Users 10 and 11 receive no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886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7" idx="4"/>
          </p:cNvCxnSpPr>
          <p:nvPr/>
        </p:nvCxnSpPr>
        <p:spPr>
          <a:xfrm flipV="1">
            <a:off x="2193324" y="4191000"/>
            <a:ext cx="168876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5" idx="5"/>
          </p:cNvCxnSpPr>
          <p:nvPr/>
        </p:nvCxnSpPr>
        <p:spPr>
          <a:xfrm flipH="1" flipV="1">
            <a:off x="1660475" y="2445250"/>
            <a:ext cx="1768525" cy="3117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00312" y="2185087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141018" y="5566794"/>
          <a:ext cx="6861964" cy="77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Users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Demand: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Allocation: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Shortage: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277762" y="157003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5"/>
          </p:cNvCxnSpPr>
          <p:nvPr/>
        </p:nvCxnSpPr>
        <p:spPr>
          <a:xfrm flipH="1" flipV="1">
            <a:off x="2537925" y="1830201"/>
            <a:ext cx="1229727" cy="373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UPCOMING PRESENTATIONS &amp;</a:t>
            </a:r>
            <a:br>
              <a:rPr lang="en-US" b="1" dirty="0"/>
            </a:br>
            <a:r>
              <a:rPr lang="en-US" b="1" dirty="0"/>
              <a:t>TRAINING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C00000"/>
                </a:solidFill>
              </a:rPr>
              <a:t>1 – background, context, introduction, discussion </a:t>
            </a:r>
            <a:r>
              <a:rPr lang="en-US" sz="2500" b="1" dirty="0">
                <a:solidFill>
                  <a:srgbClr val="C00000"/>
                </a:solidFill>
              </a:rPr>
              <a:t>(REPEAT)</a:t>
            </a:r>
          </a:p>
          <a:p>
            <a:r>
              <a:rPr lang="en-US" sz="2500" dirty="0"/>
              <a:t>2 – DWRAT equations, input data, general workflow</a:t>
            </a:r>
          </a:p>
          <a:p>
            <a:r>
              <a:rPr lang="en-US" sz="2500" dirty="0"/>
              <a:t>3.A – presentation of output &amp; related data</a:t>
            </a:r>
          </a:p>
          <a:p>
            <a:r>
              <a:rPr lang="en-US" sz="2500" dirty="0"/>
              <a:t>3.B – brainstorming metrics, analyses, discussion</a:t>
            </a:r>
          </a:p>
          <a:p>
            <a:r>
              <a:rPr lang="en-US" sz="2500" dirty="0"/>
              <a:t>4.A – presentation of python code,  downloading &amp; running</a:t>
            </a:r>
          </a:p>
          <a:p>
            <a:pPr marL="0" indent="0">
              <a:buNone/>
            </a:pPr>
            <a:r>
              <a:rPr lang="en-US" sz="2500" dirty="0"/>
              <a:t>               script from command line</a:t>
            </a:r>
          </a:p>
          <a:p>
            <a:r>
              <a:rPr lang="en-US" sz="2500" dirty="0"/>
              <a:t>4.B – scenario development, input files, data sources </a:t>
            </a:r>
          </a:p>
          <a:p>
            <a:r>
              <a:rPr lang="en-US" sz="2500" dirty="0"/>
              <a:t>5.A – use of main and ancillary python scripts, data </a:t>
            </a:r>
          </a:p>
          <a:p>
            <a:pPr marL="0" indent="0">
              <a:buNone/>
            </a:pPr>
            <a:r>
              <a:rPr lang="en-US" sz="2500" dirty="0"/>
              <a:t>               processing</a:t>
            </a:r>
          </a:p>
          <a:p>
            <a:r>
              <a:rPr lang="en-US" sz="2500" dirty="0"/>
              <a:t>5.B – programming continued, building the project folder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374-4BC2-4F14-80D8-E995C0C8FABB}"/>
              </a:ext>
            </a:extLst>
          </p:cNvPr>
          <p:cNvSpPr/>
          <p:nvPr/>
        </p:nvSpPr>
        <p:spPr>
          <a:xfrm>
            <a:off x="457200" y="1752600"/>
            <a:ext cx="8229600" cy="1821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AD5E6-E7EF-46A1-A111-D780EDEF4846}"/>
              </a:ext>
            </a:extLst>
          </p:cNvPr>
          <p:cNvSpPr/>
          <p:nvPr/>
        </p:nvSpPr>
        <p:spPr>
          <a:xfrm>
            <a:off x="457200" y="3657601"/>
            <a:ext cx="8229600" cy="1295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5150F-CFCE-4091-9218-2EB6B6C417FB}"/>
              </a:ext>
            </a:extLst>
          </p:cNvPr>
          <p:cNvSpPr/>
          <p:nvPr/>
        </p:nvSpPr>
        <p:spPr>
          <a:xfrm>
            <a:off x="457200" y="5036346"/>
            <a:ext cx="8229600" cy="13795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3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A3F-3E5B-44E4-81E0-DBFA08D8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SESSION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3BE-4B34-48DB-B347-D49C0DC2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2"/>
          </a:xfrm>
        </p:spPr>
        <p:txBody>
          <a:bodyPr>
            <a:noAutofit/>
          </a:bodyPr>
          <a:lstStyle/>
          <a:p>
            <a:endParaRPr lang="en-US" sz="2500" dirty="0"/>
          </a:p>
          <a:p>
            <a:r>
              <a:rPr lang="en-US" sz="2800" dirty="0"/>
              <a:t>2 – DWRAT equations in depth, input data, data processing, general workflow, review, discussion.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E050-F0DA-48E8-8B55-A62F4F1C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374-4BC2-4F14-80D8-E995C0C8FABB}"/>
              </a:ext>
            </a:extLst>
          </p:cNvPr>
          <p:cNvSpPr/>
          <p:nvPr/>
        </p:nvSpPr>
        <p:spPr>
          <a:xfrm>
            <a:off x="457200" y="1752600"/>
            <a:ext cx="8229600" cy="1821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2" y="1238251"/>
            <a:ext cx="3613438" cy="407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Appropriative model results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0" y="1371601"/>
            <a:ext cx="5334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Minimize penalties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results: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1 gets full allocation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Users 3 and 4 run out of water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Users 10 and 11 receive no allocation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0316F2-EFC6-4692-B31B-B66A2478B3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800" y="3886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>
            <a:endCxn id="7" idx="4"/>
          </p:cNvCxnSpPr>
          <p:nvPr/>
        </p:nvCxnSpPr>
        <p:spPr>
          <a:xfrm flipV="1">
            <a:off x="2193324" y="4191000"/>
            <a:ext cx="168876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5" idx="5"/>
          </p:cNvCxnSpPr>
          <p:nvPr/>
        </p:nvCxnSpPr>
        <p:spPr>
          <a:xfrm flipH="1" flipV="1">
            <a:off x="1660475" y="2445250"/>
            <a:ext cx="1768525" cy="3117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00312" y="2185087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141018" y="5566794"/>
          <a:ext cx="6861964" cy="77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Users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Demand: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Allocation: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Shortage: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277762" y="157003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8" idx="5"/>
          </p:cNvCxnSpPr>
          <p:nvPr/>
        </p:nvCxnSpPr>
        <p:spPr>
          <a:xfrm flipH="1" flipV="1">
            <a:off x="2537925" y="1830201"/>
            <a:ext cx="1229727" cy="373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REASONS TO ALLOCATE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3600" dirty="0"/>
              <a:t>To </a:t>
            </a:r>
            <a:r>
              <a:rPr lang="en-US" sz="3600" b="1" dirty="0">
                <a:solidFill>
                  <a:srgbClr val="C00000"/>
                </a:solidFill>
              </a:rPr>
              <a:t>manage streams</a:t>
            </a:r>
            <a:r>
              <a:rPr lang="en-US" sz="3600" dirty="0"/>
              <a:t> during periods of water shortage (i.e. curtail) in real time</a:t>
            </a:r>
          </a:p>
          <a:p>
            <a:r>
              <a:rPr lang="en-US" sz="3600" dirty="0"/>
              <a:t>To evaluate instream flow management scenarios and regulatory approaches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3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REASONS TO ALLOCATE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3000" dirty="0"/>
              <a:t>Determining instream flow at a point in time and space requires knowing</a:t>
            </a:r>
            <a:r>
              <a:rPr lang="en-US" sz="3000" b="1" dirty="0">
                <a:solidFill>
                  <a:srgbClr val="C00000"/>
                </a:solidFill>
              </a:rPr>
              <a:t> both:</a:t>
            </a:r>
            <a:endParaRPr lang="en-US" sz="3000" b="1" dirty="0"/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 flow 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 diversions</a:t>
            </a:r>
          </a:p>
          <a:p>
            <a:r>
              <a:rPr lang="en-US" dirty="0"/>
              <a:t>(or a stream gage)</a:t>
            </a:r>
          </a:p>
          <a:p>
            <a:r>
              <a:rPr lang="en-US" dirty="0"/>
              <a:t>Hydrology model flows are generally unimpaired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3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04B-E0BD-4486-8F42-B171ADA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HOW TO ALLOCATE WATER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3B78-A944-4C3D-A21A-F48F2441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A legal system of water rights and environmental protections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Other ways: </a:t>
            </a:r>
          </a:p>
          <a:p>
            <a:pPr lvl="2"/>
            <a:r>
              <a:rPr lang="en-US" sz="2800" dirty="0"/>
              <a:t>First come first served</a:t>
            </a:r>
          </a:p>
          <a:p>
            <a:pPr lvl="2"/>
            <a:r>
              <a:rPr lang="en-US" sz="2800" dirty="0"/>
              <a:t>Auctions</a:t>
            </a:r>
          </a:p>
          <a:p>
            <a:pPr lvl="2"/>
            <a:r>
              <a:rPr lang="en-US" sz="2800" dirty="0"/>
              <a:t>Lottery</a:t>
            </a:r>
          </a:p>
          <a:p>
            <a:pPr lvl="2"/>
            <a:r>
              <a:rPr lang="en-US" sz="2800" dirty="0"/>
              <a:t>By use value</a:t>
            </a:r>
          </a:p>
          <a:p>
            <a:pPr lvl="2"/>
            <a:r>
              <a:rPr lang="en-US" sz="2800" dirty="0"/>
              <a:t>Through corruption 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71CC7-EA24-4816-8418-17EC302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16F2-EFC6-4692-B31B-B66A2478B3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2100</Words>
  <Application>Microsoft Office PowerPoint</Application>
  <PresentationFormat>On-screen Show (4:3)</PresentationFormat>
  <Paragraphs>784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Roboto</vt:lpstr>
      <vt:lpstr>Source Sans Pro</vt:lpstr>
      <vt:lpstr>Office Theme</vt:lpstr>
      <vt:lpstr>WATER ALLOCATION TOOL  SESSION 1 (repeat)</vt:lpstr>
      <vt:lpstr>UPCOMING PRESENTATIONS &amp; TRAINING SESSIONS</vt:lpstr>
      <vt:lpstr>WATER ALLOCATION TOOL</vt:lpstr>
      <vt:lpstr>WATER ALLOCATION TOOL  EQUATIONS</vt:lpstr>
      <vt:lpstr>WATER ALLOCATION</vt:lpstr>
      <vt:lpstr>Appropriative model results</vt:lpstr>
      <vt:lpstr>REASONS TO ALLOCATE WATER</vt:lpstr>
      <vt:lpstr>REASONS TO ALLOCATE WATER</vt:lpstr>
      <vt:lpstr>HOW TO ALLOCATE WATER ?</vt:lpstr>
      <vt:lpstr>WHY ALLOCATE WATER ?</vt:lpstr>
      <vt:lpstr>HOW DOES CALIFORNIA ALLOCATE WATER ?</vt:lpstr>
      <vt:lpstr>OPTIMIZATION</vt:lpstr>
      <vt:lpstr>OPTIMIZATION PROBLEMS</vt:lpstr>
      <vt:lpstr>OPTIMIZATION PROBLEMS OBJECTIVE FUNCTIONS</vt:lpstr>
      <vt:lpstr>OPTIMIZATION PROBLEMS DECISION VARIABLES</vt:lpstr>
      <vt:lpstr>OPTIMIZATION PROBLEMS CONSTRAINTS</vt:lpstr>
      <vt:lpstr>EXAMPLE OPTIMIZATION PROBLEM</vt:lpstr>
      <vt:lpstr>DECISION VARIABLES</vt:lpstr>
      <vt:lpstr>CONSTRAINTS</vt:lpstr>
      <vt:lpstr>OBJECTIVE FUNCTION</vt:lpstr>
      <vt:lpstr>FINDING OPTIMUM</vt:lpstr>
      <vt:lpstr>MS EXCEL SOLVER add-in</vt:lpstr>
      <vt:lpstr>PuLP 2.0</vt:lpstr>
      <vt:lpstr>WATER ALLOCATION TOOL</vt:lpstr>
      <vt:lpstr>DWRAT FRAMEWORK</vt:lpstr>
      <vt:lpstr>TEN EQUATIONS</vt:lpstr>
      <vt:lpstr>ASSUMPTIONS</vt:lpstr>
      <vt:lpstr>DATA INPUTS</vt:lpstr>
      <vt:lpstr>VARIABLE DEFINITIONS</vt:lpstr>
      <vt:lpstr>RIPARIAN DECISION VARIABLES  Equations (1) &amp; (2)</vt:lpstr>
      <vt:lpstr>APPROPRIATIVE DECISION VARIABLES Equation (8)</vt:lpstr>
      <vt:lpstr>MASS BALANCE CONSTRAINT Equation (3)</vt:lpstr>
      <vt:lpstr>MASS BALANCE CONSTRAINT Equation (9)</vt:lpstr>
      <vt:lpstr>RIPARIAN LEGAL CONSTRAINTS Equations (5) &amp; (6)</vt:lpstr>
      <vt:lpstr>APPROPRIATIVE LEGAL CONSTRAINTS </vt:lpstr>
      <vt:lpstr>RIPARIAN OBJECTIVE FUNCTION Equations (4) &amp; (7)</vt:lpstr>
      <vt:lpstr>APPROPRIATIVE OBJECTIVE FUNCTION Equation (10)</vt:lpstr>
      <vt:lpstr>OUTPUT</vt:lpstr>
      <vt:lpstr>NOTES</vt:lpstr>
      <vt:lpstr>EXAMPLE MODEL</vt:lpstr>
      <vt:lpstr>QUESTIONS ?</vt:lpstr>
      <vt:lpstr>EXAMPLE MODEL</vt:lpstr>
      <vt:lpstr>BASIN DATASETS</vt:lpstr>
      <vt:lpstr>USER DATASETS</vt:lpstr>
      <vt:lpstr>CONNECTIVITY MATRIX</vt:lpstr>
      <vt:lpstr>RIPARIAN MODEL RESULTS</vt:lpstr>
      <vt:lpstr>RIPARIAN MODEL RESULTS</vt:lpstr>
      <vt:lpstr>RIPARIAN MODEL RESULTS</vt:lpstr>
      <vt:lpstr>RIPARIAN  ALLOCATIONS</vt:lpstr>
      <vt:lpstr>Appropriative model results</vt:lpstr>
      <vt:lpstr>UPCOMING PRESENTATIONS &amp; TRAINING SESSIONS</vt:lpstr>
      <vt:lpstr>SESSION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ALLOCATION  TOOL</dc:title>
  <dc:creator>Pedroja, Daron@Waterboards</dc:creator>
  <cp:lastModifiedBy>Pedroja, Daron@Waterboards</cp:lastModifiedBy>
  <cp:revision>140</cp:revision>
  <cp:lastPrinted>2020-03-02T18:39:13Z</cp:lastPrinted>
  <dcterms:created xsi:type="dcterms:W3CDTF">2020-02-27T21:01:16Z</dcterms:created>
  <dcterms:modified xsi:type="dcterms:W3CDTF">2020-12-21T18:39:11Z</dcterms:modified>
</cp:coreProperties>
</file>