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96" r:id="rId2"/>
    <p:sldId id="437" r:id="rId3"/>
    <p:sldId id="335" r:id="rId4"/>
    <p:sldId id="394" r:id="rId5"/>
    <p:sldId id="390" r:id="rId6"/>
    <p:sldId id="401" r:id="rId7"/>
    <p:sldId id="376" r:id="rId8"/>
    <p:sldId id="377" r:id="rId9"/>
    <p:sldId id="378" r:id="rId10"/>
    <p:sldId id="417" r:id="rId11"/>
    <p:sldId id="414" r:id="rId12"/>
    <p:sldId id="476" r:id="rId13"/>
    <p:sldId id="477" r:id="rId14"/>
    <p:sldId id="359" r:id="rId15"/>
    <p:sldId id="426" r:id="rId16"/>
    <p:sldId id="422" r:id="rId17"/>
    <p:sldId id="436" r:id="rId18"/>
    <p:sldId id="429" r:id="rId19"/>
    <p:sldId id="427" r:id="rId20"/>
    <p:sldId id="431" r:id="rId21"/>
    <p:sldId id="428" r:id="rId22"/>
    <p:sldId id="369" r:id="rId23"/>
    <p:sldId id="452" r:id="rId24"/>
    <p:sldId id="435" r:id="rId25"/>
    <p:sldId id="453" r:id="rId26"/>
    <p:sldId id="337" r:id="rId27"/>
    <p:sldId id="454" r:id="rId28"/>
    <p:sldId id="478" r:id="rId29"/>
    <p:sldId id="479" r:id="rId30"/>
    <p:sldId id="480" r:id="rId31"/>
    <p:sldId id="341" r:id="rId32"/>
    <p:sldId id="415" r:id="rId33"/>
    <p:sldId id="418" r:id="rId34"/>
    <p:sldId id="419" r:id="rId35"/>
    <p:sldId id="421" r:id="rId36"/>
    <p:sldId id="445" r:id="rId37"/>
    <p:sldId id="450" r:id="rId38"/>
    <p:sldId id="443" r:id="rId39"/>
    <p:sldId id="446" r:id="rId40"/>
    <p:sldId id="451" r:id="rId41"/>
    <p:sldId id="447" r:id="rId42"/>
    <p:sldId id="448" r:id="rId43"/>
    <p:sldId id="458" r:id="rId44"/>
    <p:sldId id="441" r:id="rId45"/>
    <p:sldId id="319" r:id="rId46"/>
    <p:sldId id="462" r:id="rId47"/>
    <p:sldId id="464" r:id="rId48"/>
    <p:sldId id="463" r:id="rId49"/>
    <p:sldId id="465" r:id="rId50"/>
    <p:sldId id="461" r:id="rId51"/>
    <p:sldId id="466" r:id="rId52"/>
    <p:sldId id="467" r:id="rId53"/>
    <p:sldId id="472" r:id="rId54"/>
    <p:sldId id="469" r:id="rId55"/>
    <p:sldId id="468" r:id="rId56"/>
    <p:sldId id="470" r:id="rId57"/>
    <p:sldId id="471" r:id="rId58"/>
    <p:sldId id="473" r:id="rId59"/>
    <p:sldId id="474" r:id="rId60"/>
    <p:sldId id="408" r:id="rId61"/>
    <p:sldId id="475" r:id="rId62"/>
    <p:sldId id="395" r:id="rId6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369" autoAdjust="0"/>
  </p:normalViewPr>
  <p:slideViewPr>
    <p:cSldViewPr>
      <p:cViewPr varScale="1">
        <p:scale>
          <a:sx n="98" d="100"/>
          <a:sy n="98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696"/>
    </p:cViewPr>
  </p:sorterViewPr>
  <p:notesViewPr>
    <p:cSldViewPr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>
              <a:defRPr sz="1200"/>
            </a:lvl1pPr>
          </a:lstStyle>
          <a:p>
            <a:fld id="{7C2B3E5A-3D5B-4A7A-B9D8-BF33138B0980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4" tIns="46747" rIns="93494" bIns="467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4" tIns="46747" rIns="93494" bIns="467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>
              <a:defRPr sz="1200"/>
            </a:lvl1pPr>
          </a:lstStyle>
          <a:p>
            <a:fld id="{60720E4E-3507-4826-9E4B-C437415DB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140C-65EA-4B91-9DA7-E0B5F79B78C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4A8D-0C57-4F53-B46C-EE13CF3A043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FFB9-620C-4296-BDB1-67BFAC1EABA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CDBD-E920-452A-AAFE-9D3AB35D28A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09C2-A28C-4306-9415-F070E58DF4A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8421-FE31-4198-A54F-EDBA0266CED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A25-E9AC-4669-8D44-513144CFD24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5602-4DF2-41BD-B07A-0DD6BC56776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6F1-28F9-4D03-9395-CB7E4244A73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CE0-81BD-4B34-B0C9-B45E95ABCE6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9F18-6C75-448C-906C-6640F2BED3E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754E-06F4-46C9-B8F3-2041FB9FC95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Review Session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Connectivity matrices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Linear programming (LP)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Linear algebra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DWRAT equations &amp; calculations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Q &amp; A /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8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0" y="1524000"/>
            <a:ext cx="7020701" cy="51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EXAMPLE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 Basin 11 user toy model</a:t>
            </a:r>
          </a:p>
          <a:p>
            <a:r>
              <a:rPr lang="en-US" sz="2400" dirty="0"/>
              <a:t>Two scenarios:</a:t>
            </a:r>
          </a:p>
          <a:p>
            <a:pPr lvl="1"/>
            <a:r>
              <a:rPr lang="en-US" sz="2400" dirty="0"/>
              <a:t>All users riparian, equal priority</a:t>
            </a:r>
          </a:p>
          <a:p>
            <a:pPr lvl="1"/>
            <a:r>
              <a:rPr lang="en-US" sz="2400" dirty="0"/>
              <a:t>All users appropriative, priority by seniority</a:t>
            </a:r>
          </a:p>
          <a:p>
            <a:r>
              <a:rPr lang="en-US" sz="2400" dirty="0"/>
              <a:t>Local inflow of 7 for each watershed, 20% reserved for environmental flow = 5.6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5A5FA-2421-45F7-998D-0C38091E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9174"/>
            <a:ext cx="4005601" cy="45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8CE3F-9A96-4CC7-A9A4-14A18A5919AB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6019800"/>
          <a:ext cx="7467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Demand: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93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4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11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1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:</m:t>
                    </m:r>
                    <m:r>
                      <m:rPr>
                        <m:sty m:val="p"/>
                      </m:rP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user</m:t>
                    </m:r>
                    <m: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subscript</m:t>
                    </m:r>
                    <m:r>
                      <a:rPr lang="en-US" sz="11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a:rPr lang="en-US" sz="11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1000" b="0" i="1" baseline="300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</m:t>
                    </m:r>
                    <m: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user</m:t>
                    </m:r>
                  </m:oMath>
                </a14:m>
                <a:r>
                  <a:rPr lang="en-US" sz="1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23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0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0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0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basin</m:t>
                    </m:r>
                    <m: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subscript</m:t>
                    </m:r>
                    <m:r>
                      <a:rPr lang="en-US" sz="10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a:rPr lang="en-US" sz="10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0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𝑘𝑡h</m:t>
                    </m:r>
                    <m: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0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basin</m:t>
                    </m:r>
                  </m:oMath>
                </a14:m>
                <a:endParaRPr lang="en-US" sz="123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0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This is formal proof stuff</a:t>
                </a:r>
                <a:endParaRPr lang="en-US" sz="1230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1900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9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is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an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element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of</m:t>
                    </m:r>
                  </m:oMath>
                </a14:m>
                <a:r>
                  <a:rPr lang="en-US" sz="119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lvl="1"/>
                <a:r>
                  <a:rPr lang="en-US" sz="11900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9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  <m:r>
                      <a:rPr lang="en-US" sz="11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for</m:t>
                    </m:r>
                    <m: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all</m:t>
                    </m:r>
                  </m:oMath>
                </a14:m>
                <a:r>
                  <a:rPr lang="en-US" sz="119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endParaRPr lang="en-US" sz="1230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23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2300" b="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35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3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>
                <a:blip r:embed="rId2"/>
                <a:stretch>
                  <a:fillRect l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038DF-DC1F-42A2-A08D-2D548196F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11936"/>
            <a:ext cx="42672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97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EQUATION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54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5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,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lvl="1"/>
                <a:r>
                  <a:rPr lang="en-US" sz="3600" dirty="0"/>
                  <a:t>(last time: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)</a:t>
                </a:r>
              </a:p>
              <a:p>
                <a:pPr lvl="1"/>
                <a:r>
                  <a:rPr lang="en-US" sz="3600" dirty="0"/>
                  <a:t>multiply each user’s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by the basin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in the basin where they reside</a:t>
                </a:r>
              </a:p>
              <a:p>
                <a:pPr lvl="1"/>
                <a:r>
                  <a:rPr lang="en-US" sz="3600" dirty="0"/>
                  <a:t>need to specify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basin location </a:t>
                </a:r>
                <a:r>
                  <a:rPr lang="en-US" sz="3600" dirty="0"/>
                  <a:t>of each user with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a matrix…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t="-5121" r="-2222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WHAT IS A MATRIX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57D7-4541-4A8C-A8CC-1C75B45E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 rectangular array of numerical quantities arranged in a systematic fashion into rows and columns</a:t>
            </a:r>
          </a:p>
          <a:p>
            <a:r>
              <a:rPr lang="en-US" b="1" dirty="0">
                <a:solidFill>
                  <a:srgbClr val="C00000"/>
                </a:solidFill>
              </a:rPr>
              <a:t>Matrices describe aspects of phenomena which are inter-related in some manner </a:t>
            </a:r>
          </a:p>
          <a:p>
            <a:r>
              <a:rPr lang="en-US" dirty="0"/>
              <a:t>E.g. user &amp; basin location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Vectors are matrices </a:t>
            </a:r>
            <a:r>
              <a:rPr lang="en-US" dirty="0"/>
              <a:t>having a single column or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/>
              <a:t>LINEAR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0" y="1524000"/>
            <a:ext cx="7020701" cy="51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GEORGE B. DANTZIG (1914 – 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76400"/>
            <a:ext cx="8382870" cy="5075237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The “real” Will Hunting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Inventor of linear programming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(LP)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and Simplex Method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Revolutionized the way government and private enterprise planned, scheduled and optimized operations</a:t>
            </a:r>
          </a:p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Simplex method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algo for solving </a:t>
            </a: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LP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problems (1947)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one of the earliest,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most important, and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widely used algorithms of 20</a:t>
            </a:r>
            <a:r>
              <a:rPr lang="en-US" sz="24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century</a:t>
            </a: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82298-2D2A-4E6A-956F-97BB318C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267200"/>
            <a:ext cx="1930646" cy="24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technique for optimization of a linear objective function, subject to linear equality and inequality constraints.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TRAINING SESSION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r>
              <a:rPr lang="en-US" sz="2500" dirty="0"/>
              <a:t>1 – background, context, introduction, discussion</a:t>
            </a:r>
          </a:p>
          <a:p>
            <a:r>
              <a:rPr lang="en-US" sz="2500" dirty="0"/>
              <a:t>2 – DWRAT equations, </a:t>
            </a:r>
            <a:r>
              <a:rPr lang="en-US" sz="2500" b="1" strike="sngStrike" dirty="0"/>
              <a:t>input data, </a:t>
            </a:r>
            <a:r>
              <a:rPr lang="en-US" sz="2500" dirty="0"/>
              <a:t>general workflow</a:t>
            </a:r>
          </a:p>
          <a:p>
            <a:r>
              <a:rPr lang="en-US" sz="2500" dirty="0"/>
              <a:t>3.A – presentation of </a:t>
            </a:r>
            <a:r>
              <a:rPr lang="en-US" sz="2500" b="1" dirty="0">
                <a:solidFill>
                  <a:srgbClr val="C00000"/>
                </a:solidFill>
              </a:rPr>
              <a:t>input</a:t>
            </a:r>
            <a:r>
              <a:rPr lang="en-US" sz="2500" dirty="0"/>
              <a:t>,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ALBEGRA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linear algebra</a:t>
            </a: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grew out of the solution of systems of linear equations, then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linear programming</a:t>
            </a:r>
            <a:r>
              <a:rPr 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grew out of attempts to solve systems of linear inequalities, allowing one to optimize linear functions subject to constraints expressed as inequalities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LINEAR ALBEGRA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Is using arithmetic on columns of numbers called </a:t>
            </a:r>
            <a:r>
              <a:rPr lang="en-US" b="1" i="0" dirty="0">
                <a:solidFill>
                  <a:srgbClr val="C00000"/>
                </a:solidFill>
                <a:effectLst/>
                <a:latin typeface="Roboto"/>
              </a:rPr>
              <a:t>vectors, and arrays of numbers called matrices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to create new columns and arrays of numbers</a:t>
            </a: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E00-ADBB-4128-8DFA-3E62F17220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TRANSPOSITON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AB8F7-6225-4743-9850-5C2C59B4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3010694"/>
            <a:ext cx="5067300" cy="1704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0B6D-2230-40AE-B494-E774F578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DOT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C353-BD73-43BA-BA1E-6B9CCD2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752600"/>
            <a:ext cx="4581525" cy="1485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EE927-2D94-4A07-A756-75CECBE6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9" y="3365500"/>
            <a:ext cx="48101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AC94A-3B8F-41F5-8D04-F7E6308B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43" y="4669126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5A95A-2B23-483F-BC83-977FBAD7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A6EC541-C3C0-47B3-9503-F8139748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5A95A-2B23-483F-BC83-977FBAD7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0CBF99-9149-4802-9392-B92631E7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40453"/>
            <a:ext cx="7543800" cy="41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D5A5CF-14BB-4252-BB85-3B349D254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514600"/>
            <a:ext cx="7219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MATRIX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C353-BD73-43BA-BA1E-6B9CCD2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752600"/>
            <a:ext cx="4581525" cy="1485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EE927-2D94-4A07-A756-75CECBE6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9" y="3365500"/>
            <a:ext cx="48101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AC94A-3B8F-41F5-8D04-F7E6308B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43" y="4669126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LOCATION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9" y="1752600"/>
            <a:ext cx="365046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343399" y="1603514"/>
            <a:ext cx="4724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Zeros have been removed…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All users have a 1 indicating their basin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3A249-B89E-4FC0-8AE8-492BB4B1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10" y="3657600"/>
            <a:ext cx="5705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2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DWRAT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rmAutofit/>
          </a:bodyPr>
          <a:lstStyle/>
          <a:p>
            <a:r>
              <a:rPr lang="en-US" dirty="0"/>
              <a:t>Integrated </a:t>
            </a:r>
            <a:r>
              <a:rPr lang="en-US" b="1" dirty="0">
                <a:solidFill>
                  <a:srgbClr val="C00000"/>
                </a:solidFill>
              </a:rPr>
              <a:t>set of mathematical equations</a:t>
            </a:r>
            <a:r>
              <a:rPr lang="en-US" dirty="0"/>
              <a:t> that describe</a:t>
            </a:r>
          </a:p>
          <a:p>
            <a:pPr lvl="1"/>
            <a:r>
              <a:rPr lang="en-US" sz="2400" dirty="0"/>
              <a:t>water availability </a:t>
            </a:r>
          </a:p>
          <a:p>
            <a:pPr lvl="1"/>
            <a:r>
              <a:rPr lang="en-US" sz="2400" dirty="0"/>
              <a:t>instream flow requirements </a:t>
            </a:r>
          </a:p>
          <a:p>
            <a:pPr lvl="1"/>
            <a:r>
              <a:rPr lang="en-US" sz="2400" dirty="0"/>
              <a:t>and California water rights </a:t>
            </a:r>
          </a:p>
          <a:p>
            <a:r>
              <a:rPr lang="en-US" dirty="0"/>
              <a:t>These equations can be solved for an optimal water allocation among diverters given</a:t>
            </a:r>
          </a:p>
          <a:p>
            <a:pPr lvl="1"/>
            <a:r>
              <a:rPr lang="en-US" sz="2400" dirty="0"/>
              <a:t>basin flows</a:t>
            </a:r>
          </a:p>
          <a:p>
            <a:pPr lvl="1"/>
            <a:r>
              <a:rPr lang="en-US" sz="2400" dirty="0"/>
              <a:t>water demand </a:t>
            </a:r>
          </a:p>
          <a:p>
            <a:pPr lvl="1"/>
            <a:r>
              <a:rPr lang="en-US" sz="2400" dirty="0"/>
              <a:t>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2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Read from left to right, a 1 in a column indicates that the user is upstream of the row basin.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2, 3, 4, and 11 are upstream of basin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20" y="4114800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BASIN VARIABLE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400" dirty="0"/>
                  <a:t>P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basin proportion </a:t>
                </a:r>
              </a:p>
              <a:p>
                <a:pPr marL="0" indent="0">
                  <a:buNone/>
                </a:pPr>
                <a:r>
                  <a:rPr lang="en-US" sz="4400" dirty="0"/>
                  <a:t>v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basin inflow </a:t>
                </a:r>
              </a:p>
              <a:p>
                <a:pPr marL="0" indent="0">
                  <a:buNone/>
                </a:pPr>
                <a:r>
                  <a:rPr lang="en-US" sz="4400" dirty="0"/>
                  <a:t>e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 :    environmental flow</a:t>
                </a:r>
              </a:p>
              <a:p>
                <a:pPr marL="0" indent="0">
                  <a:buNone/>
                </a:pPr>
                <a:r>
                  <a:rPr lang="en-US" sz="4400" dirty="0"/>
                  <a:t>w</a:t>
                </a:r>
                <a14:m>
                  <m:oMath xmlns:m="http://schemas.openxmlformats.org/officeDocument/2006/math">
                    <m:r>
                      <a:rPr lang="en-US" sz="44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    :    basin downstream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  <a:blipFill>
                <a:blip r:embed="rId2"/>
                <a:stretch>
                  <a:fillRect l="-3019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USER VARIABLE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allocation</a:t>
                </a:r>
              </a:p>
              <a:p>
                <a:pPr marL="0" indent="0">
                  <a:buNone/>
                </a:pPr>
                <a:r>
                  <a:rPr lang="en-US" sz="4000" dirty="0"/>
                  <a:t>u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demand</a:t>
                </a:r>
              </a:p>
              <a:p>
                <a:pPr marL="0" indent="0">
                  <a:buNone/>
                </a:pPr>
                <a:r>
                  <a:rPr lang="en-US" sz="4000" dirty="0"/>
                  <a:t>p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appropriative user priority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2CE8D-C2CB-417C-A734-1CC1703A7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47800"/>
                <a:ext cx="8077200" cy="5029200"/>
              </a:xfrm>
              <a:blipFill>
                <a:blip r:embed="rId2"/>
                <a:stretch>
                  <a:fillRect l="-2642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INPUT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4000" dirty="0">
                    <a:solidFill>
                      <a:srgbClr val="C00000"/>
                    </a:solidFill>
                  </a:rPr>
                  <a:t>Formulation variables:</a:t>
                </a:r>
              </a:p>
              <a:p>
                <a:pPr marL="0" indent="0">
                  <a:buNone/>
                </a:pPr>
                <a:r>
                  <a:rPr lang="en-US" sz="4000" dirty="0"/>
                  <a:t>	u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demand</a:t>
                </a:r>
              </a:p>
              <a:p>
                <a:pPr marL="0" indent="0">
                  <a:buNone/>
                </a:pPr>
                <a:r>
                  <a:rPr lang="en-US" sz="4000" dirty="0"/>
                  <a:t>	v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basin inflow </a:t>
                </a:r>
              </a:p>
              <a:p>
                <a:pPr marL="0" indent="0">
                  <a:buNone/>
                </a:pPr>
                <a:r>
                  <a:rPr lang="en-US" sz="4000" dirty="0"/>
                  <a:t>	e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environmental flow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</a:rPr>
                  <a:t>Other required inputs: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user priority rank 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basin downstream basin, i.e. “flows to”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74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2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OUTPUT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4000" dirty="0"/>
                  <a:t>P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    :    basin proportion </a:t>
                </a:r>
              </a:p>
              <a:p>
                <a:pPr marL="0" indent="0">
                  <a:buNone/>
                </a:pPr>
                <a:r>
                  <a:rPr lang="en-US" sz="4000" dirty="0"/>
                  <a:t>A</a:t>
                </a:r>
                <a14:m>
                  <m:oMath xmlns:m="http://schemas.openxmlformats.org/officeDocument/2006/math">
                    <m:r>
                      <a:rPr lang="en-US" sz="40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    :    user allocation (appropriative)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DERIVED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4500" dirty="0"/>
                  <a:t>p</a:t>
                </a:r>
                <a14:m>
                  <m:oMath xmlns:m="http://schemas.openxmlformats.org/officeDocument/2006/math">
                    <m:r>
                      <a:rPr lang="en-US" sz="45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500" dirty="0"/>
                  <a:t>      :   appropriative user weight</a:t>
                </a:r>
              </a:p>
              <a:p>
                <a:pPr marL="0" indent="0">
                  <a:buNone/>
                </a:pPr>
                <a:endParaRPr lang="en-US" sz="4500" dirty="0"/>
              </a:p>
              <a:p>
                <a:pPr marL="0" indent="0">
                  <a:buNone/>
                </a:pPr>
                <a:r>
                  <a:rPr lang="en-US" sz="5100" dirty="0"/>
                  <a:t>A</a:t>
                </a:r>
                <a14:m>
                  <m:oMath xmlns:m="http://schemas.openxmlformats.org/officeDocument/2006/math">
                    <m:r>
                      <a:rPr lang="en-US" sz="510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    :  user flow allocation (</a:t>
                </a:r>
                <a:r>
                  <a:rPr lang="en-US" sz="5100" b="1" dirty="0">
                    <a:solidFill>
                      <a:srgbClr val="C00000"/>
                    </a:solidFill>
                  </a:rPr>
                  <a:t>riparian, 	  	    	    	 	EQUATION 1)</a:t>
                </a:r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w</a:t>
                </a:r>
                <a14:m>
                  <m:oMath xmlns:m="http://schemas.openxmlformats.org/officeDocument/2006/math">
                    <m:r>
                      <a:rPr lang="en-US" sz="51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5100" dirty="0"/>
                  <a:t>   :  basin downstream penalty </a:t>
                </a:r>
                <a:r>
                  <a:rPr lang="en-US" sz="5100" b="1" dirty="0">
                    <a:solidFill>
                      <a:srgbClr val="C00000"/>
                    </a:solidFill>
                  </a:rPr>
                  <a:t>(cost, 		    	 	EQUATION 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5F270-6F38-4DAE-BF24-F9CA8A2DA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9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PRELIMINARY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dirty="0"/>
              <a:t>AVAILABLE FLOW</a:t>
            </a:r>
          </a:p>
          <a:p>
            <a:r>
              <a:rPr lang="en-US" dirty="0"/>
              <a:t>UPSTREAM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962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" y="1649413"/>
            <a:ext cx="374553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3968131" y="1649412"/>
            <a:ext cx="4750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Every basin is upstream of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Zeros are removed for legibility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Read from left to right, </a:t>
            </a:r>
            <a:r>
              <a:rPr lang="en-US" sz="2200" b="1" dirty="0">
                <a:solidFill>
                  <a:srgbClr val="C00000"/>
                </a:solidFill>
              </a:rPr>
              <a:t>a (1) in a column indicates that the basin is upstream of that row basin.</a:t>
            </a:r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A, B, and C are upstream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B246-334D-4C1F-A571-6B333172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29683"/>
            <a:ext cx="4871069" cy="2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554162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AVAILABLE BASIN FLOW </a:t>
                </a:r>
                <a:br>
                  <a:rPr lang="en-US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554162"/>
              </a:xfrm>
              <a:blipFill>
                <a:blip r:embed="rId2"/>
                <a:stretch>
                  <a:fillRect t="-3922" b="-1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 operations: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upstream connectivity matrix * net flow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600" b="1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(k x k) ∙ (k x 1) = k x 1 list of available net basin flows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600" dirty="0"/>
                  <a:t>∙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AVAILABLE BASIN FLOW </a:t>
                </a:r>
                <a:br>
                  <a:rPr lang="en-US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325562"/>
              </a:xfrm>
              <a:blipFill>
                <a:blip r:embed="rId2"/>
                <a:stretch>
                  <a:fillRect t="-7798" b="-18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EA18F4-C876-41F8-A4A7-D601D3F10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=	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9A435A-E2B4-4DD3-830E-A6BE731C0C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3429000"/>
                <a:ext cx="1752600" cy="30380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9A435A-E2B4-4DD3-830E-A6BE731C0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3429000"/>
                <a:ext cx="1752600" cy="3038006"/>
              </a:xfrm>
              <a:blipFill>
                <a:blip r:embed="rId3"/>
                <a:stretch>
                  <a:fillRect l="-7317" t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3B2800-A8CA-451A-8839-800A05C1AA65}"/>
                  </a:ext>
                </a:extLst>
              </p:cNvPr>
              <p:cNvSpPr txBox="1"/>
              <p:nvPr/>
            </p:nvSpPr>
            <p:spPr>
              <a:xfrm>
                <a:off x="609600" y="1741714"/>
                <a:ext cx="5715000" cy="1481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   ∙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3B2800-A8CA-451A-8839-800A05C1A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41714"/>
                <a:ext cx="5715000" cy="1481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25B0CD-E7A8-4F49-8D7B-0235D8CD4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26" y="3287126"/>
            <a:ext cx="5631774" cy="34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WATER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900" dirty="0"/>
              <a:t>The process of distributing water supplies to various uses </a:t>
            </a:r>
            <a:r>
              <a:rPr lang="en-US" sz="3900" b="1" i="1" dirty="0">
                <a:solidFill>
                  <a:srgbClr val="C00000"/>
                </a:solidFill>
              </a:rPr>
              <a:t>when there is a shortfall.</a:t>
            </a:r>
          </a:p>
          <a:p>
            <a:r>
              <a:rPr lang="en-US" sz="3900" dirty="0"/>
              <a:t>If there is no shortage, all uses could receive an allocation of the full amount needed. </a:t>
            </a:r>
          </a:p>
          <a:p>
            <a:endParaRPr lang="en-US" sz="4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Read from left to right, a 1 in a column indicates that the user is upstream of the row basin.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2, 3, 4, and 11 are upstream of basin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20" y="4114800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93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34400" cy="1247775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UPSTREAM BASIN DEMAND </a:t>
                </a:r>
                <a:br>
                  <a:rPr lang="en-US" b="1" dirty="0"/>
                </a:br>
                <a:r>
                  <a:rPr lang="en-US" b="1" dirty="0"/>
                  <a:t>u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34400" cy="1247775"/>
              </a:xfrm>
              <a:blipFill>
                <a:blip r:embed="rId2"/>
                <a:stretch>
                  <a:fillRect t="-11220" b="-2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EA18F4-C876-41F8-A4A7-D601D3F1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Basin Demand</a:t>
            </a:r>
            <a:r>
              <a:rPr lang="en-US" sz="2400" dirty="0"/>
              <a:t> is the sum of user demand upstream of each basin. k x i </a:t>
            </a:r>
            <a:r>
              <a:rPr lang="en-US" sz="2400" b="1" dirty="0">
                <a:solidFill>
                  <a:srgbClr val="C00000"/>
                </a:solidFill>
              </a:rPr>
              <a:t>user connectivity matrix</a:t>
            </a:r>
            <a:r>
              <a:rPr lang="en-US" sz="2400" dirty="0"/>
              <a:t> * i x 1 list of user demand = k x 1 basin demand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/>
              <p:nvPr/>
            </p:nvSpPr>
            <p:spPr>
              <a:xfrm>
                <a:off x="465234" y="3200400"/>
                <a:ext cx="4163960" cy="245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4" y="3200400"/>
                <a:ext cx="4163960" cy="245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/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=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E076644-6A93-4575-880A-4B4C5C90D6F0}"/>
              </a:ext>
            </a:extLst>
          </p:cNvPr>
          <p:cNvSpPr/>
          <p:nvPr/>
        </p:nvSpPr>
        <p:spPr>
          <a:xfrm>
            <a:off x="4875767" y="4038600"/>
            <a:ext cx="30168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2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7"/>
                <a:ext cx="8229600" cy="1290843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UPSTREAM BASIN DEMAND </a:t>
                </a:r>
                <a:br>
                  <a:rPr lang="en-US" b="1" dirty="0"/>
                </a:br>
                <a:r>
                  <a:rPr lang="en-US" b="1" dirty="0"/>
                  <a:t>u</a:t>
                </a:r>
                <a14:m>
                  <m:oMath xmlns:m="http://schemas.openxmlformats.org/officeDocument/2006/math">
                    <m:r>
                      <a:rPr lang="en-US" sz="44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7"/>
                <a:ext cx="8229600" cy="1290843"/>
              </a:xfrm>
              <a:blipFill>
                <a:blip r:embed="rId2"/>
                <a:stretch>
                  <a:fillRect t="-943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AAB9A-F75A-4478-B146-5B3148F7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14174"/>
            <a:ext cx="4038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C8B07E-42C2-44AF-BCC8-73BCE1FC93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32395" y="3369331"/>
                <a:ext cx="2554405" cy="3169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=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C8B07E-42C2-44AF-BCC8-73BCE1FC9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32395" y="3369331"/>
                <a:ext cx="2554405" cy="3169581"/>
              </a:xfrm>
              <a:blipFill>
                <a:blip r:embed="rId3"/>
                <a:stretch>
                  <a:fillRect t="-4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90A61A-94DE-45DF-B336-D6258AC01643}"/>
                  </a:ext>
                </a:extLst>
              </p:cNvPr>
              <p:cNvSpPr/>
              <p:nvPr/>
            </p:nvSpPr>
            <p:spPr>
              <a:xfrm>
                <a:off x="-228600" y="1848893"/>
                <a:ext cx="4163960" cy="1469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90A61A-94DE-45DF-B336-D6258AC01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848893"/>
                <a:ext cx="4163960" cy="1469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00B63B-EAD9-45E0-BAC8-565080362490}"/>
                  </a:ext>
                </a:extLst>
              </p:cNvPr>
              <p:cNvSpPr/>
              <p:nvPr/>
            </p:nvSpPr>
            <p:spPr>
              <a:xfrm>
                <a:off x="3527804" y="1418647"/>
                <a:ext cx="2088392" cy="1899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05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=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00B63B-EAD9-45E0-BAC8-565080362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04" y="1418647"/>
                <a:ext cx="2088392" cy="1899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6E594AC-32DC-4B36-8E51-502A01B07A0C}"/>
              </a:ext>
            </a:extLst>
          </p:cNvPr>
          <p:cNvSpPr/>
          <p:nvPr/>
        </p:nvSpPr>
        <p:spPr>
          <a:xfrm>
            <a:off x="3124200" y="2208093"/>
            <a:ext cx="3016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4444F-288D-4FE1-81B5-F1A7F4DB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" y="3348642"/>
            <a:ext cx="5039877" cy="29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24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12773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TOTAL BASIN DEMAND – </a:t>
            </a:r>
            <a:br>
              <a:rPr lang="en-US" b="1" dirty="0"/>
            </a:br>
            <a:r>
              <a:rPr lang="en-US" b="1" u="sng" dirty="0">
                <a:solidFill>
                  <a:srgbClr val="C00000"/>
                </a:solidFill>
              </a:rPr>
              <a:t>NOT </a:t>
            </a:r>
            <a:r>
              <a:rPr lang="en-US" b="1" dirty="0"/>
              <a:t>UPSTREAM BASIN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[[0,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]</a:t>
            </a:r>
          </a:p>
          <a:p>
            <a:pPr marL="457200" lvl="1" indent="0">
              <a:buNone/>
            </a:pPr>
            <a:r>
              <a:rPr lang="en-US" sz="1800" dirty="0"/>
              <a:t> [0,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0]</a:t>
            </a:r>
          </a:p>
          <a:p>
            <a:pPr marL="457200" lvl="1" indent="0">
              <a:buNone/>
            </a:pPr>
            <a:r>
              <a:rPr lang="en-US" sz="1800" dirty="0"/>
              <a:t> [0,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0, 0]</a:t>
            </a:r>
          </a:p>
          <a:p>
            <a:pPr marL="457200" lvl="1" indent="0">
              <a:buNone/>
            </a:pPr>
            <a:r>
              <a:rPr lang="en-US" sz="1800" dirty="0"/>
              <a:t> [0,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0]</a:t>
            </a:r>
          </a:p>
          <a:p>
            <a:pPr marL="457200" lvl="1" indent="0">
              <a:buNone/>
            </a:pPr>
            <a:r>
              <a:rPr lang="en-US" sz="1800" dirty="0"/>
              <a:t> [0,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0]</a:t>
            </a:r>
          </a:p>
          <a:p>
            <a:pPr marL="457200" lvl="1" indent="0">
              <a:buNone/>
            </a:pPr>
            <a:r>
              <a:rPr lang="en-US" sz="1800" dirty="0"/>
              <a:t> [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0]</a:t>
            </a:r>
          </a:p>
          <a:p>
            <a:pPr marL="457200" lvl="1" indent="0">
              <a:buNone/>
            </a:pPr>
            <a:r>
              <a:rPr lang="en-US" sz="1800" dirty="0"/>
              <a:t> [0, 0, 0, 0, 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0]</a:t>
            </a:r>
          </a:p>
          <a:p>
            <a:pPr marL="457200" lvl="1" indent="0">
              <a:buNone/>
            </a:pPr>
            <a:r>
              <a:rPr lang="en-US" sz="1800" dirty="0"/>
              <a:t> [0, 0, 0, 0, </a:t>
            </a:r>
            <a:r>
              <a:rPr lang="en-US" sz="1800" b="1" dirty="0">
                <a:solidFill>
                  <a:srgbClr val="C00000"/>
                </a:solidFill>
              </a:rPr>
              <a:t>1</a:t>
            </a:r>
            <a:r>
              <a:rPr lang="en-US" sz="1800" dirty="0"/>
              <a:t>, 0, 0, 0, 0, 0, 0]]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55B7-570E-48FD-87F3-6DB70C893FE7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36D17-9A5B-437D-801D-924B9BED8E69}"/>
              </a:ext>
            </a:extLst>
          </p:cNvPr>
          <p:cNvSpPr/>
          <p:nvPr/>
        </p:nvSpPr>
        <p:spPr>
          <a:xfrm>
            <a:off x="3986719" y="2980519"/>
            <a:ext cx="6096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5B9C41-427F-475F-8982-2B86B249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15" y="1539842"/>
            <a:ext cx="1100138" cy="4147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E7423-BBEF-438E-93B0-A2BA96E7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00453"/>
            <a:ext cx="857250" cy="3267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33867C-9970-4F6C-B72E-084A26D1E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69" y="3109912"/>
            <a:ext cx="742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7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5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Ɐ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5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,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4A9DE-077A-426B-BF78-28B2C922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" y="2880029"/>
            <a:ext cx="8915400" cy="3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8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THREE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599"/>
                <a:ext cx="8229600" cy="4724401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sum of user allocations in each basin is less than or equal to available flow.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Already have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x 1 column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3200" b="1" dirty="0"/>
              </a:p>
              <a:p>
                <a:r>
                  <a:rPr lang="en-US" dirty="0"/>
                  <a:t>This is constrained to be </a:t>
                </a:r>
                <a:r>
                  <a:rPr lang="en-US" sz="3200" b="1" dirty="0"/>
                  <a:t>≤ </a:t>
                </a:r>
                <a:r>
                  <a:rPr lang="en-US" sz="3200" dirty="0"/>
                  <a:t>the k x 1 column matrix of available flows calculated above.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599"/>
                <a:ext cx="8229600" cy="4724401"/>
              </a:xfrm>
              <a:blipFill>
                <a:blip r:embed="rId2"/>
                <a:stretch>
                  <a:fillRect l="-1704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732D03-E340-4DD8-8C55-5AA05C9F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8123"/>
            <a:ext cx="24384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6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46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72440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downstream penalty is simply the ratio between the number of users upstream of basin k, and the total number of users in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54B64-0194-4020-86B1-55BF031B291B}"/>
                  </a:ext>
                </a:extLst>
              </p:cNvPr>
              <p:cNvSpPr txBox="1"/>
              <p:nvPr/>
            </p:nvSpPr>
            <p:spPr>
              <a:xfrm>
                <a:off x="762000" y="1508123"/>
                <a:ext cx="4572000" cy="1134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𝑏𝑎𝑠𝑖𝑛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54B64-0194-4020-86B1-55BF031B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8123"/>
                <a:ext cx="4572000" cy="1134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62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USERS UPSTREAM OF basin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" y="1447801"/>
            <a:ext cx="379086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157477" y="1525587"/>
            <a:ext cx="4791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(The user connectivity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AC32-DA87-46A0-A6C8-4E40B60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23" y="3505201"/>
            <a:ext cx="5646866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3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724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 err="1"/>
              <a:t>downstream_penalty_list</a:t>
            </a:r>
            <a:r>
              <a:rPr lang="en-US" sz="1600" dirty="0"/>
              <a:t> </a:t>
            </a:r>
            <a:r>
              <a:rPr lang="en-US" sz="1000" dirty="0"/>
              <a:t>= </a:t>
            </a:r>
            <a:r>
              <a:rPr lang="en-US" sz="1600" dirty="0" err="1"/>
              <a:t>np.divide</a:t>
            </a:r>
            <a:r>
              <a:rPr lang="en-US" sz="1600" dirty="0"/>
              <a:t>(</a:t>
            </a:r>
            <a:r>
              <a:rPr lang="en-US" sz="1600" dirty="0" err="1"/>
              <a:t>np.sum</a:t>
            </a:r>
            <a:r>
              <a:rPr lang="en-US" sz="1600" dirty="0"/>
              <a:t>(</a:t>
            </a:r>
            <a:r>
              <a:rPr lang="en-US" sz="1600" dirty="0" err="1"/>
              <a:t>riparian_user_connectivity_matrix</a:t>
            </a:r>
            <a:r>
              <a:rPr lang="en-US" sz="1600" dirty="0"/>
              <a:t>, 1),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np.count_nonzero</a:t>
            </a:r>
            <a:r>
              <a:rPr lang="en-US" sz="1600" dirty="0"/>
              <a:t>(</a:t>
            </a:r>
            <a:r>
              <a:rPr lang="en-US" sz="1600" dirty="0" err="1"/>
              <a:t>rip_users</a:t>
            </a:r>
            <a:r>
              <a:rPr lang="en-US" sz="1600" dirty="0"/>
              <a:t>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B5111-DE6D-4B22-B5DE-1F73E775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122"/>
            <a:ext cx="5928646" cy="1311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C6472-6F95-49A6-B619-B3913ED3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00501"/>
            <a:ext cx="5029200" cy="1842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8D527-19FF-4DBA-96A0-C73105D1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22849"/>
            <a:ext cx="5029200" cy="702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D0BCE-E054-475E-8622-033813D51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87" y="5160050"/>
            <a:ext cx="7558625" cy="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8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SEVEN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49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3687"/>
            <a:ext cx="8229600" cy="49133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 </a:t>
            </a:r>
          </a:p>
          <a:p>
            <a:r>
              <a:rPr lang="en-US" sz="3500" dirty="0"/>
              <a:t>We already have both these quantities.</a:t>
            </a:r>
          </a:p>
          <a:p>
            <a:endParaRPr lang="en-US" sz="3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128AE-A3C2-46B2-91EC-277F6B7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686"/>
            <a:ext cx="4178530" cy="1484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A3C7F5-53E1-40EA-A2C9-E903F546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45170"/>
            <a:ext cx="8817013" cy="13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REASONS TO ALLOCATE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b="1" dirty="0">
                <a:solidFill>
                  <a:srgbClr val="C00000"/>
                </a:solidFill>
              </a:rPr>
              <a:t>manage streams</a:t>
            </a:r>
            <a:r>
              <a:rPr lang="en-US" sz="3600" dirty="0"/>
              <a:t> during periods of water shortage (i.e. curtail) in real time</a:t>
            </a:r>
          </a:p>
          <a:p>
            <a:r>
              <a:rPr lang="en-US" sz="3600" dirty="0"/>
              <a:t>To evaluate instream flow management scenarios and regulatory approaches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6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r>
                  <a:rPr lang="en-US" sz="6000" dirty="0"/>
                  <a:t>0 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dirty="0"/>
                      <m:t>≤</m:t>
                    </m:r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No calculations Required. Just a constraint.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4074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73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0298"/>
            <a:ext cx="8229600" cy="482586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There are different ways of specifying this constraint.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B9867-85E2-49E7-9EB3-4D0E08C1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0298"/>
            <a:ext cx="8181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05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We already have these quantities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5562A-2F1D-44E3-8305-FB136BF6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604"/>
            <a:ext cx="7734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8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BASIN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This is simple multiplication </a:t>
                </a:r>
              </a:p>
              <a:p>
                <a:r>
                  <a:rPr lang="en-US" dirty="0"/>
                  <a:t>(element by element)</a:t>
                </a:r>
              </a:p>
              <a:p>
                <a:r>
                  <a:rPr lang="en-US" dirty="0"/>
                  <a:t>Riparian proportion allocation * (basin demand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We already have most of the quantities we need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1481" t="-158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42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APPROPRIATIVE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We already have most of the quantities we need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42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28775"/>
              </a:xfr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/>
                  <a:t>AVAILABLE (UNALLOCATED)</a:t>
                </a:r>
                <a:br>
                  <a:rPr lang="en-US" sz="3600" b="1" dirty="0"/>
                </a:br>
                <a:r>
                  <a:rPr lang="en-US" sz="3600" b="1" dirty="0"/>
                  <a:t>BASIN FLOW </a:t>
                </a:r>
                <a:br>
                  <a:rPr lang="en-US" sz="3600" b="1" dirty="0"/>
                </a:br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3600" b="1" baseline="-25000" dirty="0"/>
              </a:p>
            </p:txBody>
          </p:sp>
        </mc:Choice>
        <mc:Fallback xmlns="">
          <p:sp>
            <p:nvSpPr>
              <p:cNvPr id="10" name="Title 9">
                <a:extLst>
                  <a:ext uri="{FF2B5EF4-FFF2-40B4-BE49-F238E27FC236}">
                    <a16:creationId xmlns:a16="http://schemas.microsoft.com/office/drawing/2014/main" id="{166ED709-6496-4EA3-B7FF-2CD77A96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28775"/>
              </a:xfrm>
              <a:blipFill>
                <a:blip r:embed="rId2"/>
                <a:stretch>
                  <a:fillRect t="-6367" b="-17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3414"/>
                <a:ext cx="8229600" cy="42227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2600" dirty="0"/>
                  <a:t>∙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5.6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16.8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44.8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6EA18F4-C876-41F8-A4A7-D601D3F1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3414"/>
                <a:ext cx="8229600" cy="42227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12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r>
                  <a:rPr lang="en-US" sz="6000" dirty="0"/>
                  <a:t>0 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dirty="0"/>
                      <m:t>≤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No calculations Required. Just a constraint.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499A-0BC9-4FD0-B90A-B7E093BBE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>
                <a:blip r:embed="rId2"/>
                <a:stretch>
                  <a:fillRect l="-4074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458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334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EQUATION NINE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5121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sz="2800" dirty="0"/>
                  <a:t>The sum of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appropriative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user allocations in each basin is less than or equal to (original) available flow less riparian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upstream</a:t>
                </a:r>
                <a:r>
                  <a:rPr lang="en-US" sz="2800" dirty="0"/>
                  <a:t> allocations.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x 1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column matrix of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decision variables</a:t>
                </a:r>
              </a:p>
              <a:p>
                <a:r>
                  <a:rPr lang="en-US" sz="2800" dirty="0"/>
                  <a:t>This is constrained within each basin to be ≤</a:t>
                </a:r>
                <a:r>
                  <a:rPr lang="en-US" sz="2800" b="1" dirty="0"/>
                  <a:t> </a:t>
                </a: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x 1 column matrix of available flows calculated above.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04D463B-8A3D-456A-875B-2613A850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5121274"/>
              </a:xfrm>
              <a:blipFill>
                <a:blip r:embed="rId2"/>
                <a:stretch>
                  <a:fillRect l="-17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7FBE4F-2CB0-4E78-A9DB-E1729A78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05000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9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 EQUATION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This is just element-wise arithmetic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50F55-59FA-47DB-A4B4-AE0EC5B8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1481"/>
            <a:ext cx="6505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6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/>
              <a:t>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9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determining the action that best achieves a desired goal or objective.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This means 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finding the action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that optimizes (that is, maximizes or minimizes) the value of an objective function.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255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34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UPCOMING PRESENTATIONS &amp;</a:t>
            </a:r>
            <a:br>
              <a:rPr lang="en-US" b="1" dirty="0"/>
            </a:br>
            <a:r>
              <a:rPr lang="en-US" b="1" dirty="0"/>
              <a:t>TRAINING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3.A – presentation of </a:t>
            </a:r>
            <a:r>
              <a:rPr lang="en-US" sz="2500" b="1" dirty="0">
                <a:solidFill>
                  <a:srgbClr val="C00000"/>
                </a:solidFill>
              </a:rPr>
              <a:t>input</a:t>
            </a:r>
            <a:r>
              <a:rPr lang="en-US" sz="2500" dirty="0"/>
              <a:t>,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4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SESSION THREE A/B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endParaRPr lang="en-US" sz="2500" dirty="0"/>
          </a:p>
          <a:p>
            <a:r>
              <a:rPr lang="en-US" sz="2400" dirty="0"/>
              <a:t>3.A – presentation of input, output &amp; related data, discussion</a:t>
            </a:r>
          </a:p>
          <a:p>
            <a:r>
              <a:rPr lang="en-US" sz="2400" dirty="0"/>
              <a:t>3.B – brainstorming metrics, analyses, discussion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6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br>
              <a:rPr lang="en-US" b="1" dirty="0"/>
            </a:br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objective functions: </a:t>
            </a:r>
          </a:p>
          <a:p>
            <a:pPr lvl="1"/>
            <a:r>
              <a:rPr lang="en-US" sz="3200" dirty="0"/>
              <a:t> A quantification of the management goal in terms of the </a:t>
            </a:r>
            <a:r>
              <a:rPr lang="en-US" sz="3200" b="1" i="1" dirty="0"/>
              <a:t>decision variables</a:t>
            </a:r>
          </a:p>
          <a:p>
            <a:pPr lvl="1"/>
            <a:r>
              <a:rPr lang="en-US" sz="3200" b="0" i="0" dirty="0">
                <a:solidFill>
                  <a:srgbClr val="202124"/>
                </a:solidFill>
                <a:effectLst/>
              </a:rPr>
              <a:t> (in linear programming) the function that it  is desired </a:t>
            </a:r>
            <a:r>
              <a:rPr lang="en-US" sz="3200" b="1" dirty="0">
                <a:solidFill>
                  <a:srgbClr val="C00000"/>
                </a:solidFill>
                <a:effectLst/>
              </a:rPr>
              <a:t>to maximize or minimize</a:t>
            </a:r>
            <a:r>
              <a:rPr lang="en-US" sz="3200" b="0" i="0" dirty="0">
                <a:solidFill>
                  <a:srgbClr val="202124"/>
                </a:solidFill>
                <a:effectLst/>
              </a:rPr>
              <a:t>. 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 - </a:t>
            </a:r>
            <a:br>
              <a:rPr lang="en-US" b="1" dirty="0"/>
            </a:br>
            <a:r>
              <a:rPr lang="en-US" b="1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decision variables:</a:t>
            </a:r>
          </a:p>
          <a:p>
            <a:pPr lvl="1"/>
            <a:r>
              <a:rPr lang="en-US" sz="3200" dirty="0"/>
              <a:t> Values or allocations that need to be set to find the optimum of the </a:t>
            </a:r>
            <a:r>
              <a:rPr lang="en-US" sz="3200" b="1" i="1" dirty="0"/>
              <a:t>objective function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Constraints:</a:t>
            </a:r>
          </a:p>
          <a:p>
            <a:pPr lvl="1"/>
            <a:r>
              <a:rPr lang="en-US" sz="3200" dirty="0"/>
              <a:t> A set of equations or requirements that restrict the values of the </a:t>
            </a:r>
            <a:r>
              <a:rPr lang="en-US" sz="3200" b="1" i="1" dirty="0"/>
              <a:t>decision variables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7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1955</Words>
  <Application>Microsoft Office PowerPoint</Application>
  <PresentationFormat>On-screen Show (4:3)</PresentationFormat>
  <Paragraphs>391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Cambria Math</vt:lpstr>
      <vt:lpstr>Georgia</vt:lpstr>
      <vt:lpstr>Roboto</vt:lpstr>
      <vt:lpstr>Office Theme</vt:lpstr>
      <vt:lpstr>WATER ALLOCATION TOOL  SESSION 2</vt:lpstr>
      <vt:lpstr>TRAINING SESSION SERIES</vt:lpstr>
      <vt:lpstr>DWRAT FRAMEWORK</vt:lpstr>
      <vt:lpstr>WATER ALLOCATION</vt:lpstr>
      <vt:lpstr>REASONS TO ALLOCATE WATER</vt:lpstr>
      <vt:lpstr>OPTIMIZATION</vt:lpstr>
      <vt:lpstr>OPTIMIZATION PROBLEMS OBJECTIVE FUNCTIONS</vt:lpstr>
      <vt:lpstr>OPTIMIZATION PROBLEMS -  DECISION VARIABLES</vt:lpstr>
      <vt:lpstr>OPTIMIZATION PROBLEMS - CONSTRAINTS</vt:lpstr>
      <vt:lpstr>WATER ALLOCATION TOOL  EQUATIONS</vt:lpstr>
      <vt:lpstr>EXAMPLE MODEL</vt:lpstr>
      <vt:lpstr>SOME NOTATION</vt:lpstr>
      <vt:lpstr>MOTIVATION</vt:lpstr>
      <vt:lpstr>EQUATION ONE</vt:lpstr>
      <vt:lpstr>WHAT IS A MATRIX ?</vt:lpstr>
      <vt:lpstr>BASIN CONNECTIVITY MATRIX</vt:lpstr>
      <vt:lpstr>LINEAR PROGRAM</vt:lpstr>
      <vt:lpstr>GEORGE B. DANTZIG (1914 – 2005)</vt:lpstr>
      <vt:lpstr>LINEAR PROGRAMMING</vt:lpstr>
      <vt:lpstr>LINEAR ALBEGRA</vt:lpstr>
      <vt:lpstr>LINEAR ALBEGRA</vt:lpstr>
      <vt:lpstr>MATRIX TRANSPOSITON</vt:lpstr>
      <vt:lpstr>DOT PRODUCT</vt:lpstr>
      <vt:lpstr>MATRIX MULTIPLICATION</vt:lpstr>
      <vt:lpstr>MATRIX MULTIPLICATION</vt:lpstr>
      <vt:lpstr>MATRIX MULTIPLICATION</vt:lpstr>
      <vt:lpstr>MATRIX MULTIPLICATION</vt:lpstr>
      <vt:lpstr>BASIN CONNECTIVITY MATRIX</vt:lpstr>
      <vt:lpstr>USER LOCATION MATRIX</vt:lpstr>
      <vt:lpstr>USER CONNECTIVITY MATRIX</vt:lpstr>
      <vt:lpstr>BASIN VARIABLE DEFINITIONS</vt:lpstr>
      <vt:lpstr>USER VARIABLE DEFINITIONS</vt:lpstr>
      <vt:lpstr>INPUT VARIABLES</vt:lpstr>
      <vt:lpstr>OUTPUT VARIABLES</vt:lpstr>
      <vt:lpstr>DERIVED VARIABLES</vt:lpstr>
      <vt:lpstr>PRELIMINARY CALCULATIONS</vt:lpstr>
      <vt:lpstr>BASIN CONNECTIVITY MATRIX</vt:lpstr>
      <vt:lpstr>AVAILABLE BASIN FLOW  vk</vt:lpstr>
      <vt:lpstr>AVAILABLE BASIN FLOW  vk</vt:lpstr>
      <vt:lpstr>USER CONNECTIVITY MATRIX</vt:lpstr>
      <vt:lpstr>UPSTREAM BASIN DEMAND  uk</vt:lpstr>
      <vt:lpstr>UPSTREAM BASIN DEMAND  uk</vt:lpstr>
      <vt:lpstr>TOTAL BASIN DEMAND –  NOT UPSTREAM BASIN DEMAND</vt:lpstr>
      <vt:lpstr>EQUATION ONE</vt:lpstr>
      <vt:lpstr>EQUATION THREE</vt:lpstr>
      <vt:lpstr>EQUATION SIX</vt:lpstr>
      <vt:lpstr>USERS UPSTREAM OF basin k</vt:lpstr>
      <vt:lpstr>EQUATION SIX</vt:lpstr>
      <vt:lpstr>EQUATION SEVEN</vt:lpstr>
      <vt:lpstr> EQUATION TWO</vt:lpstr>
      <vt:lpstr> EQUATION FIVE</vt:lpstr>
      <vt:lpstr> EQUATION FOUR</vt:lpstr>
      <vt:lpstr> BASIN ALLOCATION</vt:lpstr>
      <vt:lpstr> APPROPRIATIVE MODULE</vt:lpstr>
      <vt:lpstr>AVAILABLE (UNALLOCATED) BASIN FLOW  vk</vt:lpstr>
      <vt:lpstr> EQUATION EIGHT</vt:lpstr>
      <vt:lpstr>EQUATION NINE</vt:lpstr>
      <vt:lpstr> EQUATION TEN</vt:lpstr>
      <vt:lpstr>DEMONSTRATION</vt:lpstr>
      <vt:lpstr>QUESTIONS ?</vt:lpstr>
      <vt:lpstr>UPCOMING PRESENTATIONS &amp; TRAINING SESSIONS</vt:lpstr>
      <vt:lpstr>SESSION THREE A/B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ALLOCATION  TOOL</dc:title>
  <dc:creator>Pedroja, Daron@Waterboards</dc:creator>
  <cp:lastModifiedBy>Pedroja, Daron@Waterboards</cp:lastModifiedBy>
  <cp:revision>293</cp:revision>
  <cp:lastPrinted>2020-12-28T20:35:03Z</cp:lastPrinted>
  <dcterms:created xsi:type="dcterms:W3CDTF">2020-02-27T21:01:16Z</dcterms:created>
  <dcterms:modified xsi:type="dcterms:W3CDTF">2021-01-07T17:02:01Z</dcterms:modified>
</cp:coreProperties>
</file>