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96" r:id="rId2"/>
    <p:sldId id="437" r:id="rId3"/>
    <p:sldId id="335" r:id="rId4"/>
    <p:sldId id="394" r:id="rId5"/>
    <p:sldId id="390" r:id="rId6"/>
    <p:sldId id="401" r:id="rId7"/>
    <p:sldId id="376" r:id="rId8"/>
    <p:sldId id="377" r:id="rId9"/>
    <p:sldId id="378" r:id="rId10"/>
    <p:sldId id="417" r:id="rId11"/>
    <p:sldId id="414" r:id="rId12"/>
    <p:sldId id="476" r:id="rId13"/>
    <p:sldId id="359" r:id="rId14"/>
    <p:sldId id="426" r:id="rId15"/>
    <p:sldId id="422" r:id="rId16"/>
    <p:sldId id="436" r:id="rId17"/>
    <p:sldId id="429" r:id="rId18"/>
    <p:sldId id="427" r:id="rId19"/>
    <p:sldId id="431" r:id="rId20"/>
    <p:sldId id="428" r:id="rId21"/>
    <p:sldId id="369" r:id="rId22"/>
    <p:sldId id="452" r:id="rId23"/>
    <p:sldId id="435" r:id="rId24"/>
    <p:sldId id="453" r:id="rId25"/>
    <p:sldId id="337" r:id="rId26"/>
    <p:sldId id="454" r:id="rId27"/>
    <p:sldId id="478" r:id="rId28"/>
    <p:sldId id="479" r:id="rId29"/>
    <p:sldId id="480" r:id="rId30"/>
    <p:sldId id="341" r:id="rId31"/>
    <p:sldId id="415" r:id="rId32"/>
    <p:sldId id="418" r:id="rId33"/>
    <p:sldId id="419" r:id="rId34"/>
    <p:sldId id="421" r:id="rId35"/>
    <p:sldId id="445" r:id="rId36"/>
    <p:sldId id="450" r:id="rId37"/>
    <p:sldId id="443" r:id="rId38"/>
    <p:sldId id="446" r:id="rId39"/>
    <p:sldId id="451" r:id="rId40"/>
    <p:sldId id="447" r:id="rId41"/>
    <p:sldId id="448" r:id="rId42"/>
    <p:sldId id="458" r:id="rId43"/>
    <p:sldId id="441" r:id="rId44"/>
    <p:sldId id="319" r:id="rId45"/>
    <p:sldId id="462" r:id="rId46"/>
    <p:sldId id="464" r:id="rId47"/>
    <p:sldId id="463" r:id="rId48"/>
    <p:sldId id="465" r:id="rId49"/>
    <p:sldId id="461" r:id="rId50"/>
    <p:sldId id="466" r:id="rId51"/>
    <p:sldId id="467" r:id="rId52"/>
    <p:sldId id="472" r:id="rId53"/>
    <p:sldId id="469" r:id="rId54"/>
    <p:sldId id="468" r:id="rId55"/>
    <p:sldId id="470" r:id="rId56"/>
    <p:sldId id="471" r:id="rId57"/>
    <p:sldId id="473" r:id="rId58"/>
    <p:sldId id="408" r:id="rId59"/>
    <p:sldId id="475" r:id="rId60"/>
    <p:sldId id="395" r:id="rId61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6369" autoAdjust="0"/>
  </p:normalViewPr>
  <p:slideViewPr>
    <p:cSldViewPr>
      <p:cViewPr varScale="1">
        <p:scale>
          <a:sx n="98" d="100"/>
          <a:sy n="98" d="100"/>
        </p:scale>
        <p:origin x="16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0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964"/>
    </p:cViewPr>
  </p:sorterViewPr>
  <p:notesViewPr>
    <p:cSldViewPr>
      <p:cViewPr varScale="1">
        <p:scale>
          <a:sx n="85" d="100"/>
          <a:sy n="85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4" tIns="46747" rIns="93494" bIns="4674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4" tIns="46747" rIns="93494" bIns="46747" rtlCol="0"/>
          <a:lstStyle>
            <a:lvl1pPr algn="r">
              <a:defRPr sz="1200"/>
            </a:lvl1pPr>
          </a:lstStyle>
          <a:p>
            <a:fld id="{7C2B3E5A-3D5B-4A7A-B9D8-BF33138B0980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8500"/>
            <a:ext cx="4656137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4" tIns="46747" rIns="93494" bIns="4674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4" tIns="46747" rIns="93494" bIns="467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5455"/>
          </a:xfrm>
          <a:prstGeom prst="rect">
            <a:avLst/>
          </a:prstGeom>
        </p:spPr>
        <p:txBody>
          <a:bodyPr vert="horz" lIns="93494" tIns="46747" rIns="93494" bIns="4674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5455"/>
          </a:xfrm>
          <a:prstGeom prst="rect">
            <a:avLst/>
          </a:prstGeom>
        </p:spPr>
        <p:txBody>
          <a:bodyPr vert="horz" lIns="93494" tIns="46747" rIns="93494" bIns="46747" rtlCol="0" anchor="b"/>
          <a:lstStyle>
            <a:lvl1pPr algn="r">
              <a:defRPr sz="1200"/>
            </a:lvl1pPr>
          </a:lstStyle>
          <a:p>
            <a:fld id="{60720E4E-3507-4826-9E4B-C437415DB9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20E4E-3507-4826-9E4B-C437415DB9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0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20E4E-3507-4826-9E4B-C437415DB962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4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20E4E-3507-4826-9E4B-C437415DB962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2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140C-65EA-4B91-9DA7-E0B5F79B78CC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4A8D-0C57-4F53-B46C-EE13CF3A043A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9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FFB9-620C-4296-BDB1-67BFAC1EABA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7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CDBD-E920-452A-AAFE-9D3AB35D28AE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1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09C2-A28C-4306-9415-F070E58DF4A9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3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8421-FE31-4198-A54F-EDBA0266CED6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3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FA25-E9AC-4669-8D44-513144CFD240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9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5602-4DF2-41BD-B07A-0DD6BC567764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56F1-28F9-4D03-9395-CB7E4244A73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0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BCE0-81BD-4B34-B0C9-B45E95ABCE6F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9F18-6C75-448C-906C-6640F2BED3E1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754E-06F4-46C9-B8F3-2041FB9FC959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0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WATER ALLOCATION TOOL </a:t>
            </a:r>
            <a:br>
              <a:rPr lang="en-US" b="1" dirty="0"/>
            </a:br>
            <a:r>
              <a:rPr lang="en-US" b="1" dirty="0"/>
              <a:t>SESSION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Review Session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Linear programming (LP)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Linear algebra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Connectivity matrices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DWRAT equations &amp; calculations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Q &amp; A /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88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WATER ALLOCATION TOOL </a:t>
            </a:r>
            <a:br>
              <a:rPr lang="en-US" b="1" dirty="0"/>
            </a:br>
            <a:r>
              <a:rPr lang="en-US" b="1" dirty="0"/>
              <a:t>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37BEC0-C316-4379-81F5-0A1FAE43A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660" y="1524000"/>
            <a:ext cx="7020701" cy="51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2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EXAMPLE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B3F6-3562-4B7E-A3F6-27BD2C15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6687DF-23FC-4056-AEB7-9D0B4665196D}"/>
              </a:ext>
            </a:extLst>
          </p:cNvPr>
          <p:cNvSpPr txBox="1">
            <a:spLocks/>
          </p:cNvSpPr>
          <p:nvPr/>
        </p:nvSpPr>
        <p:spPr>
          <a:xfrm>
            <a:off x="4572000" y="1371600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8 Basin 11 user toy model</a:t>
            </a:r>
          </a:p>
          <a:p>
            <a:r>
              <a:rPr lang="en-US" sz="2400" dirty="0"/>
              <a:t>Two scenarios:</a:t>
            </a:r>
          </a:p>
          <a:p>
            <a:pPr lvl="1"/>
            <a:r>
              <a:rPr lang="en-US" sz="2400" dirty="0"/>
              <a:t>All users riparian, equal priority</a:t>
            </a:r>
          </a:p>
          <a:p>
            <a:pPr lvl="1"/>
            <a:r>
              <a:rPr lang="en-US" sz="2400" dirty="0"/>
              <a:t>All users appropriative, priority by seniority</a:t>
            </a:r>
          </a:p>
          <a:p>
            <a:r>
              <a:rPr lang="en-US" sz="2400" dirty="0"/>
              <a:t>Local inflow of 7 for each watershed, 20% reserved for environmental flow = 5.6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0D5A5FA-2421-45F7-998D-0C38091EF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9174"/>
            <a:ext cx="4005601" cy="45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88CE3F-9A96-4CC7-A9A4-14A18A5919AB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6019800"/>
          <a:ext cx="74676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56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4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2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1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User: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Demand: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93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987-903E-459D-B82A-BFB87F7C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SOME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CE8D-C2CB-417C-A734-1CC1703A7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</p:spPr>
            <p:txBody>
              <a:bodyPr>
                <a:normAutofit fontScale="4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11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11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 :</m:t>
                    </m:r>
                    <m:r>
                      <m:rPr>
                        <m:sty m:val="p"/>
                      </m:rPr>
                      <a:rPr lang="en-US" sz="11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user</m:t>
                    </m:r>
                    <m:r>
                      <a:rPr lang="en-US" sz="11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subscript</m:t>
                    </m:r>
                    <m:r>
                      <a:rPr lang="en-US" sz="11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10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the</m:t>
                    </m:r>
                    <m:r>
                      <a:rPr lang="en-US" sz="11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11000" b="0" i="1" baseline="300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𝑡h</m:t>
                    </m:r>
                    <m:r>
                      <a:rPr lang="en-US" sz="110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user</m:t>
                    </m:r>
                  </m:oMath>
                </a14:m>
                <a:r>
                  <a:rPr lang="en-US" sz="11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US" sz="123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0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0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0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0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basin</m:t>
                    </m:r>
                    <m:r>
                      <a:rPr lang="en-US" sz="10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subscript</m:t>
                    </m:r>
                    <m:r>
                      <a:rPr lang="en-US" sz="10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00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the</m:t>
                    </m:r>
                    <m:r>
                      <a:rPr lang="en-US" sz="10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0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𝑘𝑡</m:t>
                    </m:r>
                    <m:r>
                      <a:rPr lang="en-US" sz="10000" b="0" i="1" baseline="300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100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basin</m:t>
                    </m:r>
                  </m:oMath>
                </a14:m>
                <a:endParaRPr lang="en-US" sz="123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10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This is formal proof stuff</a:t>
                </a:r>
                <a:endParaRPr lang="en-US" sz="12300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11900" dirty="0"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9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119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19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19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is</m:t>
                    </m:r>
                    <m: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an</m:t>
                    </m:r>
                    <m: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element</m:t>
                    </m:r>
                    <m: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of</m:t>
                    </m:r>
                  </m:oMath>
                </a14:m>
                <a:r>
                  <a:rPr lang="en-US" sz="119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…</a:t>
                </a:r>
              </a:p>
              <a:p>
                <a:pPr lvl="1"/>
                <a:r>
                  <a:rPr lang="en-US" sz="11900" dirty="0"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900" b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Ɐ</m:t>
                    </m:r>
                    <m:r>
                      <a:rPr lang="en-US" sz="119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19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for</m:t>
                    </m:r>
                    <m: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all</m:t>
                    </m:r>
                  </m:oMath>
                </a14:m>
                <a:r>
                  <a:rPr lang="en-US" sz="119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…</a:t>
                </a:r>
              </a:p>
              <a:p>
                <a:endParaRPr lang="en-US" sz="12300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123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sz="12300" b="0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35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3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CE8D-C2CB-417C-A734-1CC1703A7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  <a:blipFill>
                <a:blip r:embed="rId2"/>
                <a:stretch>
                  <a:fillRect l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0227F-12F0-4AC5-8F53-91B5E55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5038DF-DC1F-42A2-A08D-2D548196F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811936"/>
            <a:ext cx="4267200" cy="17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936C-616D-4312-AC9E-200122EAFD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EQUATION 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B57D7-4541-4A8C-A8CC-1C75B45E7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5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US" sz="5400" b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Ɐ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5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5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5400" dirty="0"/>
                  <a:t>,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endParaRPr lang="en-US" sz="54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lvl="1"/>
                <a:r>
                  <a:rPr lang="en-US" sz="3600" dirty="0"/>
                  <a:t>(last time: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b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Ɐ</m:t>
                    </m:r>
                  </m:oMath>
                </a14:m>
                <a:r>
                  <a:rPr lang="en-US" sz="3600" dirty="0"/>
                  <a:t>)</a:t>
                </a:r>
              </a:p>
              <a:p>
                <a:pPr lvl="1"/>
                <a:r>
                  <a:rPr lang="en-US" sz="3600" dirty="0"/>
                  <a:t>multiply each user’s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by the basin proportion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in the basin where they reside</a:t>
                </a:r>
              </a:p>
              <a:p>
                <a:pPr lvl="1"/>
                <a:r>
                  <a:rPr lang="en-US" sz="3600" dirty="0"/>
                  <a:t>need to specify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basin location </a:t>
                </a:r>
                <a:r>
                  <a:rPr lang="en-US" sz="3600" dirty="0"/>
                  <a:t>of each user with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a matrix…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B57D7-4541-4A8C-A8CC-1C75B45E7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t="-5121" r="-2222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97762-BD8C-42E6-8D35-E4338BD9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6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936C-616D-4312-AC9E-200122EAFD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WHAT IS A MATRIX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57D7-4541-4A8C-A8CC-1C75B45E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A rectangular array of numerical quantities arranged in a systematic fashion into rows and columns</a:t>
            </a:r>
          </a:p>
          <a:p>
            <a:r>
              <a:rPr lang="en-US" b="1" dirty="0">
                <a:solidFill>
                  <a:srgbClr val="C00000"/>
                </a:solidFill>
              </a:rPr>
              <a:t>Matrices describe aspects of phenomena which are inter-related in some manner </a:t>
            </a:r>
          </a:p>
          <a:p>
            <a:r>
              <a:rPr lang="en-US" dirty="0"/>
              <a:t>E.g. user &amp; basin location</a:t>
            </a:r>
          </a:p>
          <a:p>
            <a:r>
              <a:rPr lang="en-US" b="1" dirty="0">
                <a:solidFill>
                  <a:srgbClr val="C00000"/>
                </a:solidFill>
              </a:rPr>
              <a:t>Vectors are matrices </a:t>
            </a:r>
            <a:r>
              <a:rPr lang="en-US" dirty="0"/>
              <a:t>having a single column or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97762-BD8C-42E6-8D35-E4338BD9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8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BASIN CONNECTIVITY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65AD5E-6F49-4140-9B5B-2957A573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1" y="1649413"/>
            <a:ext cx="3745530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8117F-CDCF-4593-B3C7-1DD1E8CE7963}"/>
              </a:ext>
            </a:extLst>
          </p:cNvPr>
          <p:cNvSpPr txBox="1"/>
          <p:nvPr/>
        </p:nvSpPr>
        <p:spPr>
          <a:xfrm>
            <a:off x="3968131" y="1649412"/>
            <a:ext cx="47505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Every basin is upstream of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Zeros are removed for legibility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Read from left to right, </a:t>
            </a:r>
            <a:r>
              <a:rPr lang="en-US" sz="2200" b="1" dirty="0">
                <a:solidFill>
                  <a:srgbClr val="C00000"/>
                </a:solidFill>
              </a:rPr>
              <a:t>a (1) in a column indicates that the basin is upstream of that row basin.</a:t>
            </a:r>
            <a:r>
              <a:rPr lang="en-US" sz="2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A, B, and C are upstream of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B246-334D-4C1F-A571-6B333172E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29683"/>
            <a:ext cx="4871069" cy="27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/>
              <a:t>LINEAR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37BEC0-C316-4379-81F5-0A1FAE43A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660" y="1524000"/>
            <a:ext cx="7020701" cy="51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/>
              <a:t>GEORGE B. DANTZIG (1914 – 2005)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76400"/>
            <a:ext cx="8382870" cy="5075237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The “real” Will Hunting</a:t>
            </a: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Inventor of linear programming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(LP)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and Simplex Method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Revolutionized the way government and private enterprise planned, scheduled and optimized operations</a:t>
            </a:r>
          </a:p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Simplex method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algo for solving </a:t>
            </a:r>
            <a:r>
              <a:rPr 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LP</a:t>
            </a: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 problems (1947)</a:t>
            </a: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one of the earliest,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most important, and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widely used algorithms of 20</a:t>
            </a:r>
            <a:r>
              <a:rPr lang="en-US" sz="24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 century</a:t>
            </a:r>
            <a:endParaRPr lang="en-US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82298-2D2A-4E6A-956F-97BB318C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4267200"/>
            <a:ext cx="1930646" cy="248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05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 technique for optimization of a linear objective function, subject to linear equality and inequality constraints.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4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LINEAR ALBEGRA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linear algebra</a:t>
            </a:r>
            <a:r>
              <a:rPr lang="en-US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grew out of the solution of systems of linear equations, then 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linear programming</a:t>
            </a:r>
            <a:r>
              <a:rPr lang="en-US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grew out of attempts to solve systems of linear inequalities, allowing one to optimize linear functions subject to constraints expressed as inequalities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1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A3F-3E5B-44E4-81E0-DBFA08D8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TRAINING SESSION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23BE-4B34-48DB-B347-D49C0DC2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2"/>
          </a:xfrm>
        </p:spPr>
        <p:txBody>
          <a:bodyPr>
            <a:noAutofit/>
          </a:bodyPr>
          <a:lstStyle/>
          <a:p>
            <a:r>
              <a:rPr lang="en-US" sz="2500" dirty="0"/>
              <a:t>1 – background, context, introduction, discussion</a:t>
            </a:r>
          </a:p>
          <a:p>
            <a:r>
              <a:rPr lang="en-US" sz="2500" dirty="0"/>
              <a:t>2 – DWRAT equations, </a:t>
            </a:r>
            <a:r>
              <a:rPr lang="en-US" sz="2500" b="1" strike="sngStrike" dirty="0"/>
              <a:t>input data, </a:t>
            </a:r>
            <a:r>
              <a:rPr lang="en-US" sz="2500" dirty="0"/>
              <a:t>general workflow</a:t>
            </a:r>
          </a:p>
          <a:p>
            <a:r>
              <a:rPr lang="en-US" sz="2500" dirty="0"/>
              <a:t>3.A – presentation of </a:t>
            </a:r>
            <a:r>
              <a:rPr lang="en-US" sz="2500" b="1" dirty="0">
                <a:solidFill>
                  <a:srgbClr val="C00000"/>
                </a:solidFill>
              </a:rPr>
              <a:t>input</a:t>
            </a:r>
            <a:r>
              <a:rPr lang="en-US" sz="2500" dirty="0"/>
              <a:t>, output &amp; related data</a:t>
            </a:r>
          </a:p>
          <a:p>
            <a:r>
              <a:rPr lang="en-US" sz="2500" dirty="0"/>
              <a:t>3.B – brainstorming metrics, analyses, discussion</a:t>
            </a:r>
          </a:p>
          <a:p>
            <a:r>
              <a:rPr lang="en-US" sz="2500" dirty="0"/>
              <a:t>4.A – presentation of python code,  downloading &amp; running</a:t>
            </a:r>
          </a:p>
          <a:p>
            <a:pPr marL="0" indent="0">
              <a:buNone/>
            </a:pPr>
            <a:r>
              <a:rPr lang="en-US" sz="2500" dirty="0"/>
              <a:t>               script from command line</a:t>
            </a:r>
          </a:p>
          <a:p>
            <a:r>
              <a:rPr lang="en-US" sz="2500" dirty="0"/>
              <a:t>4.B – scenario development, input files, data sources </a:t>
            </a:r>
          </a:p>
          <a:p>
            <a:r>
              <a:rPr lang="en-US" sz="2500" dirty="0"/>
              <a:t>5.A – use of main and ancillary python scripts, data </a:t>
            </a:r>
          </a:p>
          <a:p>
            <a:pPr marL="0" indent="0">
              <a:buNone/>
            </a:pPr>
            <a:r>
              <a:rPr lang="en-US" sz="2500" dirty="0"/>
              <a:t>               processing</a:t>
            </a:r>
          </a:p>
          <a:p>
            <a:r>
              <a:rPr lang="en-US" sz="2500" dirty="0"/>
              <a:t>5.B – programming continued, building the project folder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E050-F0DA-48E8-8B55-A62F4F1C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374-4BC2-4F14-80D8-E995C0C8FABB}"/>
              </a:ext>
            </a:extLst>
          </p:cNvPr>
          <p:cNvSpPr/>
          <p:nvPr/>
        </p:nvSpPr>
        <p:spPr>
          <a:xfrm>
            <a:off x="457200" y="1752600"/>
            <a:ext cx="8229600" cy="1821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AD5E6-E7EF-46A1-A111-D780EDEF4846}"/>
              </a:ext>
            </a:extLst>
          </p:cNvPr>
          <p:cNvSpPr/>
          <p:nvPr/>
        </p:nvSpPr>
        <p:spPr>
          <a:xfrm>
            <a:off x="457200" y="3657601"/>
            <a:ext cx="8229600" cy="1295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5150F-CFCE-4091-9218-2EB6B6C417FB}"/>
              </a:ext>
            </a:extLst>
          </p:cNvPr>
          <p:cNvSpPr/>
          <p:nvPr/>
        </p:nvSpPr>
        <p:spPr>
          <a:xfrm>
            <a:off x="457200" y="5036346"/>
            <a:ext cx="8229600" cy="13795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28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LINEAR ALBEGRA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Is using arithmetic on columns of numbers called </a:t>
            </a:r>
            <a:r>
              <a:rPr lang="en-US" b="1" i="0" dirty="0">
                <a:solidFill>
                  <a:srgbClr val="C00000"/>
                </a:solidFill>
                <a:effectLst/>
                <a:latin typeface="Roboto"/>
              </a:rPr>
              <a:t>vectors, and arrays of numbers called matrices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, to create new columns and arrays of numbers</a:t>
            </a:r>
            <a:endParaRPr lang="en-US" b="0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6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BE00-ADBB-4128-8DFA-3E62F17220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MATRIX TRANSPOSITON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AB8F7-6225-4743-9850-5C2C59B42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3010694"/>
            <a:ext cx="5067300" cy="17049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D0B6D-2230-40AE-B494-E774F578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34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242-E440-499F-B714-AA62726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DOT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9C353-BD73-43BA-BA1E-6B9CCD2C7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237" y="1752600"/>
            <a:ext cx="4581525" cy="1485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B4B87-0D82-4879-B02B-B17552D4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EE927-2D94-4A07-A756-75CECBE6E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19" y="3365500"/>
            <a:ext cx="4810125" cy="134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AC94A-3B8F-41F5-8D04-F7E6308B4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243" y="4669126"/>
            <a:ext cx="4714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20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242-E440-499F-B714-AA62726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MATRIX MULTIPLICATION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B4B87-0D82-4879-B02B-B17552D4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45A95A-2B23-483F-BC83-977FBAD7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A6EC541-C3C0-47B3-9503-F8139748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199"/>
            <a:ext cx="8229600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94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242-E440-499F-B714-AA62726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MATRIX MULTIPLICATION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B4B87-0D82-4879-B02B-B17552D4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45A95A-2B23-483F-BC83-977FBAD7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0CBF99-9149-4802-9392-B92631E7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40453"/>
            <a:ext cx="7543800" cy="41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59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242-E440-499F-B714-AA62726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MATRIX MULTIPLICATION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B4B87-0D82-4879-B02B-B17552D4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D5A5CF-14BB-4252-BB85-3B349D254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2514600"/>
            <a:ext cx="7219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3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242-E440-499F-B714-AA62726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MATRIX MULTIPLICATION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9C353-BD73-43BA-BA1E-6B9CCD2C7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237" y="1752600"/>
            <a:ext cx="4581525" cy="1485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B4B87-0D82-4879-B02B-B17552D4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EE927-2D94-4A07-A756-75CECBE6E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19" y="3365500"/>
            <a:ext cx="4810125" cy="134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AC94A-3B8F-41F5-8D04-F7E6308B4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243" y="4669126"/>
            <a:ext cx="4714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93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BASIN CONNECTIVITY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65AD5E-6F49-4140-9B5B-2957A573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1" y="1649413"/>
            <a:ext cx="3745530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8117F-CDCF-4593-B3C7-1DD1E8CE7963}"/>
              </a:ext>
            </a:extLst>
          </p:cNvPr>
          <p:cNvSpPr txBox="1"/>
          <p:nvPr/>
        </p:nvSpPr>
        <p:spPr>
          <a:xfrm>
            <a:off x="3968131" y="1649412"/>
            <a:ext cx="47505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Every basin is upstream of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Zeros are removed for legibility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Read from left to right, </a:t>
            </a:r>
            <a:r>
              <a:rPr lang="en-US" sz="2200" b="1" dirty="0">
                <a:solidFill>
                  <a:srgbClr val="C00000"/>
                </a:solidFill>
              </a:rPr>
              <a:t>a (1) in a column indicates that the basin is upstream of that row basin.</a:t>
            </a:r>
            <a:r>
              <a:rPr lang="en-US" sz="2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A, B, and C are upstream of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B246-334D-4C1F-A571-6B333172E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29683"/>
            <a:ext cx="4871069" cy="27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09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USER LOCATION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65AD5E-6F49-4140-9B5B-2957A573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59" y="1752600"/>
            <a:ext cx="3650466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8117F-CDCF-4593-B3C7-1DD1E8CE7963}"/>
              </a:ext>
            </a:extLst>
          </p:cNvPr>
          <p:cNvSpPr txBox="1"/>
          <p:nvPr/>
        </p:nvSpPr>
        <p:spPr>
          <a:xfrm>
            <a:off x="4343399" y="1603514"/>
            <a:ext cx="4724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Zeros have been removed…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All users have a 1 indicating their basin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3A249-B89E-4FC0-8AE8-492BB4B1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10" y="3657600"/>
            <a:ext cx="5705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2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USER CONNECTIVITY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65AD5E-6F49-4140-9B5B-2957A573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3" y="1447801"/>
            <a:ext cx="379086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8117F-CDCF-4593-B3C7-1DD1E8CE7963}"/>
              </a:ext>
            </a:extLst>
          </p:cNvPr>
          <p:cNvSpPr txBox="1"/>
          <p:nvPr/>
        </p:nvSpPr>
        <p:spPr>
          <a:xfrm>
            <a:off x="4157477" y="1525587"/>
            <a:ext cx="47914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Read from left to right, a 1 in a column indicates that the user is upstream of the row basin.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Users 2, 3, 4, and 11 are upstream of basin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7AC32-DA87-46A0-A6C8-4E40B60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20" y="4114800"/>
            <a:ext cx="5646866" cy="24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DWRAT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B3F6-3562-4B7E-A3F6-27BD2C15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2"/>
          </a:xfrm>
        </p:spPr>
        <p:txBody>
          <a:bodyPr>
            <a:normAutofit/>
          </a:bodyPr>
          <a:lstStyle/>
          <a:p>
            <a:r>
              <a:rPr lang="en-US" dirty="0"/>
              <a:t>Integrated </a:t>
            </a:r>
            <a:r>
              <a:rPr lang="en-US" b="1" dirty="0">
                <a:solidFill>
                  <a:srgbClr val="C00000"/>
                </a:solidFill>
              </a:rPr>
              <a:t>set of mathematical equations</a:t>
            </a:r>
            <a:r>
              <a:rPr lang="en-US" dirty="0"/>
              <a:t> that describe</a:t>
            </a:r>
          </a:p>
          <a:p>
            <a:pPr lvl="1"/>
            <a:r>
              <a:rPr lang="en-US" sz="2400" dirty="0"/>
              <a:t>water availability </a:t>
            </a:r>
          </a:p>
          <a:p>
            <a:pPr lvl="1"/>
            <a:r>
              <a:rPr lang="en-US" sz="2400" dirty="0"/>
              <a:t>instream flow requirements </a:t>
            </a:r>
          </a:p>
          <a:p>
            <a:pPr lvl="1"/>
            <a:r>
              <a:rPr lang="en-US" sz="2400" dirty="0"/>
              <a:t>and California water rights </a:t>
            </a:r>
          </a:p>
          <a:p>
            <a:r>
              <a:rPr lang="en-US" dirty="0"/>
              <a:t>These equations can be solved for an optimal water allocation among diverters given</a:t>
            </a:r>
          </a:p>
          <a:p>
            <a:pPr lvl="1"/>
            <a:r>
              <a:rPr lang="en-US" sz="2400" dirty="0"/>
              <a:t>basin flows</a:t>
            </a:r>
          </a:p>
          <a:p>
            <a:pPr lvl="1"/>
            <a:r>
              <a:rPr lang="en-US" sz="2400" dirty="0"/>
              <a:t>water demand </a:t>
            </a:r>
          </a:p>
          <a:p>
            <a:pPr lvl="1"/>
            <a:r>
              <a:rPr lang="en-US" sz="2400" dirty="0"/>
              <a:t>priority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22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987-903E-459D-B82A-BFB87F7C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BASIN VARIABLE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CE8D-C2CB-417C-A734-1CC1703A7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447800"/>
                <a:ext cx="80772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400" dirty="0"/>
                  <a:t>P</a:t>
                </a:r>
                <a14:m>
                  <m:oMath xmlns:m="http://schemas.openxmlformats.org/officeDocument/2006/math">
                    <m:r>
                      <a:rPr lang="en-US" sz="44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400" dirty="0"/>
                  <a:t>     :    basin proportion </a:t>
                </a:r>
              </a:p>
              <a:p>
                <a:pPr marL="0" indent="0">
                  <a:buNone/>
                </a:pPr>
                <a:r>
                  <a:rPr lang="en-US" sz="4400" dirty="0"/>
                  <a:t>v</a:t>
                </a:r>
                <a14:m>
                  <m:oMath xmlns:m="http://schemas.openxmlformats.org/officeDocument/2006/math">
                    <m:r>
                      <a:rPr lang="en-US" sz="44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400" dirty="0"/>
                  <a:t>     :    basin inflow </a:t>
                </a:r>
              </a:p>
              <a:p>
                <a:pPr marL="0" indent="0">
                  <a:buNone/>
                </a:pPr>
                <a:r>
                  <a:rPr lang="en-US" sz="4400" dirty="0"/>
                  <a:t>e</a:t>
                </a:r>
                <a14:m>
                  <m:oMath xmlns:m="http://schemas.openxmlformats.org/officeDocument/2006/math">
                    <m:r>
                      <a:rPr lang="en-US" sz="44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400" dirty="0"/>
                  <a:t>     :    environmental flow</a:t>
                </a:r>
              </a:p>
              <a:p>
                <a:pPr marL="0" indent="0">
                  <a:buNone/>
                </a:pPr>
                <a:r>
                  <a:rPr lang="en-US" sz="4400" dirty="0"/>
                  <a:t>w</a:t>
                </a:r>
                <a14:m>
                  <m:oMath xmlns:m="http://schemas.openxmlformats.org/officeDocument/2006/math">
                    <m:r>
                      <a:rPr lang="en-US" sz="44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400" dirty="0"/>
                  <a:t>    :    basin downstream cost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CE8D-C2CB-417C-A734-1CC1703A7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447800"/>
                <a:ext cx="8077200" cy="5029200"/>
              </a:xfrm>
              <a:blipFill>
                <a:blip r:embed="rId2"/>
                <a:stretch>
                  <a:fillRect l="-3019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0227F-12F0-4AC5-8F53-91B5E55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5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987-903E-459D-B82A-BFB87F7C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USER VARIABLE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CE8D-C2CB-417C-A734-1CC1703A7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447800"/>
                <a:ext cx="80772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A</a:t>
                </a:r>
                <a14:m>
                  <m:oMath xmlns:m="http://schemas.openxmlformats.org/officeDocument/2006/math">
                    <m:r>
                      <a:rPr lang="en-US" sz="40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/>
                  <a:t>     :    user allocation</a:t>
                </a:r>
              </a:p>
              <a:p>
                <a:pPr marL="0" indent="0">
                  <a:buNone/>
                </a:pPr>
                <a:r>
                  <a:rPr lang="en-US" sz="4000" dirty="0"/>
                  <a:t>u</a:t>
                </a:r>
                <a14:m>
                  <m:oMath xmlns:m="http://schemas.openxmlformats.org/officeDocument/2006/math">
                    <m:r>
                      <a:rPr lang="en-US" sz="40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/>
                  <a:t>     :    user demand</a:t>
                </a:r>
              </a:p>
              <a:p>
                <a:pPr marL="0" indent="0">
                  <a:buNone/>
                </a:pPr>
                <a:r>
                  <a:rPr lang="en-US" sz="4000" dirty="0"/>
                  <a:t>p</a:t>
                </a:r>
                <a14:m>
                  <m:oMath xmlns:m="http://schemas.openxmlformats.org/officeDocument/2006/math">
                    <m:r>
                      <a:rPr lang="en-US" sz="40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/>
                  <a:t>     :    appropriative user priority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CE8D-C2CB-417C-A734-1CC1703A7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447800"/>
                <a:ext cx="8077200" cy="5029200"/>
              </a:xfrm>
              <a:blipFill>
                <a:blip r:embed="rId2"/>
                <a:stretch>
                  <a:fillRect l="-2642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0227F-12F0-4AC5-8F53-91B5E55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03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1E43-1697-483A-BE4C-50FA9530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INPUT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5F270-6F38-4DAE-BF24-F9CA8A2DA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4000" dirty="0">
                    <a:solidFill>
                      <a:srgbClr val="C00000"/>
                    </a:solidFill>
                  </a:rPr>
                  <a:t>Formulation variables:</a:t>
                </a:r>
              </a:p>
              <a:p>
                <a:pPr marL="0" indent="0">
                  <a:buNone/>
                </a:pPr>
                <a:r>
                  <a:rPr lang="en-US" sz="4000" dirty="0"/>
                  <a:t>	u</a:t>
                </a:r>
                <a14:m>
                  <m:oMath xmlns:m="http://schemas.openxmlformats.org/officeDocument/2006/math">
                    <m:r>
                      <a:rPr lang="en-US" sz="40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/>
                  <a:t>     :    user demand</a:t>
                </a:r>
              </a:p>
              <a:p>
                <a:pPr marL="0" indent="0">
                  <a:buNone/>
                </a:pPr>
                <a:r>
                  <a:rPr lang="en-US" sz="4000" dirty="0"/>
                  <a:t>	v</a:t>
                </a:r>
                <a14:m>
                  <m:oMath xmlns:m="http://schemas.openxmlformats.org/officeDocument/2006/math">
                    <m:r>
                      <a:rPr lang="en-US" sz="40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     :    basin inflow </a:t>
                </a:r>
              </a:p>
              <a:p>
                <a:pPr marL="0" indent="0">
                  <a:buNone/>
                </a:pPr>
                <a:r>
                  <a:rPr lang="en-US" sz="4000" dirty="0"/>
                  <a:t>	e</a:t>
                </a:r>
                <a14:m>
                  <m:oMath xmlns:m="http://schemas.openxmlformats.org/officeDocument/2006/math">
                    <m:r>
                      <a:rPr lang="en-US" sz="40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     :    environmental flow</a:t>
                </a:r>
              </a:p>
              <a:p>
                <a:r>
                  <a:rPr lang="en-US" sz="4000" dirty="0">
                    <a:solidFill>
                      <a:srgbClr val="C00000"/>
                    </a:solidFill>
                  </a:rPr>
                  <a:t>Other required inputs:</a:t>
                </a:r>
              </a:p>
              <a:p>
                <a:pPr marL="457200" lvl="1" indent="0">
                  <a:buNone/>
                </a:pPr>
                <a:r>
                  <a:rPr lang="en-US" sz="3600" dirty="0"/>
                  <a:t>    user priority rank </a:t>
                </a:r>
              </a:p>
              <a:p>
                <a:pPr marL="457200" lvl="1" indent="0">
                  <a:buNone/>
                </a:pPr>
                <a:r>
                  <a:rPr lang="en-US" sz="3600" dirty="0"/>
                  <a:t>    basin downstream basin, i.e. “flows to”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5F270-6F38-4DAE-BF24-F9CA8A2DA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74" t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732F-001C-4FEB-A910-7937835E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02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1E43-1697-483A-BE4C-50FA9530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OUTPUT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5F270-6F38-4DAE-BF24-F9CA8A2DA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4000" dirty="0"/>
                  <a:t>P</a:t>
                </a:r>
                <a14:m>
                  <m:oMath xmlns:m="http://schemas.openxmlformats.org/officeDocument/2006/math">
                    <m:r>
                      <a:rPr lang="en-US" sz="40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     :    basin proportion </a:t>
                </a:r>
              </a:p>
              <a:p>
                <a:pPr marL="0" indent="0">
                  <a:buNone/>
                </a:pPr>
                <a:r>
                  <a:rPr lang="en-US" sz="4000" dirty="0"/>
                  <a:t>A</a:t>
                </a:r>
                <a14:m>
                  <m:oMath xmlns:m="http://schemas.openxmlformats.org/officeDocument/2006/math">
                    <m:r>
                      <a:rPr lang="en-US" sz="40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/>
                  <a:t>     :    user allocation (appropriative)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5F270-6F38-4DAE-BF24-F9CA8A2DA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732F-001C-4FEB-A910-7937835E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4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1E43-1697-483A-BE4C-50FA9530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DERIVED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5F270-6F38-4DAE-BF24-F9CA8A2DA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4500" dirty="0"/>
                  <a:t>p</a:t>
                </a:r>
                <a14:m>
                  <m:oMath xmlns:m="http://schemas.openxmlformats.org/officeDocument/2006/math">
                    <m:r>
                      <a:rPr lang="en-US" sz="45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500" dirty="0"/>
                  <a:t>      :   appropriative user weight</a:t>
                </a:r>
              </a:p>
              <a:p>
                <a:pPr marL="0" indent="0">
                  <a:buNone/>
                </a:pPr>
                <a:endParaRPr lang="en-US" sz="4500" dirty="0"/>
              </a:p>
              <a:p>
                <a:pPr marL="0" indent="0">
                  <a:buNone/>
                </a:pPr>
                <a:r>
                  <a:rPr lang="en-US" sz="5100" dirty="0"/>
                  <a:t>A</a:t>
                </a:r>
                <a14:m>
                  <m:oMath xmlns:m="http://schemas.openxmlformats.org/officeDocument/2006/math">
                    <m:r>
                      <a:rPr lang="en-US" sz="510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5100" dirty="0"/>
                  <a:t>     :  user flow allocation (</a:t>
                </a:r>
                <a:r>
                  <a:rPr lang="en-US" sz="5100" b="1" dirty="0">
                    <a:solidFill>
                      <a:srgbClr val="C00000"/>
                    </a:solidFill>
                  </a:rPr>
                  <a:t>riparian, 	  	    	    	 	EQUATION 1)</a:t>
                </a:r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w</a:t>
                </a:r>
                <a14:m>
                  <m:oMath xmlns:m="http://schemas.openxmlformats.org/officeDocument/2006/math">
                    <m:r>
                      <a:rPr lang="en-US" sz="51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5100" dirty="0"/>
                  <a:t>   :  basin downstream penalty </a:t>
                </a:r>
                <a:r>
                  <a:rPr lang="en-US" sz="5100" b="1" dirty="0">
                    <a:solidFill>
                      <a:srgbClr val="C00000"/>
                    </a:solidFill>
                  </a:rPr>
                  <a:t>(cost, 		    	 	EQUATION 6)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5F270-6F38-4DAE-BF24-F9CA8A2DA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>
                <a:blip r:embed="rId2"/>
                <a:stretch>
                  <a:fillRect l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732F-001C-4FEB-A910-7937835E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49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PRELIMINARY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B3F6-3562-4B7E-A3F6-27BD2C15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dirty="0"/>
              <a:t>AVAILABLE FLOW</a:t>
            </a:r>
          </a:p>
          <a:p>
            <a:r>
              <a:rPr lang="en-US" dirty="0"/>
              <a:t>UPSTREAM DEMAND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6687DF-23FC-4056-AEB7-9D0B4665196D}"/>
              </a:ext>
            </a:extLst>
          </p:cNvPr>
          <p:cNvSpPr txBox="1">
            <a:spLocks/>
          </p:cNvSpPr>
          <p:nvPr/>
        </p:nvSpPr>
        <p:spPr>
          <a:xfrm>
            <a:off x="4572000" y="1371600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7962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BASIN CONNECTIVITY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65AD5E-6F49-4140-9B5B-2957A573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1" y="1649413"/>
            <a:ext cx="3745530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8117F-CDCF-4593-B3C7-1DD1E8CE7963}"/>
              </a:ext>
            </a:extLst>
          </p:cNvPr>
          <p:cNvSpPr txBox="1"/>
          <p:nvPr/>
        </p:nvSpPr>
        <p:spPr>
          <a:xfrm>
            <a:off x="3968131" y="1649412"/>
            <a:ext cx="47505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Every basin is upstream of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Zeros are removed for legibility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Read from left to right, </a:t>
            </a:r>
            <a:r>
              <a:rPr lang="en-US" sz="2200" b="1" dirty="0">
                <a:solidFill>
                  <a:srgbClr val="C00000"/>
                </a:solidFill>
              </a:rPr>
              <a:t>a (1) in a column indicates that the basin is upstream of that row basin.</a:t>
            </a:r>
            <a:r>
              <a:rPr lang="en-US" sz="2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A, B, and C are upstream of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B246-334D-4C1F-A571-6B333172E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29683"/>
            <a:ext cx="4871069" cy="27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554162"/>
              </a:xfr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AVAILABLE BASIN FLOW </a:t>
                </a:r>
                <a:br>
                  <a:rPr lang="en-US" b="1" dirty="0"/>
                </a:br>
                <a:r>
                  <a:rPr lang="en-US" b="1" dirty="0"/>
                  <a:t>v</a:t>
                </a:r>
                <a14:m>
                  <m:oMath xmlns:m="http://schemas.openxmlformats.org/officeDocument/2006/math">
                    <m:r>
                      <a:rPr lang="en-US" sz="4400" b="1" i="1" baseline="-2500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baseline="-25000" dirty="0"/>
              </a:p>
            </p:txBody>
          </p:sp>
        </mc:Choice>
        <mc:Fallback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554162"/>
              </a:xfrm>
              <a:blipFill>
                <a:blip r:embed="rId2"/>
                <a:stretch>
                  <a:fillRect t="-3922" b="-1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56EA18F4-C876-41F8-A4A7-D601D3F10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Matrix operations: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upstream connectivity matrix * net flow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600" b="1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(k x k) ∙ (k x 1) = k x 1 list of available net basin flows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2600" dirty="0"/>
                  <a:t>∙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5.6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      =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16.8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33.6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44.8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56EA18F4-C876-41F8-A4A7-D601D3F10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2CD21-4A0D-467C-8418-DE638E93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39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325562"/>
              </a:xfr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AVAILABLE BASIN FLOW </a:t>
                </a:r>
                <a:br>
                  <a:rPr lang="en-US" b="1" dirty="0"/>
                </a:br>
                <a:r>
                  <a:rPr lang="en-US" b="1" dirty="0"/>
                  <a:t>v</a:t>
                </a:r>
                <a14:m>
                  <m:oMath xmlns:m="http://schemas.openxmlformats.org/officeDocument/2006/math">
                    <m:r>
                      <a:rPr lang="en-US" sz="4400" b="1" i="1" baseline="-2500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325562"/>
              </a:xfrm>
              <a:blipFill>
                <a:blip r:embed="rId2"/>
                <a:stretch>
                  <a:fillRect t="-7798" b="-18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6EA18F4-C876-41F8-A4A7-D601D3F105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i="1" dirty="0">
              <a:effectLst/>
              <a:latin typeface="Cambria Math" panose="020405030504060302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latin typeface="Cambria Math" panose="020405030504060302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effectLst/>
              <a:latin typeface="Cambria Math" panose="020405030504060302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latin typeface="Cambria Math" panose="020405030504060302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effectLst/>
              <a:latin typeface="Cambria Math" panose="020405030504060302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Cambria Math" panose="020405030504060302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=	</a:t>
            </a:r>
            <a:r>
              <a:rPr lang="en-US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39A435A-E2B4-4DD3-830E-A6BE731C0C7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934200" y="3429000"/>
                <a:ext cx="1752600" cy="30380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16.8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33.6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44.8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39A435A-E2B4-4DD3-830E-A6BE731C0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34200" y="3429000"/>
                <a:ext cx="1752600" cy="3038006"/>
              </a:xfrm>
              <a:blipFill>
                <a:blip r:embed="rId3"/>
                <a:stretch>
                  <a:fillRect l="-7317" t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2CD21-4A0D-467C-8418-DE638E93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3B2800-A8CA-451A-8839-800A05C1AA65}"/>
                  </a:ext>
                </a:extLst>
              </p:cNvPr>
              <p:cNvSpPr txBox="1"/>
              <p:nvPr/>
            </p:nvSpPr>
            <p:spPr>
              <a:xfrm>
                <a:off x="609600" y="1741714"/>
                <a:ext cx="5715000" cy="14816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   ∙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5.6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3B2800-A8CA-451A-8839-800A05C1A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41714"/>
                <a:ext cx="5715000" cy="1481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B25B0CD-E7A8-4F49-8D7B-0235D8CD4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26" y="3287126"/>
            <a:ext cx="5631774" cy="349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35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USER CONNECTIVITY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65AD5E-6F49-4140-9B5B-2957A573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3" y="1447801"/>
            <a:ext cx="379086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8117F-CDCF-4593-B3C7-1DD1E8CE7963}"/>
              </a:ext>
            </a:extLst>
          </p:cNvPr>
          <p:cNvSpPr txBox="1"/>
          <p:nvPr/>
        </p:nvSpPr>
        <p:spPr>
          <a:xfrm>
            <a:off x="4157477" y="1525587"/>
            <a:ext cx="47914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Read from left to right, a 1 in a column indicates that the user is upstream of the row basin.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Users 2, 3, 4, and 11 are upstream of basin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7AC32-DA87-46A0-A6C8-4E40B60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20" y="4114800"/>
            <a:ext cx="5646866" cy="24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9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WATER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sz="3900" dirty="0"/>
              <a:t>The process of distributing water supplies to various uses </a:t>
            </a:r>
            <a:r>
              <a:rPr lang="en-US" sz="3900" b="1" i="1" dirty="0">
                <a:solidFill>
                  <a:srgbClr val="C00000"/>
                </a:solidFill>
              </a:rPr>
              <a:t>when there is a shortfall.</a:t>
            </a:r>
          </a:p>
          <a:p>
            <a:r>
              <a:rPr lang="en-US" sz="3900" dirty="0"/>
              <a:t>If there is no shortage, all uses could receive an allocation of the full amount needed. </a:t>
            </a:r>
          </a:p>
          <a:p>
            <a:endParaRPr lang="en-US" sz="44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0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534400" cy="1247775"/>
              </a:xfr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UPSTREAM BASIN DEMAND </a:t>
                </a:r>
                <a:br>
                  <a:rPr lang="en-US" b="1" dirty="0"/>
                </a:br>
                <a:r>
                  <a:rPr lang="en-US" b="1" dirty="0"/>
                  <a:t>u</a:t>
                </a:r>
                <a14:m>
                  <m:oMath xmlns:m="http://schemas.openxmlformats.org/officeDocument/2006/math">
                    <m:r>
                      <a:rPr lang="en-US" sz="4400" b="1" i="1" baseline="-2500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534400" cy="1247775"/>
              </a:xfrm>
              <a:blipFill>
                <a:blip r:embed="rId2"/>
                <a:stretch>
                  <a:fillRect t="-11220" b="-2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6EA18F4-C876-41F8-A4A7-D601D3F1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Basin Demand</a:t>
            </a:r>
            <a:r>
              <a:rPr lang="en-US" sz="2400" dirty="0"/>
              <a:t> is the sum of user demand upstream of each basin. k x i </a:t>
            </a:r>
            <a:r>
              <a:rPr lang="en-US" sz="2400" b="1" dirty="0">
                <a:solidFill>
                  <a:srgbClr val="C00000"/>
                </a:solidFill>
              </a:rPr>
              <a:t>user connectivity matrix</a:t>
            </a:r>
            <a:r>
              <a:rPr lang="en-US" sz="2400" dirty="0"/>
              <a:t> * i x 1 list of user demand = k x 1 basin demand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2CD21-4A0D-467C-8418-DE638E93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D362C2F-0AB3-4AC8-BD54-25A3F78F225E}"/>
                  </a:ext>
                </a:extLst>
              </p:cNvPr>
              <p:cNvSpPr/>
              <p:nvPr/>
            </p:nvSpPr>
            <p:spPr>
              <a:xfrm>
                <a:off x="465234" y="3200400"/>
                <a:ext cx="4163960" cy="2453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D362C2F-0AB3-4AC8-BD54-25A3F78F2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4" y="3200400"/>
                <a:ext cx="4163960" cy="2453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4A67DB-3D9E-4DA5-93D0-ECC4B0A0AF25}"/>
                  </a:ext>
                </a:extLst>
              </p:cNvPr>
              <p:cNvSpPr/>
              <p:nvPr/>
            </p:nvSpPr>
            <p:spPr>
              <a:xfrm>
                <a:off x="5410200" y="2693113"/>
                <a:ext cx="2088392" cy="3190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=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60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77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4A67DB-3D9E-4DA5-93D0-ECC4B0A0A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693113"/>
                <a:ext cx="2088392" cy="3190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0E076644-6A93-4575-880A-4B4C5C90D6F0}"/>
              </a:ext>
            </a:extLst>
          </p:cNvPr>
          <p:cNvSpPr/>
          <p:nvPr/>
        </p:nvSpPr>
        <p:spPr>
          <a:xfrm>
            <a:off x="4875767" y="4038600"/>
            <a:ext cx="301686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23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7"/>
                <a:ext cx="8229600" cy="1290843"/>
              </a:xfr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UPSTREAM BASIN DEMAND </a:t>
                </a:r>
                <a:br>
                  <a:rPr lang="en-US" b="1" dirty="0"/>
                </a:br>
                <a:r>
                  <a:rPr lang="en-US" b="1" dirty="0"/>
                  <a:t>u</a:t>
                </a:r>
                <a14:m>
                  <m:oMath xmlns:m="http://schemas.openxmlformats.org/officeDocument/2006/math">
                    <m:r>
                      <a:rPr lang="en-US" sz="4400" b="1" i="1" baseline="-2500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7"/>
                <a:ext cx="8229600" cy="1290843"/>
              </a:xfrm>
              <a:blipFill>
                <a:blip r:embed="rId2"/>
                <a:stretch>
                  <a:fillRect t="-943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EAAB9A-F75A-4478-B146-5B3148F7A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14174"/>
            <a:ext cx="4038600" cy="4525963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DC8B07E-42C2-44AF-BCC8-73BCE1FC93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32395" y="3369331"/>
                <a:ext cx="2554405" cy="3169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=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60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77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DC8B07E-42C2-44AF-BCC8-73BCE1FC9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32395" y="3369331"/>
                <a:ext cx="2554405" cy="3169581"/>
              </a:xfrm>
              <a:blipFill>
                <a:blip r:embed="rId3"/>
                <a:stretch>
                  <a:fillRect t="-4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2CD21-4A0D-467C-8418-DE638E93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90A61A-94DE-45DF-B336-D6258AC01643}"/>
                  </a:ext>
                </a:extLst>
              </p:cNvPr>
              <p:cNvSpPr/>
              <p:nvPr/>
            </p:nvSpPr>
            <p:spPr>
              <a:xfrm>
                <a:off x="-228600" y="1848893"/>
                <a:ext cx="4163960" cy="1469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5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05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90A61A-94DE-45DF-B336-D6258AC01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1848893"/>
                <a:ext cx="4163960" cy="1469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00B63B-EAD9-45E0-BAC8-565080362490}"/>
                  </a:ext>
                </a:extLst>
              </p:cNvPr>
              <p:cNvSpPr/>
              <p:nvPr/>
            </p:nvSpPr>
            <p:spPr>
              <a:xfrm>
                <a:off x="3527804" y="1418647"/>
                <a:ext cx="2088392" cy="1899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5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05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=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5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5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46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60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77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00B63B-EAD9-45E0-BAC8-565080362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04" y="1418647"/>
                <a:ext cx="2088392" cy="1899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6E594AC-32DC-4B36-8E51-502A01B07A0C}"/>
              </a:ext>
            </a:extLst>
          </p:cNvPr>
          <p:cNvSpPr/>
          <p:nvPr/>
        </p:nvSpPr>
        <p:spPr>
          <a:xfrm>
            <a:off x="3124200" y="2208093"/>
            <a:ext cx="30168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</a:t>
            </a:r>
            <a:endParaRPr lang="en-US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4444F-288D-4FE1-81B5-F1A7F4DB1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99" y="3348642"/>
            <a:ext cx="5039877" cy="296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24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6"/>
            <a:ext cx="8229600" cy="12773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TOTAL BASIN DEMAND – </a:t>
            </a:r>
            <a:br>
              <a:rPr lang="en-US" b="1" dirty="0"/>
            </a:br>
            <a:r>
              <a:rPr lang="en-US" b="1" u="sng" dirty="0">
                <a:solidFill>
                  <a:srgbClr val="C00000"/>
                </a:solidFill>
              </a:rPr>
              <a:t>NOT </a:t>
            </a:r>
            <a:r>
              <a:rPr lang="en-US" b="1" dirty="0"/>
              <a:t>UPSTREAM BASIN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499A-0BC9-4FD0-B90A-B7E093BB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[[0, 0,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0, 0, 0, 0,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]</a:t>
            </a:r>
          </a:p>
          <a:p>
            <a:pPr marL="457200" lvl="1" indent="0">
              <a:buNone/>
            </a:pPr>
            <a:r>
              <a:rPr lang="en-US" sz="1800" dirty="0"/>
              <a:t> [0,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0, 0, 0, 0, 0, 0, 0]</a:t>
            </a:r>
          </a:p>
          <a:p>
            <a:pPr marL="457200" lvl="1" indent="0">
              <a:buNone/>
            </a:pPr>
            <a:r>
              <a:rPr lang="en-US" sz="1800" dirty="0"/>
              <a:t> [0,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0, 0, 0, 0, 0, 0, 0, 0]</a:t>
            </a:r>
          </a:p>
          <a:p>
            <a:pPr marL="457200" lvl="1" indent="0">
              <a:buNone/>
            </a:pPr>
            <a:r>
              <a:rPr lang="en-US" sz="1800" dirty="0"/>
              <a:t> [0, 0, 0, 0, 0,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0, 0, 0]</a:t>
            </a:r>
          </a:p>
          <a:p>
            <a:pPr marL="457200" lvl="1" indent="0">
              <a:buNone/>
            </a:pPr>
            <a:r>
              <a:rPr lang="en-US" sz="1800" dirty="0"/>
              <a:t> [0, 0, 0, 0,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0, 0]</a:t>
            </a:r>
          </a:p>
          <a:p>
            <a:pPr marL="457200" lvl="1" indent="0">
              <a:buNone/>
            </a:pPr>
            <a:r>
              <a:rPr lang="en-US" sz="1800" dirty="0"/>
              <a:t> [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0, 0, 0, 0, 0, 0,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0]</a:t>
            </a:r>
          </a:p>
          <a:p>
            <a:pPr marL="457200" lvl="1" indent="0">
              <a:buNone/>
            </a:pPr>
            <a:r>
              <a:rPr lang="en-US" sz="1800" dirty="0"/>
              <a:t> [0, 0, 0, 0, 0, 0, 0,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0]</a:t>
            </a:r>
          </a:p>
          <a:p>
            <a:pPr marL="457200" lvl="1" indent="0">
              <a:buNone/>
            </a:pPr>
            <a:r>
              <a:rPr lang="en-US" sz="1800" dirty="0"/>
              <a:t> [0, 0, 0,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0, 0, 0, 0, 0]]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55B7-570E-48FD-87F3-6DB70C893FE7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36D17-9A5B-437D-801D-924B9BED8E69}"/>
              </a:ext>
            </a:extLst>
          </p:cNvPr>
          <p:cNvSpPr/>
          <p:nvPr/>
        </p:nvSpPr>
        <p:spPr>
          <a:xfrm>
            <a:off x="3986719" y="2980519"/>
            <a:ext cx="609600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5B9C41-427F-475F-8982-2B86B249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615" y="1539842"/>
            <a:ext cx="1100138" cy="41476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FE7423-BBEF-438E-93B0-A2BA96E7B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000453"/>
            <a:ext cx="857250" cy="3267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33867C-9970-4F6C-B72E-084A26D1E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569" y="3109912"/>
            <a:ext cx="7429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77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936C-616D-4312-AC9E-200122EAFD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EQUATION 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B57D7-4541-4A8C-A8CC-1C75B45E7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5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US" sz="5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Ɐ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5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5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5400" dirty="0"/>
                  <a:t>,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endParaRPr lang="en-US" sz="54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B57D7-4541-4A8C-A8CC-1C75B45E7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97762-BD8C-42E6-8D35-E4338BD9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4A9DE-077A-426B-BF78-28B2C922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" y="2880029"/>
            <a:ext cx="8915400" cy="36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78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E2CA-D969-40AA-8BCF-9D0D5451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3348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EQUATION THREE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1AF3A-33C2-4AD7-BFA0-A49E75C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04D463B-8A3D-456A-875B-2613A85049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599"/>
                <a:ext cx="8229600" cy="4724401"/>
              </a:xfrm>
            </p:spPr>
            <p:txBody>
              <a:bodyPr/>
              <a:lstStyle/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 sum of user allocations in each basin is less than or equal to available flow.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Already have a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x 1 column matrix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3200" b="1" dirty="0"/>
              </a:p>
              <a:p>
                <a:r>
                  <a:rPr lang="en-US" dirty="0"/>
                  <a:t>This is constrained to be </a:t>
                </a:r>
                <a:r>
                  <a:rPr lang="en-US" sz="3200" b="1" dirty="0"/>
                  <a:t>≤ </a:t>
                </a:r>
                <a:r>
                  <a:rPr lang="en-US" sz="3200" dirty="0"/>
                  <a:t>the k x 1 column matrix of available flows calculated above.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04D463B-8A3D-456A-875B-2613A8504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599"/>
                <a:ext cx="8229600" cy="4724401"/>
              </a:xfrm>
              <a:blipFill>
                <a:blip r:embed="rId2"/>
                <a:stretch>
                  <a:fillRect l="-1704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6732D03-E340-4DD8-8C55-5AA05C9F7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08123"/>
            <a:ext cx="243840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68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E2CA-D969-40AA-8BCF-9D0D5451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3348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EQUATION SIX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1AF3A-33C2-4AD7-BFA0-A49E75C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45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4D463B-8A3D-456A-875B-2613A850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599"/>
            <a:ext cx="8229600" cy="4724401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downstream penalty is simply the ratio between the number of users upstream of basin k, and the total number of users in the system.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754B64-0194-4020-86B1-55BF031B291B}"/>
                  </a:ext>
                </a:extLst>
              </p:cNvPr>
              <p:cNvSpPr txBox="1"/>
              <p:nvPr/>
            </p:nvSpPr>
            <p:spPr>
              <a:xfrm>
                <a:off x="762000" y="1508123"/>
                <a:ext cx="4572000" cy="1134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𝑏𝑎𝑠𝑖𝑛</m:t>
                              </m:r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𝑜𝑢𝑡𝑙𝑒𝑡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754B64-0194-4020-86B1-55BF031B2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8123"/>
                <a:ext cx="4572000" cy="1134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462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USERS UPSTREAM OF basin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65AD5E-6F49-4140-9B5B-2957A573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3" y="1447801"/>
            <a:ext cx="379086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8117F-CDCF-4593-B3C7-1DD1E8CE7963}"/>
              </a:ext>
            </a:extLst>
          </p:cNvPr>
          <p:cNvSpPr txBox="1"/>
          <p:nvPr/>
        </p:nvSpPr>
        <p:spPr>
          <a:xfrm>
            <a:off x="4157477" y="1525587"/>
            <a:ext cx="4791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C00000"/>
                </a:solidFill>
              </a:rPr>
              <a:t>(The user connectivity matrix)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7AC32-DA87-46A0-A6C8-4E40B60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223" y="3505201"/>
            <a:ext cx="5646866" cy="24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53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E2CA-D969-40AA-8BCF-9D0D5451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3348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EQUATION SIX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1AF3A-33C2-4AD7-BFA0-A49E75C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47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4D463B-8A3D-456A-875B-2613A850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599"/>
            <a:ext cx="8229600" cy="4724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600" dirty="0" err="1"/>
              <a:t>downstream_penalty_list</a:t>
            </a:r>
            <a:r>
              <a:rPr lang="en-US" sz="1600" dirty="0"/>
              <a:t> </a:t>
            </a:r>
            <a:r>
              <a:rPr lang="en-US" sz="1000" dirty="0"/>
              <a:t>= </a:t>
            </a:r>
            <a:r>
              <a:rPr lang="en-US" sz="1600" dirty="0" err="1"/>
              <a:t>np.divide</a:t>
            </a:r>
            <a:r>
              <a:rPr lang="en-US" sz="1600" dirty="0"/>
              <a:t>(</a:t>
            </a:r>
            <a:r>
              <a:rPr lang="en-US" sz="1600" dirty="0" err="1"/>
              <a:t>np.sum</a:t>
            </a:r>
            <a:r>
              <a:rPr lang="en-US" sz="1600" dirty="0"/>
              <a:t>(</a:t>
            </a:r>
            <a:r>
              <a:rPr lang="en-US" sz="1600" dirty="0" err="1"/>
              <a:t>riparian_user_connectivity_matrix</a:t>
            </a:r>
            <a:r>
              <a:rPr lang="en-US" sz="1600" dirty="0"/>
              <a:t>, 1),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np.count_nonzero</a:t>
            </a:r>
            <a:r>
              <a:rPr lang="en-US" sz="1600" dirty="0"/>
              <a:t>(</a:t>
            </a:r>
            <a:r>
              <a:rPr lang="en-US" sz="1600" dirty="0" err="1"/>
              <a:t>rip_users</a:t>
            </a:r>
            <a:r>
              <a:rPr lang="en-US" sz="1600" dirty="0"/>
              <a:t>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B5111-DE6D-4B22-B5DE-1F73E775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08122"/>
            <a:ext cx="5928646" cy="1311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C6472-6F95-49A6-B619-B3913ED3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800501"/>
            <a:ext cx="5029200" cy="18423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8D527-19FF-4DBA-96A0-C73105D14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622849"/>
            <a:ext cx="5029200" cy="7027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D0BCE-E054-475E-8622-033813D51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87" y="5160050"/>
            <a:ext cx="7558625" cy="4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78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E2CA-D969-40AA-8BCF-9D0D5451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3348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EQUATION SEVEN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1AF3A-33C2-4AD7-BFA0-A49E75C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48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4D463B-8A3D-456A-875B-2613A850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3687"/>
            <a:ext cx="8229600" cy="49133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500" dirty="0"/>
              <a:t> </a:t>
            </a:r>
          </a:p>
          <a:p>
            <a:r>
              <a:rPr lang="en-US" sz="3500" dirty="0"/>
              <a:t>We already have both these quantities.</a:t>
            </a:r>
          </a:p>
          <a:p>
            <a:endParaRPr lang="en-US" sz="3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C128AE-A3C2-46B2-91EC-277F6B77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3686"/>
            <a:ext cx="4178530" cy="14843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A3C7F5-53E1-40EA-A2C9-E903F546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45170"/>
            <a:ext cx="8817013" cy="13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01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 EQUATION TWO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A499A-0BC9-4FD0-B90A-B7E093BBE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</p:spPr>
            <p:txBody>
              <a:bodyPr/>
              <a:lstStyle/>
              <a:p>
                <a:r>
                  <a:rPr lang="en-US" sz="6000" dirty="0"/>
                  <a:t>0 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6000" dirty="0"/>
                      <m:t>≤</m:t>
                    </m:r>
                    <m:r>
                      <a:rPr lang="en-US" sz="6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No calculations Required. Just a constraint.</a:t>
                </a: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A499A-0BC9-4FD0-B90A-B7E093BBE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  <a:blipFill>
                <a:blip r:embed="rId2"/>
                <a:stretch>
                  <a:fillRect l="-4074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57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REASONS TO ALLOCATE 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sz="3600" dirty="0"/>
              <a:t>To </a:t>
            </a:r>
            <a:r>
              <a:rPr lang="en-US" sz="3600" b="1" dirty="0">
                <a:solidFill>
                  <a:srgbClr val="C00000"/>
                </a:solidFill>
              </a:rPr>
              <a:t>manage streams</a:t>
            </a:r>
            <a:r>
              <a:rPr lang="en-US" sz="3600" dirty="0"/>
              <a:t> during periods of water shortage (i.e. curtail) in real time</a:t>
            </a:r>
          </a:p>
          <a:p>
            <a:r>
              <a:rPr lang="en-US" sz="3600" dirty="0"/>
              <a:t>To evaluate instream flow management scenarios and regulatory approaches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36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 EQUATION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499A-0BC9-4FD0-B90A-B7E093BB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0298"/>
            <a:ext cx="8229600" cy="4825865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There are different ways of specifying this constraint.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B9867-85E2-49E7-9EB3-4D0E08C1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00298"/>
            <a:ext cx="81819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051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 EQUATION FOUR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499A-0BC9-4FD0-B90A-B7E093BB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We already have these quantities</a:t>
            </a:r>
            <a:r>
              <a:rPr lang="en-US" b="1" dirty="0"/>
              <a:t> 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5562A-2F1D-44E3-8305-FB136BF6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604"/>
            <a:ext cx="7734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98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 BASIN ALLOCATION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A499A-0BC9-4FD0-B90A-B7E093BBE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is simple multiplication </a:t>
                </a:r>
              </a:p>
              <a:p>
                <a:r>
                  <a:rPr lang="en-US" dirty="0"/>
                  <a:t>(element by element)</a:t>
                </a:r>
              </a:p>
              <a:p>
                <a:r>
                  <a:rPr lang="en-US" dirty="0"/>
                  <a:t>Riparian proportion allocation * (basin demand)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This is just the k x 1 decision variables x the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i</a:t>
                </a:r>
                <a:r>
                  <a:rPr lang="en-US" b="1" dirty="0">
                    <a:solidFill>
                      <a:srgbClr val="C00000"/>
                    </a:solidFill>
                  </a:rPr>
                  <a:t> by 1 input demand values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A499A-0BC9-4FD0-B90A-B7E093BBE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  <a:blipFill>
                <a:blip r:embed="rId2"/>
                <a:stretch>
                  <a:fillRect l="-1704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842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 APPROPRIATIVE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499A-0BC9-4FD0-B90A-B7E093BB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dirty="0"/>
              <a:t>Need to recalculate available flow</a:t>
            </a:r>
          </a:p>
          <a:p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342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628775"/>
              </a:xfr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r>
                  <a:rPr lang="en-US" sz="3600" b="1" dirty="0"/>
                  <a:t>AVAILABLE (UNALLOCATED)</a:t>
                </a:r>
                <a:br>
                  <a:rPr lang="en-US" sz="3600" b="1" dirty="0"/>
                </a:br>
                <a:r>
                  <a:rPr lang="en-US" sz="3600" b="1" dirty="0"/>
                  <a:t>BASIN FLOW </a:t>
                </a:r>
                <a:br>
                  <a:rPr lang="en-US" sz="3600" b="1" dirty="0"/>
                </a:br>
                <a:r>
                  <a:rPr lang="en-US" b="1" dirty="0"/>
                  <a:t>v</a:t>
                </a:r>
                <a14:m>
                  <m:oMath xmlns:m="http://schemas.openxmlformats.org/officeDocument/2006/math">
                    <m:r>
                      <a:rPr lang="en-US" sz="3600" b="1" i="1" baseline="-2500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sz="3600" b="1" baseline="-25000" dirty="0"/>
              </a:p>
            </p:txBody>
          </p:sp>
        </mc:Choice>
        <mc:Fallback xmlns="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628775"/>
              </a:xfrm>
              <a:blipFill>
                <a:blip r:embed="rId2"/>
                <a:stretch>
                  <a:fillRect t="-6367" b="-17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56EA18F4-C876-41F8-A4A7-D601D3F10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3414"/>
                <a:ext cx="8229600" cy="42227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 </a:t>
                </a:r>
                <a:r>
                  <a:rPr lang="en-US" sz="2600" dirty="0"/>
                  <a:t>∙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5.6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      =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16.8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33.6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44.8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56EA18F4-C876-41F8-A4A7-D601D3F10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3414"/>
                <a:ext cx="8229600" cy="42227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2CD21-4A0D-467C-8418-DE638E93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12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 EQUATION 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A499A-0BC9-4FD0-B90A-B7E093BBE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</p:spPr>
            <p:txBody>
              <a:bodyPr/>
              <a:lstStyle/>
              <a:p>
                <a:r>
                  <a:rPr lang="en-US" sz="6000" dirty="0"/>
                  <a:t>0 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6000" dirty="0"/>
                      <m:t>≤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No calculations Required. Just a constraint.</a:t>
                </a: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A499A-0BC9-4FD0-B90A-B7E093BBE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  <a:blipFill>
                <a:blip r:embed="rId2"/>
                <a:stretch>
                  <a:fillRect l="-4074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458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E2CA-D969-40AA-8BCF-9D0D5451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3348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EQUATION NINE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1AF3A-33C2-4AD7-BFA0-A49E75C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56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04D463B-8A3D-456A-875B-2613A85049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51212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sz="2800" dirty="0"/>
                  <a:t>The sum of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appropriative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/>
                  <a:t>user allocations in each basin is less than or equal to (original) available flow less riparian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upstream</a:t>
                </a:r>
                <a:r>
                  <a:rPr lang="en-US" sz="2800" dirty="0"/>
                  <a:t> allocations.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x 1</a:t>
                </a:r>
                <a:r>
                  <a:rPr lang="en-US" sz="2800" dirty="0">
                    <a:solidFill>
                      <a:schemeClr val="tx1"/>
                    </a:solidFill>
                  </a:rPr>
                  <a:t> column matrix of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decision variables</a:t>
                </a:r>
              </a:p>
              <a:p>
                <a:r>
                  <a:rPr lang="en-US" sz="2800" dirty="0"/>
                  <a:t>This is constrained within each basin to be ≤</a:t>
                </a:r>
                <a:r>
                  <a:rPr lang="en-US" sz="2800" b="1" dirty="0"/>
                  <a:t> </a:t>
                </a: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x 1 column matrix of available flows calculated above.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04D463B-8A3D-456A-875B-2613A8504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5121274"/>
              </a:xfrm>
              <a:blipFill>
                <a:blip r:embed="rId2"/>
                <a:stretch>
                  <a:fillRect l="-1704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97FBE4F-2CB0-4E78-A9DB-E1729A78D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905000"/>
            <a:ext cx="8001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09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 EQUATION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499A-0BC9-4FD0-B90A-B7E093BB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</a:p>
          <a:p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This is just element-wise arithmetic</a:t>
            </a:r>
            <a:r>
              <a:rPr lang="en-US" b="1" dirty="0"/>
              <a:t> 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50F55-59FA-47DB-A4B4-AE0EC5B8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91481"/>
            <a:ext cx="6505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662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CF8AF4-41FB-4319-BFA9-B242A945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97535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7200" b="1" dirty="0"/>
              <a:t>QUESTIONS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96E3A-AF03-47E2-9184-BA5D8FC3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0340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A3F-3E5B-44E4-81E0-DBFA08D8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UPCOMING PRESENTATIONS &amp;</a:t>
            </a:r>
            <a:br>
              <a:rPr lang="en-US" b="1" dirty="0"/>
            </a:br>
            <a:r>
              <a:rPr lang="en-US" b="1" dirty="0"/>
              <a:t>TRAINING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23BE-4B34-48DB-B347-D49C0DC2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3.A – presentation of </a:t>
            </a:r>
            <a:r>
              <a:rPr lang="en-US" sz="2500" b="1" dirty="0">
                <a:solidFill>
                  <a:srgbClr val="C00000"/>
                </a:solidFill>
              </a:rPr>
              <a:t>input</a:t>
            </a:r>
            <a:r>
              <a:rPr lang="en-US" sz="2500" dirty="0"/>
              <a:t>, output &amp; related data</a:t>
            </a:r>
          </a:p>
          <a:p>
            <a:r>
              <a:rPr lang="en-US" sz="2500" dirty="0"/>
              <a:t>3.B – brainstorming metrics, analyses, discussion</a:t>
            </a:r>
          </a:p>
          <a:p>
            <a:r>
              <a:rPr lang="en-US" sz="2500" dirty="0"/>
              <a:t>4.A – presentation of python code,  downloading &amp; running</a:t>
            </a:r>
          </a:p>
          <a:p>
            <a:pPr marL="0" indent="0">
              <a:buNone/>
            </a:pPr>
            <a:r>
              <a:rPr lang="en-US" sz="2500" dirty="0"/>
              <a:t>               script from command line</a:t>
            </a:r>
          </a:p>
          <a:p>
            <a:r>
              <a:rPr lang="en-US" sz="2500" dirty="0"/>
              <a:t>4.B – scenario development, input files, data sources </a:t>
            </a:r>
          </a:p>
          <a:p>
            <a:r>
              <a:rPr lang="en-US" sz="2500" dirty="0"/>
              <a:t>5.A – use of main and ancillary python scripts, data </a:t>
            </a:r>
          </a:p>
          <a:p>
            <a:pPr marL="0" indent="0">
              <a:buNone/>
            </a:pPr>
            <a:r>
              <a:rPr lang="en-US" sz="2500" dirty="0"/>
              <a:t>               processing</a:t>
            </a:r>
          </a:p>
          <a:p>
            <a:r>
              <a:rPr lang="en-US" sz="2500" dirty="0"/>
              <a:t>5.B – programming continued, building the project folder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E050-F0DA-48E8-8B55-A62F4F1C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374-4BC2-4F14-80D8-E995C0C8FABB}"/>
              </a:ext>
            </a:extLst>
          </p:cNvPr>
          <p:cNvSpPr/>
          <p:nvPr/>
        </p:nvSpPr>
        <p:spPr>
          <a:xfrm>
            <a:off x="457200" y="1752600"/>
            <a:ext cx="8229600" cy="1821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AD5E6-E7EF-46A1-A111-D780EDEF4846}"/>
              </a:ext>
            </a:extLst>
          </p:cNvPr>
          <p:cNvSpPr/>
          <p:nvPr/>
        </p:nvSpPr>
        <p:spPr>
          <a:xfrm>
            <a:off x="457200" y="3657601"/>
            <a:ext cx="8229600" cy="1295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5150F-CFCE-4091-9218-2EB6B6C417FB}"/>
              </a:ext>
            </a:extLst>
          </p:cNvPr>
          <p:cNvSpPr/>
          <p:nvPr/>
        </p:nvSpPr>
        <p:spPr>
          <a:xfrm>
            <a:off x="457200" y="5036346"/>
            <a:ext cx="8229600" cy="13795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5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determining the action that best achieves a desired goal or objective.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This means </a:t>
            </a:r>
            <a:r>
              <a:rPr lang="en-US" i="0" dirty="0">
                <a:solidFill>
                  <a:srgbClr val="202124"/>
                </a:solidFill>
                <a:effectLst/>
                <a:latin typeface="Roboto"/>
              </a:rPr>
              <a:t>finding the action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that optimizes (that is, maximizes or minimizes) the value of an objective function.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2559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A3F-3E5B-44E4-81E0-DBFA08D8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SESSION THREE A/B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23BE-4B34-48DB-B347-D49C0DC2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2"/>
          </a:xfrm>
        </p:spPr>
        <p:txBody>
          <a:bodyPr>
            <a:noAutofit/>
          </a:bodyPr>
          <a:lstStyle/>
          <a:p>
            <a:endParaRPr lang="en-US" sz="2500" dirty="0"/>
          </a:p>
          <a:p>
            <a:endParaRPr lang="en-US" sz="2500" dirty="0"/>
          </a:p>
          <a:p>
            <a:r>
              <a:rPr lang="en-US" sz="2400" dirty="0"/>
              <a:t>3.A – presentation of input, output &amp; related data, discussion</a:t>
            </a:r>
          </a:p>
          <a:p>
            <a:r>
              <a:rPr lang="en-US" sz="2400" dirty="0"/>
              <a:t>3.B – brainstorming metrics, analyses, discussion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E050-F0DA-48E8-8B55-A62F4F1C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374-4BC2-4F14-80D8-E995C0C8FABB}"/>
              </a:ext>
            </a:extLst>
          </p:cNvPr>
          <p:cNvSpPr/>
          <p:nvPr/>
        </p:nvSpPr>
        <p:spPr>
          <a:xfrm>
            <a:off x="457200" y="1752600"/>
            <a:ext cx="8229600" cy="1821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6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OPTIMIZATION PROBLEMS</a:t>
            </a:r>
            <a:br>
              <a:rPr lang="en-US" b="1" dirty="0"/>
            </a:br>
            <a:r>
              <a:rPr lang="en-US" b="1" dirty="0"/>
              <a:t>OBJECTIVE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C00000"/>
                </a:solidFill>
              </a:rPr>
              <a:t>objective functions: </a:t>
            </a:r>
          </a:p>
          <a:p>
            <a:pPr lvl="1"/>
            <a:r>
              <a:rPr lang="en-US" sz="3200" dirty="0"/>
              <a:t> A quantification of the management goal in terms of the </a:t>
            </a:r>
            <a:r>
              <a:rPr lang="en-US" sz="3200" b="1" i="1" dirty="0"/>
              <a:t>decision variables</a:t>
            </a:r>
          </a:p>
          <a:p>
            <a:pPr lvl="1"/>
            <a:r>
              <a:rPr lang="en-US" sz="3200" b="0" i="0" dirty="0">
                <a:solidFill>
                  <a:srgbClr val="202124"/>
                </a:solidFill>
                <a:effectLst/>
              </a:rPr>
              <a:t> (in linear programming) the function that it  is desired </a:t>
            </a:r>
            <a:r>
              <a:rPr lang="en-US" sz="3200" b="1" dirty="0">
                <a:solidFill>
                  <a:srgbClr val="C00000"/>
                </a:solidFill>
                <a:effectLst/>
              </a:rPr>
              <a:t>to maximize or minimize</a:t>
            </a:r>
            <a:r>
              <a:rPr lang="en-US" sz="3200" b="0" i="0" dirty="0">
                <a:solidFill>
                  <a:srgbClr val="202124"/>
                </a:solidFill>
                <a:effectLst/>
              </a:rPr>
              <a:t>. 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07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OPTIMIZATION PROBLEMS - </a:t>
            </a:r>
            <a:br>
              <a:rPr lang="en-US" b="1" dirty="0"/>
            </a:br>
            <a:r>
              <a:rPr lang="en-US" b="1" dirty="0"/>
              <a:t>DECISION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C00000"/>
                </a:solidFill>
              </a:rPr>
              <a:t>decision variables:</a:t>
            </a:r>
          </a:p>
          <a:p>
            <a:pPr lvl="1"/>
            <a:r>
              <a:rPr lang="en-US" sz="3200" dirty="0"/>
              <a:t> Values or allocations that need to be set to find the optimum of the </a:t>
            </a:r>
            <a:r>
              <a:rPr lang="en-US" sz="3200" b="1" i="1" dirty="0"/>
              <a:t>objective function</a:t>
            </a:r>
          </a:p>
          <a:p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59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OPTIMIZATION PROBLEMS -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C00000"/>
                </a:solidFill>
              </a:rPr>
              <a:t>Constraints:</a:t>
            </a:r>
          </a:p>
          <a:p>
            <a:pPr lvl="1"/>
            <a:r>
              <a:rPr lang="en-US" sz="3200" dirty="0"/>
              <a:t> A set of equations or requirements that restrict the values of the </a:t>
            </a:r>
            <a:r>
              <a:rPr lang="en-US" sz="3200" b="1" i="1" dirty="0"/>
              <a:t>decision variables</a:t>
            </a:r>
          </a:p>
          <a:p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47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5887</TotalTime>
  <Words>1956</Words>
  <Application>Microsoft Office PowerPoint</Application>
  <PresentationFormat>On-screen Show (4:3)</PresentationFormat>
  <Paragraphs>382</Paragraphs>
  <Slides>60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Cambria Math</vt:lpstr>
      <vt:lpstr>Georgia</vt:lpstr>
      <vt:lpstr>Roboto</vt:lpstr>
      <vt:lpstr>Office Theme</vt:lpstr>
      <vt:lpstr>WATER ALLOCATION TOOL  SESSION 2</vt:lpstr>
      <vt:lpstr>TRAINING SESSION SERIES</vt:lpstr>
      <vt:lpstr>DWRAT FRAMEWORK</vt:lpstr>
      <vt:lpstr>WATER ALLOCATION</vt:lpstr>
      <vt:lpstr>REASONS TO ALLOCATE WATER</vt:lpstr>
      <vt:lpstr>OPTIMIZATION</vt:lpstr>
      <vt:lpstr>OPTIMIZATION PROBLEMS OBJECTIVE FUNCTIONS</vt:lpstr>
      <vt:lpstr>OPTIMIZATION PROBLEMS -  DECISION VARIABLES</vt:lpstr>
      <vt:lpstr>OPTIMIZATION PROBLEMS - CONSTRAINTS</vt:lpstr>
      <vt:lpstr>WATER ALLOCATION TOOL  EQUATIONS</vt:lpstr>
      <vt:lpstr>EXAMPLE MODEL</vt:lpstr>
      <vt:lpstr>SOME NOTATION</vt:lpstr>
      <vt:lpstr>EQUATION ONE</vt:lpstr>
      <vt:lpstr>WHAT IS A MATRIX ?</vt:lpstr>
      <vt:lpstr>BASIN CONNECTIVITY MATRIX</vt:lpstr>
      <vt:lpstr>LINEAR PROGRAM</vt:lpstr>
      <vt:lpstr>GEORGE B. DANTZIG (1914 – 2005)</vt:lpstr>
      <vt:lpstr>LINEAR PROGRAMMING</vt:lpstr>
      <vt:lpstr>LINEAR ALBEGRA</vt:lpstr>
      <vt:lpstr>LINEAR ALBEGRA</vt:lpstr>
      <vt:lpstr>MATRIX TRANSPOSITON</vt:lpstr>
      <vt:lpstr>DOT PRODUCT</vt:lpstr>
      <vt:lpstr>MATRIX MULTIPLICATION</vt:lpstr>
      <vt:lpstr>MATRIX MULTIPLICATION</vt:lpstr>
      <vt:lpstr>MATRIX MULTIPLICATION</vt:lpstr>
      <vt:lpstr>MATRIX MULTIPLICATION</vt:lpstr>
      <vt:lpstr>BASIN CONNECTIVITY MATRIX</vt:lpstr>
      <vt:lpstr>USER LOCATION MATRIX</vt:lpstr>
      <vt:lpstr>USER CONNECTIVITY MATRIX</vt:lpstr>
      <vt:lpstr>BASIN VARIABLE DEFINITIONS</vt:lpstr>
      <vt:lpstr>USER VARIABLE DEFINITIONS</vt:lpstr>
      <vt:lpstr>INPUT VARIABLES</vt:lpstr>
      <vt:lpstr>OUTPUT VARIABLES</vt:lpstr>
      <vt:lpstr>DERIVED VARIABLES</vt:lpstr>
      <vt:lpstr>PRELIMINARY CALCULATIONS</vt:lpstr>
      <vt:lpstr>BASIN CONNECTIVITY MATRIX</vt:lpstr>
      <vt:lpstr>AVAILABLE BASIN FLOW  vk</vt:lpstr>
      <vt:lpstr>AVAILABLE BASIN FLOW  vk</vt:lpstr>
      <vt:lpstr>USER CONNECTIVITY MATRIX</vt:lpstr>
      <vt:lpstr>UPSTREAM BASIN DEMAND  uk</vt:lpstr>
      <vt:lpstr>UPSTREAM BASIN DEMAND  uk</vt:lpstr>
      <vt:lpstr>TOTAL BASIN DEMAND –  NOT UPSTREAM BASIN DEMAND</vt:lpstr>
      <vt:lpstr>EQUATION ONE</vt:lpstr>
      <vt:lpstr>EQUATION THREE</vt:lpstr>
      <vt:lpstr>EQUATION SIX</vt:lpstr>
      <vt:lpstr>USERS UPSTREAM OF basin k</vt:lpstr>
      <vt:lpstr>EQUATION SIX</vt:lpstr>
      <vt:lpstr>EQUATION SEVEN</vt:lpstr>
      <vt:lpstr> EQUATION TWO</vt:lpstr>
      <vt:lpstr> EQUATION FIVE</vt:lpstr>
      <vt:lpstr> EQUATION FOUR</vt:lpstr>
      <vt:lpstr> BASIN ALLOCATION</vt:lpstr>
      <vt:lpstr> APPROPRIATIVE MODULE</vt:lpstr>
      <vt:lpstr>AVAILABLE (UNALLOCATED) BASIN FLOW  vk</vt:lpstr>
      <vt:lpstr> EQUATION EIGHT</vt:lpstr>
      <vt:lpstr>EQUATION NINE</vt:lpstr>
      <vt:lpstr> EQUATION TEN</vt:lpstr>
      <vt:lpstr>QUESTIONS ?</vt:lpstr>
      <vt:lpstr>UPCOMING PRESENTATIONS &amp; TRAINING SESSIONS</vt:lpstr>
      <vt:lpstr>SESSION THREE A/B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ALLOCATION  TOOL</dc:title>
  <dc:creator>Pedroja, Daron@Waterboards</dc:creator>
  <cp:lastModifiedBy>Pedroja, Daron@Waterboards</cp:lastModifiedBy>
  <cp:revision>297</cp:revision>
  <cp:lastPrinted>2020-12-28T20:35:03Z</cp:lastPrinted>
  <dcterms:created xsi:type="dcterms:W3CDTF">2020-02-27T21:01:16Z</dcterms:created>
  <dcterms:modified xsi:type="dcterms:W3CDTF">2021-01-07T21:19:52Z</dcterms:modified>
</cp:coreProperties>
</file>