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7" r:id="rId2"/>
    <p:sldId id="335" r:id="rId3"/>
    <p:sldId id="339" r:id="rId4"/>
    <p:sldId id="350" r:id="rId5"/>
    <p:sldId id="340" r:id="rId6"/>
    <p:sldId id="358" r:id="rId7"/>
    <p:sldId id="306" r:id="rId8"/>
    <p:sldId id="307" r:id="rId9"/>
    <p:sldId id="343" r:id="rId10"/>
    <p:sldId id="345" r:id="rId11"/>
    <p:sldId id="342" r:id="rId12"/>
    <p:sldId id="346" r:id="rId13"/>
    <p:sldId id="347" r:id="rId14"/>
    <p:sldId id="348" r:id="rId15"/>
    <p:sldId id="330" r:id="rId16"/>
    <p:sldId id="338" r:id="rId17"/>
    <p:sldId id="368" r:id="rId18"/>
    <p:sldId id="323" r:id="rId19"/>
    <p:sldId id="349" r:id="rId20"/>
    <p:sldId id="341" r:id="rId21"/>
    <p:sldId id="356" r:id="rId22"/>
    <p:sldId id="333" r:id="rId23"/>
    <p:sldId id="353" r:id="rId24"/>
    <p:sldId id="319" r:id="rId25"/>
    <p:sldId id="320" r:id="rId26"/>
    <p:sldId id="344" r:id="rId27"/>
    <p:sldId id="354" r:id="rId28"/>
    <p:sldId id="322" r:id="rId29"/>
    <p:sldId id="355" r:id="rId30"/>
    <p:sldId id="373" r:id="rId31"/>
    <p:sldId id="351" r:id="rId32"/>
    <p:sldId id="336" r:id="rId33"/>
    <p:sldId id="258" r:id="rId34"/>
    <p:sldId id="352" r:id="rId35"/>
    <p:sldId id="317" r:id="rId36"/>
    <p:sldId id="334" r:id="rId37"/>
    <p:sldId id="365" r:id="rId38"/>
    <p:sldId id="359" r:id="rId39"/>
    <p:sldId id="370" r:id="rId40"/>
    <p:sldId id="363" r:id="rId41"/>
    <p:sldId id="361" r:id="rId42"/>
    <p:sldId id="337" r:id="rId43"/>
    <p:sldId id="369" r:id="rId44"/>
    <p:sldId id="364" r:id="rId45"/>
    <p:sldId id="332" r:id="rId46"/>
    <p:sldId id="268" r:id="rId47"/>
    <p:sldId id="362" r:id="rId48"/>
    <p:sldId id="372" r:id="rId49"/>
    <p:sldId id="311" r:id="rId5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5934"/>
    </p:cViewPr>
  </p:sorterViewPr>
  <p:notesViewPr>
    <p:cSldViewPr>
      <p:cViewPr varScale="1">
        <p:scale>
          <a:sx n="85" d="100"/>
          <a:sy n="85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15693-1C87-41C9-ABF4-E2C29D5C0A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02E8C4-ACDE-49CC-A816-673D158279F8}">
      <dgm:prSet/>
      <dgm:spPr/>
      <dgm:t>
        <a:bodyPr/>
        <a:lstStyle/>
        <a:p>
          <a:pPr>
            <a:defRPr cap="all"/>
          </a:pPr>
          <a:r>
            <a:rPr lang="en-US" dirty="0"/>
            <a:t>Resource Allocation </a:t>
          </a:r>
        </a:p>
      </dgm:t>
    </dgm:pt>
    <dgm:pt modelId="{9A7F9E80-48C1-433E-A3F3-691756E7BA78}" type="parTrans" cxnId="{EE4B820B-5FBF-4300-808D-7F6DF12B7EFE}">
      <dgm:prSet/>
      <dgm:spPr/>
      <dgm:t>
        <a:bodyPr/>
        <a:lstStyle/>
        <a:p>
          <a:endParaRPr lang="en-US"/>
        </a:p>
      </dgm:t>
    </dgm:pt>
    <dgm:pt modelId="{3B21F802-3076-455F-9400-B229F9DB034C}" type="sibTrans" cxnId="{EE4B820B-5FBF-4300-808D-7F6DF12B7EFE}">
      <dgm:prSet/>
      <dgm:spPr/>
      <dgm:t>
        <a:bodyPr/>
        <a:lstStyle/>
        <a:p>
          <a:endParaRPr lang="en-US"/>
        </a:p>
      </dgm:t>
    </dgm:pt>
    <dgm:pt modelId="{BF7D2C39-EF7B-4C5C-B8CB-B29DB88292FE}">
      <dgm:prSet/>
      <dgm:spPr/>
      <dgm:t>
        <a:bodyPr/>
        <a:lstStyle/>
        <a:p>
          <a:pPr>
            <a:defRPr cap="all"/>
          </a:pPr>
          <a:r>
            <a:rPr lang="en-US" dirty="0"/>
            <a:t>Facility location decisions</a:t>
          </a:r>
        </a:p>
      </dgm:t>
    </dgm:pt>
    <dgm:pt modelId="{78663FDD-3A3C-41FB-91D5-8FEEF1EDB0C1}" type="parTrans" cxnId="{60D756A7-DC9A-4309-A843-469EB5516E51}">
      <dgm:prSet/>
      <dgm:spPr/>
      <dgm:t>
        <a:bodyPr/>
        <a:lstStyle/>
        <a:p>
          <a:endParaRPr lang="en-US"/>
        </a:p>
      </dgm:t>
    </dgm:pt>
    <dgm:pt modelId="{C743BBB2-3C91-4AE6-9F21-2A3C13312145}" type="sibTrans" cxnId="{60D756A7-DC9A-4309-A843-469EB5516E51}">
      <dgm:prSet/>
      <dgm:spPr/>
      <dgm:t>
        <a:bodyPr/>
        <a:lstStyle/>
        <a:p>
          <a:endParaRPr lang="en-US"/>
        </a:p>
      </dgm:t>
    </dgm:pt>
    <dgm:pt modelId="{9F4F803F-C41F-4016-B56A-C601063156D6}">
      <dgm:prSet/>
      <dgm:spPr/>
      <dgm:t>
        <a:bodyPr/>
        <a:lstStyle/>
        <a:p>
          <a:pPr>
            <a:defRPr cap="all"/>
          </a:pPr>
          <a:r>
            <a:rPr lang="en-US" dirty="0"/>
            <a:t>Supply chain management</a:t>
          </a:r>
        </a:p>
      </dgm:t>
    </dgm:pt>
    <dgm:pt modelId="{45018F45-56FA-4056-AE82-AB897716AB20}" type="parTrans" cxnId="{DE45B7D0-70ED-40CD-9E2A-75294B3F7866}">
      <dgm:prSet/>
      <dgm:spPr/>
      <dgm:t>
        <a:bodyPr/>
        <a:lstStyle/>
        <a:p>
          <a:endParaRPr lang="en-US"/>
        </a:p>
      </dgm:t>
    </dgm:pt>
    <dgm:pt modelId="{E0DBFCFD-8B22-4F7F-BE87-3901648560D1}" type="sibTrans" cxnId="{DE45B7D0-70ED-40CD-9E2A-75294B3F7866}">
      <dgm:prSet/>
      <dgm:spPr/>
      <dgm:t>
        <a:bodyPr/>
        <a:lstStyle/>
        <a:p>
          <a:endParaRPr lang="en-US"/>
        </a:p>
      </dgm:t>
    </dgm:pt>
    <dgm:pt modelId="{4DA48567-4A48-4BD3-8779-9628AAE391FD}">
      <dgm:prSet/>
      <dgm:spPr/>
      <dgm:t>
        <a:bodyPr/>
        <a:lstStyle/>
        <a:p>
          <a:pPr>
            <a:defRPr cap="all"/>
          </a:pPr>
          <a:r>
            <a:rPr lang="en-US" dirty="0"/>
            <a:t>Blending problems</a:t>
          </a:r>
        </a:p>
      </dgm:t>
    </dgm:pt>
    <dgm:pt modelId="{B3838EE9-AE8E-4D52-B4C8-D9A72AD36E95}" type="parTrans" cxnId="{226364A1-D2A0-4101-B3B7-EDA981A7CE9C}">
      <dgm:prSet/>
      <dgm:spPr/>
      <dgm:t>
        <a:bodyPr/>
        <a:lstStyle/>
        <a:p>
          <a:endParaRPr lang="en-US"/>
        </a:p>
      </dgm:t>
    </dgm:pt>
    <dgm:pt modelId="{6F4011A7-5190-4AF0-805D-1EC26BC22DE5}" type="sibTrans" cxnId="{226364A1-D2A0-4101-B3B7-EDA981A7CE9C}">
      <dgm:prSet/>
      <dgm:spPr/>
      <dgm:t>
        <a:bodyPr/>
        <a:lstStyle/>
        <a:p>
          <a:endParaRPr lang="en-US"/>
        </a:p>
      </dgm:t>
    </dgm:pt>
    <dgm:pt modelId="{789C4006-4375-47C3-9C1C-960E565CA0E9}" type="pres">
      <dgm:prSet presAssocID="{48E15693-1C87-41C9-ABF4-E2C29D5C0A91}" presName="linear" presStyleCnt="0">
        <dgm:presLayoutVars>
          <dgm:animLvl val="lvl"/>
          <dgm:resizeHandles val="exact"/>
        </dgm:presLayoutVars>
      </dgm:prSet>
      <dgm:spPr/>
    </dgm:pt>
    <dgm:pt modelId="{BFE20101-2032-4C36-AD7F-779EE88A5FE3}" type="pres">
      <dgm:prSet presAssocID="{4F02E8C4-ACDE-49CC-A816-673D158279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9065D2-FA35-444C-871C-029057B26502}" type="pres">
      <dgm:prSet presAssocID="{3B21F802-3076-455F-9400-B229F9DB034C}" presName="spacer" presStyleCnt="0"/>
      <dgm:spPr/>
    </dgm:pt>
    <dgm:pt modelId="{9F3B7C5F-DD00-4D99-A952-5C251D88D519}" type="pres">
      <dgm:prSet presAssocID="{BF7D2C39-EF7B-4C5C-B8CB-B29DB88292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7213E1-70A9-4811-A0D0-591633EC0005}" type="pres">
      <dgm:prSet presAssocID="{C743BBB2-3C91-4AE6-9F21-2A3C13312145}" presName="spacer" presStyleCnt="0"/>
      <dgm:spPr/>
    </dgm:pt>
    <dgm:pt modelId="{CF74189D-31BD-4081-81E4-94AD949B1EFB}" type="pres">
      <dgm:prSet presAssocID="{9F4F803F-C41F-4016-B56A-C601063156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B222C0-8D84-4466-A045-21B1B822C3C7}" type="pres">
      <dgm:prSet presAssocID="{E0DBFCFD-8B22-4F7F-BE87-3901648560D1}" presName="spacer" presStyleCnt="0"/>
      <dgm:spPr/>
    </dgm:pt>
    <dgm:pt modelId="{955E1A69-F789-4E35-A72C-674EFBE9E1C4}" type="pres">
      <dgm:prSet presAssocID="{4DA48567-4A48-4BD3-8779-9628AAE391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6A9204-FAB4-49EE-8B2A-EBC667DC4FAB}" type="presOf" srcId="{4F02E8C4-ACDE-49CC-A816-673D158279F8}" destId="{BFE20101-2032-4C36-AD7F-779EE88A5FE3}" srcOrd="0" destOrd="0" presId="urn:microsoft.com/office/officeart/2005/8/layout/vList2"/>
    <dgm:cxn modelId="{EE4B820B-5FBF-4300-808D-7F6DF12B7EFE}" srcId="{48E15693-1C87-41C9-ABF4-E2C29D5C0A91}" destId="{4F02E8C4-ACDE-49CC-A816-673D158279F8}" srcOrd="0" destOrd="0" parTransId="{9A7F9E80-48C1-433E-A3F3-691756E7BA78}" sibTransId="{3B21F802-3076-455F-9400-B229F9DB034C}"/>
    <dgm:cxn modelId="{B1E14159-CAF5-4F43-BB7D-CB6B5F9FD49A}" type="presOf" srcId="{9F4F803F-C41F-4016-B56A-C601063156D6}" destId="{CF74189D-31BD-4081-81E4-94AD949B1EFB}" srcOrd="0" destOrd="0" presId="urn:microsoft.com/office/officeart/2005/8/layout/vList2"/>
    <dgm:cxn modelId="{86248889-EE86-4B18-8DBE-2B63714E34B8}" type="presOf" srcId="{4DA48567-4A48-4BD3-8779-9628AAE391FD}" destId="{955E1A69-F789-4E35-A72C-674EFBE9E1C4}" srcOrd="0" destOrd="0" presId="urn:microsoft.com/office/officeart/2005/8/layout/vList2"/>
    <dgm:cxn modelId="{5EF27E8D-A012-446C-AC2F-D0F55ACD41CD}" type="presOf" srcId="{BF7D2C39-EF7B-4C5C-B8CB-B29DB88292FE}" destId="{9F3B7C5F-DD00-4D99-A952-5C251D88D519}" srcOrd="0" destOrd="0" presId="urn:microsoft.com/office/officeart/2005/8/layout/vList2"/>
    <dgm:cxn modelId="{226364A1-D2A0-4101-B3B7-EDA981A7CE9C}" srcId="{48E15693-1C87-41C9-ABF4-E2C29D5C0A91}" destId="{4DA48567-4A48-4BD3-8779-9628AAE391FD}" srcOrd="3" destOrd="0" parTransId="{B3838EE9-AE8E-4D52-B4C8-D9A72AD36E95}" sibTransId="{6F4011A7-5190-4AF0-805D-1EC26BC22DE5}"/>
    <dgm:cxn modelId="{60D756A7-DC9A-4309-A843-469EB5516E51}" srcId="{48E15693-1C87-41C9-ABF4-E2C29D5C0A91}" destId="{BF7D2C39-EF7B-4C5C-B8CB-B29DB88292FE}" srcOrd="1" destOrd="0" parTransId="{78663FDD-3A3C-41FB-91D5-8FEEF1EDB0C1}" sibTransId="{C743BBB2-3C91-4AE6-9F21-2A3C13312145}"/>
    <dgm:cxn modelId="{DE45B7D0-70ED-40CD-9E2A-75294B3F7866}" srcId="{48E15693-1C87-41C9-ABF4-E2C29D5C0A91}" destId="{9F4F803F-C41F-4016-B56A-C601063156D6}" srcOrd="2" destOrd="0" parTransId="{45018F45-56FA-4056-AE82-AB897716AB20}" sibTransId="{E0DBFCFD-8B22-4F7F-BE87-3901648560D1}"/>
    <dgm:cxn modelId="{0F0F3ED7-4E15-43D9-9BE2-762914EB3845}" type="presOf" srcId="{48E15693-1C87-41C9-ABF4-E2C29D5C0A91}" destId="{789C4006-4375-47C3-9C1C-960E565CA0E9}" srcOrd="0" destOrd="0" presId="urn:microsoft.com/office/officeart/2005/8/layout/vList2"/>
    <dgm:cxn modelId="{E8B8CE5B-CDF1-4E73-9A12-78F3FE8FE87F}" type="presParOf" srcId="{789C4006-4375-47C3-9C1C-960E565CA0E9}" destId="{BFE20101-2032-4C36-AD7F-779EE88A5FE3}" srcOrd="0" destOrd="0" presId="urn:microsoft.com/office/officeart/2005/8/layout/vList2"/>
    <dgm:cxn modelId="{7C5C9D91-CC0B-46CE-AAC9-98D8871992CA}" type="presParOf" srcId="{789C4006-4375-47C3-9C1C-960E565CA0E9}" destId="{679065D2-FA35-444C-871C-029057B26502}" srcOrd="1" destOrd="0" presId="urn:microsoft.com/office/officeart/2005/8/layout/vList2"/>
    <dgm:cxn modelId="{F718A264-C865-4B6A-BB3F-5F65EFA8AA07}" type="presParOf" srcId="{789C4006-4375-47C3-9C1C-960E565CA0E9}" destId="{9F3B7C5F-DD00-4D99-A952-5C251D88D519}" srcOrd="2" destOrd="0" presId="urn:microsoft.com/office/officeart/2005/8/layout/vList2"/>
    <dgm:cxn modelId="{098328D7-9A44-486C-B8B1-F2FF35404C26}" type="presParOf" srcId="{789C4006-4375-47C3-9C1C-960E565CA0E9}" destId="{EC7213E1-70A9-4811-A0D0-591633EC0005}" srcOrd="3" destOrd="0" presId="urn:microsoft.com/office/officeart/2005/8/layout/vList2"/>
    <dgm:cxn modelId="{56094169-6D16-4031-9C6E-62B29E7A152A}" type="presParOf" srcId="{789C4006-4375-47C3-9C1C-960E565CA0E9}" destId="{CF74189D-31BD-4081-81E4-94AD949B1EFB}" srcOrd="4" destOrd="0" presId="urn:microsoft.com/office/officeart/2005/8/layout/vList2"/>
    <dgm:cxn modelId="{DE3A14C3-4CD9-4836-8AD4-5584BE835D6A}" type="presParOf" srcId="{789C4006-4375-47C3-9C1C-960E565CA0E9}" destId="{F4B222C0-8D84-4466-A045-21B1B822C3C7}" srcOrd="5" destOrd="0" presId="urn:microsoft.com/office/officeart/2005/8/layout/vList2"/>
    <dgm:cxn modelId="{F6136E51-A015-43B2-B6FA-B50C5403DC22}" type="presParOf" srcId="{789C4006-4375-47C3-9C1C-960E565CA0E9}" destId="{955E1A69-F789-4E35-A72C-674EFBE9E1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6DA0B-899B-4200-A9D6-6B176717A5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7CCA90-3801-4C63-87ED-5F2806F82F8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HAVE THREE KEY COMPONENTS:</a:t>
          </a:r>
        </a:p>
      </dgm:t>
    </dgm:pt>
    <dgm:pt modelId="{A2FE6781-C257-44A1-BBEA-F49AED4FA20F}" type="parTrans" cxnId="{836B6653-4CAB-4149-956B-63619F14CCDE}">
      <dgm:prSet/>
      <dgm:spPr/>
      <dgm:t>
        <a:bodyPr/>
        <a:lstStyle/>
        <a:p>
          <a:endParaRPr lang="en-US"/>
        </a:p>
      </dgm:t>
    </dgm:pt>
    <dgm:pt modelId="{445BDBF0-5794-4FFA-8273-1544FE9BCD3F}" type="sibTrans" cxnId="{836B6653-4CAB-4149-956B-63619F14CCDE}">
      <dgm:prSet/>
      <dgm:spPr/>
      <dgm:t>
        <a:bodyPr/>
        <a:lstStyle/>
        <a:p>
          <a:endParaRPr lang="en-US"/>
        </a:p>
      </dgm:t>
    </dgm:pt>
    <dgm:pt modelId="{4FB5FFBF-5F54-43F4-8DE8-E8C41E147A4F}">
      <dgm:prSet/>
      <dgm:spPr/>
      <dgm:t>
        <a:bodyPr/>
        <a:lstStyle/>
        <a:p>
          <a:r>
            <a:rPr lang="en-US" dirty="0"/>
            <a:t>An </a:t>
          </a:r>
          <a:r>
            <a:rPr lang="en-US" b="1" dirty="0">
              <a:solidFill>
                <a:srgbClr val="C00000"/>
              </a:solidFill>
            </a:rPr>
            <a:t>objective function</a:t>
          </a:r>
          <a:r>
            <a:rPr lang="en-US" dirty="0"/>
            <a:t> we want to optimize</a:t>
          </a:r>
        </a:p>
      </dgm:t>
    </dgm:pt>
    <dgm:pt modelId="{0610A5E2-426E-47AC-B7BD-DBC951D7050C}" type="parTrans" cxnId="{32DFA581-42CD-493A-8A0A-6FEB4292DF0E}">
      <dgm:prSet/>
      <dgm:spPr/>
      <dgm:t>
        <a:bodyPr/>
        <a:lstStyle/>
        <a:p>
          <a:endParaRPr lang="en-US"/>
        </a:p>
      </dgm:t>
    </dgm:pt>
    <dgm:pt modelId="{6441275D-22E6-46B7-A921-98551062F138}" type="sibTrans" cxnId="{32DFA581-42CD-493A-8A0A-6FEB4292DF0E}">
      <dgm:prSet/>
      <dgm:spPr/>
      <dgm:t>
        <a:bodyPr/>
        <a:lstStyle/>
        <a:p>
          <a:endParaRPr lang="en-US"/>
        </a:p>
      </dgm:t>
    </dgm:pt>
    <dgm:pt modelId="{01F22BBC-9657-4FCD-BC87-FEB61E2CC8EE}">
      <dgm:prSet/>
      <dgm:spPr/>
      <dgm:t>
        <a:bodyPr/>
        <a:lstStyle/>
        <a:p>
          <a:r>
            <a:rPr lang="en-US" dirty="0"/>
            <a:t>A set of </a:t>
          </a:r>
          <a:r>
            <a:rPr lang="en-US" b="1" dirty="0">
              <a:solidFill>
                <a:srgbClr val="C00000"/>
              </a:solidFill>
            </a:rPr>
            <a:t>decision variables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/>
            <a:t>or allocations that need to be set to find the optimum of the objective function</a:t>
          </a:r>
        </a:p>
      </dgm:t>
    </dgm:pt>
    <dgm:pt modelId="{10CA1AC6-2F9F-4020-B850-943476E271E9}" type="parTrans" cxnId="{6D98C88B-DE5E-409A-B293-3FD9BA3502D7}">
      <dgm:prSet/>
      <dgm:spPr/>
      <dgm:t>
        <a:bodyPr/>
        <a:lstStyle/>
        <a:p>
          <a:endParaRPr lang="en-US"/>
        </a:p>
      </dgm:t>
    </dgm:pt>
    <dgm:pt modelId="{206EE590-9700-4F5B-9463-350BC9A23554}" type="sibTrans" cxnId="{6D98C88B-DE5E-409A-B293-3FD9BA3502D7}">
      <dgm:prSet/>
      <dgm:spPr/>
      <dgm:t>
        <a:bodyPr/>
        <a:lstStyle/>
        <a:p>
          <a:endParaRPr lang="en-US"/>
        </a:p>
      </dgm:t>
    </dgm:pt>
    <dgm:pt modelId="{B2EBB629-2DFE-4EF9-8132-E64B1126CBB5}">
      <dgm:prSet/>
      <dgm:spPr/>
      <dgm:t>
        <a:bodyPr/>
        <a:lstStyle/>
        <a:p>
          <a:r>
            <a:rPr lang="en-US" dirty="0"/>
            <a:t>A set of </a:t>
          </a:r>
          <a:r>
            <a:rPr lang="en-US" b="1" dirty="0">
              <a:solidFill>
                <a:srgbClr val="C00000"/>
              </a:solidFill>
            </a:rPr>
            <a:t>constraints</a:t>
          </a:r>
          <a:r>
            <a:rPr lang="en-US" dirty="0"/>
            <a:t> that restrict the values of the variables</a:t>
          </a:r>
        </a:p>
      </dgm:t>
    </dgm:pt>
    <dgm:pt modelId="{B540DE2F-C472-4B59-8762-C34DCE81688A}" type="parTrans" cxnId="{9AB20C15-FEDF-423C-ADD8-5EB01E11A4C4}">
      <dgm:prSet/>
      <dgm:spPr/>
      <dgm:t>
        <a:bodyPr/>
        <a:lstStyle/>
        <a:p>
          <a:endParaRPr lang="en-US"/>
        </a:p>
      </dgm:t>
    </dgm:pt>
    <dgm:pt modelId="{925409C3-76DA-4CA0-8C73-E920921A52F3}" type="sibTrans" cxnId="{9AB20C15-FEDF-423C-ADD8-5EB01E11A4C4}">
      <dgm:prSet/>
      <dgm:spPr/>
      <dgm:t>
        <a:bodyPr/>
        <a:lstStyle/>
        <a:p>
          <a:endParaRPr lang="en-US"/>
        </a:p>
      </dgm:t>
    </dgm:pt>
    <dgm:pt modelId="{8CB982D3-F117-4278-AB79-70A2585F9A23}" type="pres">
      <dgm:prSet presAssocID="{C876DA0B-899B-4200-A9D6-6B176717A5BD}" presName="linear" presStyleCnt="0">
        <dgm:presLayoutVars>
          <dgm:animLvl val="lvl"/>
          <dgm:resizeHandles val="exact"/>
        </dgm:presLayoutVars>
      </dgm:prSet>
      <dgm:spPr/>
    </dgm:pt>
    <dgm:pt modelId="{36C46F50-B185-46E7-BC0B-7CD1E07F0B37}" type="pres">
      <dgm:prSet presAssocID="{BA7CCA90-3801-4C63-87ED-5F2806F82F8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B05960-B461-48FC-8E3F-7518286CA09C}" type="pres">
      <dgm:prSet presAssocID="{BA7CCA90-3801-4C63-87ED-5F2806F82F8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AB20C15-FEDF-423C-ADD8-5EB01E11A4C4}" srcId="{BA7CCA90-3801-4C63-87ED-5F2806F82F8F}" destId="{B2EBB629-2DFE-4EF9-8132-E64B1126CBB5}" srcOrd="2" destOrd="0" parTransId="{B540DE2F-C472-4B59-8762-C34DCE81688A}" sibTransId="{925409C3-76DA-4CA0-8C73-E920921A52F3}"/>
    <dgm:cxn modelId="{836B6653-4CAB-4149-956B-63619F14CCDE}" srcId="{C876DA0B-899B-4200-A9D6-6B176717A5BD}" destId="{BA7CCA90-3801-4C63-87ED-5F2806F82F8F}" srcOrd="0" destOrd="0" parTransId="{A2FE6781-C257-44A1-BBEA-F49AED4FA20F}" sibTransId="{445BDBF0-5794-4FFA-8273-1544FE9BCD3F}"/>
    <dgm:cxn modelId="{2230BC58-2AA9-43AC-96DC-44D61445ADA7}" type="presOf" srcId="{C876DA0B-899B-4200-A9D6-6B176717A5BD}" destId="{8CB982D3-F117-4278-AB79-70A2585F9A23}" srcOrd="0" destOrd="0" presId="urn:microsoft.com/office/officeart/2005/8/layout/vList2"/>
    <dgm:cxn modelId="{32DFA581-42CD-493A-8A0A-6FEB4292DF0E}" srcId="{BA7CCA90-3801-4C63-87ED-5F2806F82F8F}" destId="{4FB5FFBF-5F54-43F4-8DE8-E8C41E147A4F}" srcOrd="0" destOrd="0" parTransId="{0610A5E2-426E-47AC-B7BD-DBC951D7050C}" sibTransId="{6441275D-22E6-46B7-A921-98551062F138}"/>
    <dgm:cxn modelId="{6D98C88B-DE5E-409A-B293-3FD9BA3502D7}" srcId="{BA7CCA90-3801-4C63-87ED-5F2806F82F8F}" destId="{01F22BBC-9657-4FCD-BC87-FEB61E2CC8EE}" srcOrd="1" destOrd="0" parTransId="{10CA1AC6-2F9F-4020-B850-943476E271E9}" sibTransId="{206EE590-9700-4F5B-9463-350BC9A23554}"/>
    <dgm:cxn modelId="{535E3B98-F82A-429E-9F96-7277B75172DC}" type="presOf" srcId="{BA7CCA90-3801-4C63-87ED-5F2806F82F8F}" destId="{36C46F50-B185-46E7-BC0B-7CD1E07F0B37}" srcOrd="0" destOrd="0" presId="urn:microsoft.com/office/officeart/2005/8/layout/vList2"/>
    <dgm:cxn modelId="{F48E4FAF-0B90-4B90-9272-401F48349B2A}" type="presOf" srcId="{4FB5FFBF-5F54-43F4-8DE8-E8C41E147A4F}" destId="{0AB05960-B461-48FC-8E3F-7518286CA09C}" srcOrd="0" destOrd="0" presId="urn:microsoft.com/office/officeart/2005/8/layout/vList2"/>
    <dgm:cxn modelId="{F286E9D1-399B-449B-AD0A-A45A607D8603}" type="presOf" srcId="{01F22BBC-9657-4FCD-BC87-FEB61E2CC8EE}" destId="{0AB05960-B461-48FC-8E3F-7518286CA09C}" srcOrd="0" destOrd="1" presId="urn:microsoft.com/office/officeart/2005/8/layout/vList2"/>
    <dgm:cxn modelId="{68C9CBE7-B825-4388-83FF-AED858E3EB39}" type="presOf" srcId="{B2EBB629-2DFE-4EF9-8132-E64B1126CBB5}" destId="{0AB05960-B461-48FC-8E3F-7518286CA09C}" srcOrd="0" destOrd="2" presId="urn:microsoft.com/office/officeart/2005/8/layout/vList2"/>
    <dgm:cxn modelId="{BC4D8593-42AA-47C2-B5F9-938B3D85F645}" type="presParOf" srcId="{8CB982D3-F117-4278-AB79-70A2585F9A23}" destId="{36C46F50-B185-46E7-BC0B-7CD1E07F0B37}" srcOrd="0" destOrd="0" presId="urn:microsoft.com/office/officeart/2005/8/layout/vList2"/>
    <dgm:cxn modelId="{9CE13D9D-EA1B-4340-AE91-728BC4610206}" type="presParOf" srcId="{8CB982D3-F117-4278-AB79-70A2585F9A23}" destId="{0AB05960-B461-48FC-8E3F-7518286CA0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6DA0B-899B-4200-A9D6-6B176717A5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7CCA90-3801-4C63-87ED-5F2806F82F8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HAVE THREE KEY COMPONENTS:</a:t>
          </a:r>
        </a:p>
      </dgm:t>
    </dgm:pt>
    <dgm:pt modelId="{A2FE6781-C257-44A1-BBEA-F49AED4FA20F}" type="parTrans" cxnId="{836B6653-4CAB-4149-956B-63619F14CCDE}">
      <dgm:prSet/>
      <dgm:spPr/>
      <dgm:t>
        <a:bodyPr/>
        <a:lstStyle/>
        <a:p>
          <a:endParaRPr lang="en-US"/>
        </a:p>
      </dgm:t>
    </dgm:pt>
    <dgm:pt modelId="{445BDBF0-5794-4FFA-8273-1544FE9BCD3F}" type="sibTrans" cxnId="{836B6653-4CAB-4149-956B-63619F14CCDE}">
      <dgm:prSet/>
      <dgm:spPr/>
      <dgm:t>
        <a:bodyPr/>
        <a:lstStyle/>
        <a:p>
          <a:endParaRPr lang="en-US"/>
        </a:p>
      </dgm:t>
    </dgm:pt>
    <dgm:pt modelId="{4FB5FFBF-5F54-43F4-8DE8-E8C41E147A4F}">
      <dgm:prSet/>
      <dgm:spPr/>
      <dgm:t>
        <a:bodyPr/>
        <a:lstStyle/>
        <a:p>
          <a:r>
            <a:rPr lang="en-US" dirty="0"/>
            <a:t>An </a:t>
          </a:r>
          <a:r>
            <a:rPr lang="en-US" b="1" dirty="0">
              <a:solidFill>
                <a:srgbClr val="C00000"/>
              </a:solidFill>
            </a:rPr>
            <a:t>objective function</a:t>
          </a:r>
          <a:r>
            <a:rPr lang="en-US" dirty="0"/>
            <a:t> we want to optimize</a:t>
          </a:r>
        </a:p>
      </dgm:t>
    </dgm:pt>
    <dgm:pt modelId="{0610A5E2-426E-47AC-B7BD-DBC951D7050C}" type="parTrans" cxnId="{32DFA581-42CD-493A-8A0A-6FEB4292DF0E}">
      <dgm:prSet/>
      <dgm:spPr/>
      <dgm:t>
        <a:bodyPr/>
        <a:lstStyle/>
        <a:p>
          <a:endParaRPr lang="en-US"/>
        </a:p>
      </dgm:t>
    </dgm:pt>
    <dgm:pt modelId="{6441275D-22E6-46B7-A921-98551062F138}" type="sibTrans" cxnId="{32DFA581-42CD-493A-8A0A-6FEB4292DF0E}">
      <dgm:prSet/>
      <dgm:spPr/>
      <dgm:t>
        <a:bodyPr/>
        <a:lstStyle/>
        <a:p>
          <a:endParaRPr lang="en-US"/>
        </a:p>
      </dgm:t>
    </dgm:pt>
    <dgm:pt modelId="{01F22BBC-9657-4FCD-BC87-FEB61E2CC8EE}">
      <dgm:prSet/>
      <dgm:spPr/>
      <dgm:t>
        <a:bodyPr/>
        <a:lstStyle/>
        <a:p>
          <a:r>
            <a:rPr lang="en-US" dirty="0"/>
            <a:t>A set of </a:t>
          </a:r>
          <a:r>
            <a:rPr lang="en-US" b="1" dirty="0">
              <a:solidFill>
                <a:srgbClr val="C00000"/>
              </a:solidFill>
            </a:rPr>
            <a:t>decision variables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/>
            <a:t>or allocations that need to be set to find the optimum of the objective function</a:t>
          </a:r>
        </a:p>
      </dgm:t>
    </dgm:pt>
    <dgm:pt modelId="{10CA1AC6-2F9F-4020-B850-943476E271E9}" type="parTrans" cxnId="{6D98C88B-DE5E-409A-B293-3FD9BA3502D7}">
      <dgm:prSet/>
      <dgm:spPr/>
      <dgm:t>
        <a:bodyPr/>
        <a:lstStyle/>
        <a:p>
          <a:endParaRPr lang="en-US"/>
        </a:p>
      </dgm:t>
    </dgm:pt>
    <dgm:pt modelId="{206EE590-9700-4F5B-9463-350BC9A23554}" type="sibTrans" cxnId="{6D98C88B-DE5E-409A-B293-3FD9BA3502D7}">
      <dgm:prSet/>
      <dgm:spPr/>
      <dgm:t>
        <a:bodyPr/>
        <a:lstStyle/>
        <a:p>
          <a:endParaRPr lang="en-US"/>
        </a:p>
      </dgm:t>
    </dgm:pt>
    <dgm:pt modelId="{B2EBB629-2DFE-4EF9-8132-E64B1126CBB5}">
      <dgm:prSet/>
      <dgm:spPr/>
      <dgm:t>
        <a:bodyPr/>
        <a:lstStyle/>
        <a:p>
          <a:r>
            <a:rPr lang="en-US" dirty="0"/>
            <a:t>A set of </a:t>
          </a:r>
          <a:r>
            <a:rPr lang="en-US" b="1" dirty="0">
              <a:solidFill>
                <a:srgbClr val="C00000"/>
              </a:solidFill>
            </a:rPr>
            <a:t>constraints</a:t>
          </a:r>
          <a:r>
            <a:rPr lang="en-US" dirty="0"/>
            <a:t> that restrict the values of the variables</a:t>
          </a:r>
        </a:p>
      </dgm:t>
    </dgm:pt>
    <dgm:pt modelId="{B540DE2F-C472-4B59-8762-C34DCE81688A}" type="parTrans" cxnId="{9AB20C15-FEDF-423C-ADD8-5EB01E11A4C4}">
      <dgm:prSet/>
      <dgm:spPr/>
      <dgm:t>
        <a:bodyPr/>
        <a:lstStyle/>
        <a:p>
          <a:endParaRPr lang="en-US"/>
        </a:p>
      </dgm:t>
    </dgm:pt>
    <dgm:pt modelId="{925409C3-76DA-4CA0-8C73-E920921A52F3}" type="sibTrans" cxnId="{9AB20C15-FEDF-423C-ADD8-5EB01E11A4C4}">
      <dgm:prSet/>
      <dgm:spPr/>
      <dgm:t>
        <a:bodyPr/>
        <a:lstStyle/>
        <a:p>
          <a:endParaRPr lang="en-US"/>
        </a:p>
      </dgm:t>
    </dgm:pt>
    <dgm:pt modelId="{8CB982D3-F117-4278-AB79-70A2585F9A23}" type="pres">
      <dgm:prSet presAssocID="{C876DA0B-899B-4200-A9D6-6B176717A5BD}" presName="linear" presStyleCnt="0">
        <dgm:presLayoutVars>
          <dgm:animLvl val="lvl"/>
          <dgm:resizeHandles val="exact"/>
        </dgm:presLayoutVars>
      </dgm:prSet>
      <dgm:spPr/>
    </dgm:pt>
    <dgm:pt modelId="{36C46F50-B185-46E7-BC0B-7CD1E07F0B37}" type="pres">
      <dgm:prSet presAssocID="{BA7CCA90-3801-4C63-87ED-5F2806F82F8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B05960-B461-48FC-8E3F-7518286CA09C}" type="pres">
      <dgm:prSet presAssocID="{BA7CCA90-3801-4C63-87ED-5F2806F82F8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AB20C15-FEDF-423C-ADD8-5EB01E11A4C4}" srcId="{BA7CCA90-3801-4C63-87ED-5F2806F82F8F}" destId="{B2EBB629-2DFE-4EF9-8132-E64B1126CBB5}" srcOrd="2" destOrd="0" parTransId="{B540DE2F-C472-4B59-8762-C34DCE81688A}" sibTransId="{925409C3-76DA-4CA0-8C73-E920921A52F3}"/>
    <dgm:cxn modelId="{836B6653-4CAB-4149-956B-63619F14CCDE}" srcId="{C876DA0B-899B-4200-A9D6-6B176717A5BD}" destId="{BA7CCA90-3801-4C63-87ED-5F2806F82F8F}" srcOrd="0" destOrd="0" parTransId="{A2FE6781-C257-44A1-BBEA-F49AED4FA20F}" sibTransId="{445BDBF0-5794-4FFA-8273-1544FE9BCD3F}"/>
    <dgm:cxn modelId="{2230BC58-2AA9-43AC-96DC-44D61445ADA7}" type="presOf" srcId="{C876DA0B-899B-4200-A9D6-6B176717A5BD}" destId="{8CB982D3-F117-4278-AB79-70A2585F9A23}" srcOrd="0" destOrd="0" presId="urn:microsoft.com/office/officeart/2005/8/layout/vList2"/>
    <dgm:cxn modelId="{32DFA581-42CD-493A-8A0A-6FEB4292DF0E}" srcId="{BA7CCA90-3801-4C63-87ED-5F2806F82F8F}" destId="{4FB5FFBF-5F54-43F4-8DE8-E8C41E147A4F}" srcOrd="0" destOrd="0" parTransId="{0610A5E2-426E-47AC-B7BD-DBC951D7050C}" sibTransId="{6441275D-22E6-46B7-A921-98551062F138}"/>
    <dgm:cxn modelId="{6D98C88B-DE5E-409A-B293-3FD9BA3502D7}" srcId="{BA7CCA90-3801-4C63-87ED-5F2806F82F8F}" destId="{01F22BBC-9657-4FCD-BC87-FEB61E2CC8EE}" srcOrd="1" destOrd="0" parTransId="{10CA1AC6-2F9F-4020-B850-943476E271E9}" sibTransId="{206EE590-9700-4F5B-9463-350BC9A23554}"/>
    <dgm:cxn modelId="{535E3B98-F82A-429E-9F96-7277B75172DC}" type="presOf" srcId="{BA7CCA90-3801-4C63-87ED-5F2806F82F8F}" destId="{36C46F50-B185-46E7-BC0B-7CD1E07F0B37}" srcOrd="0" destOrd="0" presId="urn:microsoft.com/office/officeart/2005/8/layout/vList2"/>
    <dgm:cxn modelId="{F48E4FAF-0B90-4B90-9272-401F48349B2A}" type="presOf" srcId="{4FB5FFBF-5F54-43F4-8DE8-E8C41E147A4F}" destId="{0AB05960-B461-48FC-8E3F-7518286CA09C}" srcOrd="0" destOrd="0" presId="urn:microsoft.com/office/officeart/2005/8/layout/vList2"/>
    <dgm:cxn modelId="{F286E9D1-399B-449B-AD0A-A45A607D8603}" type="presOf" srcId="{01F22BBC-9657-4FCD-BC87-FEB61E2CC8EE}" destId="{0AB05960-B461-48FC-8E3F-7518286CA09C}" srcOrd="0" destOrd="1" presId="urn:microsoft.com/office/officeart/2005/8/layout/vList2"/>
    <dgm:cxn modelId="{68C9CBE7-B825-4388-83FF-AED858E3EB39}" type="presOf" srcId="{B2EBB629-2DFE-4EF9-8132-E64B1126CBB5}" destId="{0AB05960-B461-48FC-8E3F-7518286CA09C}" srcOrd="0" destOrd="2" presId="urn:microsoft.com/office/officeart/2005/8/layout/vList2"/>
    <dgm:cxn modelId="{BC4D8593-42AA-47C2-B5F9-938B3D85F645}" type="presParOf" srcId="{8CB982D3-F117-4278-AB79-70A2585F9A23}" destId="{36C46F50-B185-46E7-BC0B-7CD1E07F0B37}" srcOrd="0" destOrd="0" presId="urn:microsoft.com/office/officeart/2005/8/layout/vList2"/>
    <dgm:cxn modelId="{9CE13D9D-EA1B-4340-AE91-728BC4610206}" type="presParOf" srcId="{8CB982D3-F117-4278-AB79-70A2585F9A23}" destId="{0AB05960-B461-48FC-8E3F-7518286CA0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145064-996A-4A8B-85C9-243E0C5F082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052073-659D-48F0-BA8D-BBC3534DB6EA}">
      <dgm:prSet/>
      <dgm:spPr/>
      <dgm:t>
        <a:bodyPr/>
        <a:lstStyle/>
        <a:p>
          <a:r>
            <a:rPr lang="en-US" dirty="0"/>
            <a:t>Riparian Rights</a:t>
          </a:r>
        </a:p>
      </dgm:t>
    </dgm:pt>
    <dgm:pt modelId="{3E9E8B33-01F2-4FEE-85D0-D135201A9CE4}" type="parTrans" cxnId="{BE5852E2-FE32-4F90-87E6-E20199A3F0EC}">
      <dgm:prSet/>
      <dgm:spPr/>
      <dgm:t>
        <a:bodyPr/>
        <a:lstStyle/>
        <a:p>
          <a:endParaRPr lang="en-US"/>
        </a:p>
      </dgm:t>
    </dgm:pt>
    <dgm:pt modelId="{437880AE-0FD1-4940-AC7E-D542D187A9CA}" type="sibTrans" cxnId="{BE5852E2-FE32-4F90-87E6-E20199A3F0EC}">
      <dgm:prSet/>
      <dgm:spPr/>
      <dgm:t>
        <a:bodyPr/>
        <a:lstStyle/>
        <a:p>
          <a:endParaRPr lang="en-US"/>
        </a:p>
      </dgm:t>
    </dgm:pt>
    <dgm:pt modelId="{2318F512-46FB-4AD4-9ADF-0DC1CC4EE5C4}">
      <dgm:prSet/>
      <dgm:spPr/>
      <dgm:t>
        <a:bodyPr/>
        <a:lstStyle/>
        <a:p>
          <a:r>
            <a:rPr lang="en-US" dirty="0"/>
            <a:t>Have highest priority</a:t>
          </a:r>
        </a:p>
      </dgm:t>
    </dgm:pt>
    <dgm:pt modelId="{60B45A98-CD3D-4C04-A028-B3BAB8238A45}" type="parTrans" cxnId="{A9695B57-900E-4365-B9B4-8A19E2A32C5B}">
      <dgm:prSet/>
      <dgm:spPr/>
      <dgm:t>
        <a:bodyPr/>
        <a:lstStyle/>
        <a:p>
          <a:endParaRPr lang="en-US"/>
        </a:p>
      </dgm:t>
    </dgm:pt>
    <dgm:pt modelId="{E3BA9D1B-A603-42D8-BEE7-4B53DA9E6124}" type="sibTrans" cxnId="{A9695B57-900E-4365-B9B4-8A19E2A32C5B}">
      <dgm:prSet/>
      <dgm:spPr/>
      <dgm:t>
        <a:bodyPr/>
        <a:lstStyle/>
        <a:p>
          <a:endParaRPr lang="en-US"/>
        </a:p>
      </dgm:t>
    </dgm:pt>
    <dgm:pt modelId="{584C19FB-5A62-474C-8BED-4849F94CDA37}">
      <dgm:prSet/>
      <dgm:spPr/>
      <dgm:t>
        <a:bodyPr/>
        <a:lstStyle/>
        <a:p>
          <a:r>
            <a:rPr lang="en-US" dirty="0"/>
            <a:t>Share shortages proportionally</a:t>
          </a:r>
        </a:p>
      </dgm:t>
    </dgm:pt>
    <dgm:pt modelId="{11CD2C11-CE3C-4505-9AFD-8CB5B73322C6}" type="parTrans" cxnId="{DEEEF947-2645-43A4-9CB4-8FE519BABA5F}">
      <dgm:prSet/>
      <dgm:spPr/>
      <dgm:t>
        <a:bodyPr/>
        <a:lstStyle/>
        <a:p>
          <a:endParaRPr lang="en-US"/>
        </a:p>
      </dgm:t>
    </dgm:pt>
    <dgm:pt modelId="{71AE6619-A79F-426F-B310-D9F2B75109BB}" type="sibTrans" cxnId="{DEEEF947-2645-43A4-9CB4-8FE519BABA5F}">
      <dgm:prSet/>
      <dgm:spPr/>
      <dgm:t>
        <a:bodyPr/>
        <a:lstStyle/>
        <a:p>
          <a:endParaRPr lang="en-US"/>
        </a:p>
      </dgm:t>
    </dgm:pt>
    <dgm:pt modelId="{6D1346F4-B118-465E-B3C5-BF408004A0C7}">
      <dgm:prSet/>
      <dgm:spPr/>
      <dgm:t>
        <a:bodyPr/>
        <a:lstStyle/>
        <a:p>
          <a:r>
            <a:rPr lang="en-US" dirty="0"/>
            <a:t>Appropriative Rights </a:t>
          </a:r>
        </a:p>
      </dgm:t>
    </dgm:pt>
    <dgm:pt modelId="{BE0292F8-7235-444F-82FA-DF5A62B5F8DE}" type="parTrans" cxnId="{E519B722-ACE8-42FD-8645-DCFA30982AA6}">
      <dgm:prSet/>
      <dgm:spPr/>
      <dgm:t>
        <a:bodyPr/>
        <a:lstStyle/>
        <a:p>
          <a:endParaRPr lang="en-US"/>
        </a:p>
      </dgm:t>
    </dgm:pt>
    <dgm:pt modelId="{75743BB9-3260-4E80-B1BC-4E98B344CD95}" type="sibTrans" cxnId="{E519B722-ACE8-42FD-8645-DCFA30982AA6}">
      <dgm:prSet/>
      <dgm:spPr/>
      <dgm:t>
        <a:bodyPr/>
        <a:lstStyle/>
        <a:p>
          <a:endParaRPr lang="en-US"/>
        </a:p>
      </dgm:t>
    </dgm:pt>
    <dgm:pt modelId="{3D40063E-175C-4EF6-A405-2F88251489B9}">
      <dgm:prSet/>
      <dgm:spPr/>
      <dgm:t>
        <a:bodyPr/>
        <a:lstStyle/>
        <a:p>
          <a:r>
            <a:rPr lang="en-US" dirty="0"/>
            <a:t>First in time, first in right</a:t>
          </a:r>
        </a:p>
      </dgm:t>
    </dgm:pt>
    <dgm:pt modelId="{1BA4C7B9-E4A2-4D32-8184-5769A9F0C9FB}" type="parTrans" cxnId="{0C6F9018-EB9A-4773-B7A9-3343039EA4F1}">
      <dgm:prSet/>
      <dgm:spPr/>
      <dgm:t>
        <a:bodyPr/>
        <a:lstStyle/>
        <a:p>
          <a:endParaRPr lang="en-US"/>
        </a:p>
      </dgm:t>
    </dgm:pt>
    <dgm:pt modelId="{69D829AE-36F6-4248-9B06-59A2BAA2A7EA}" type="sibTrans" cxnId="{0C6F9018-EB9A-4773-B7A9-3343039EA4F1}">
      <dgm:prSet/>
      <dgm:spPr/>
      <dgm:t>
        <a:bodyPr/>
        <a:lstStyle/>
        <a:p>
          <a:endParaRPr lang="en-US"/>
        </a:p>
      </dgm:t>
    </dgm:pt>
    <dgm:pt modelId="{CDED772F-89E5-494A-BB50-C29EFC7A4B7E}" type="pres">
      <dgm:prSet presAssocID="{C4145064-996A-4A8B-85C9-243E0C5F082C}" presName="linear" presStyleCnt="0">
        <dgm:presLayoutVars>
          <dgm:dir/>
          <dgm:animLvl val="lvl"/>
          <dgm:resizeHandles val="exact"/>
        </dgm:presLayoutVars>
      </dgm:prSet>
      <dgm:spPr/>
    </dgm:pt>
    <dgm:pt modelId="{72BE27A4-552E-4935-A0EC-911D52D867B2}" type="pres">
      <dgm:prSet presAssocID="{34052073-659D-48F0-BA8D-BBC3534DB6EA}" presName="parentLin" presStyleCnt="0"/>
      <dgm:spPr/>
    </dgm:pt>
    <dgm:pt modelId="{083ADCD8-56C8-4F72-8335-78145045C42B}" type="pres">
      <dgm:prSet presAssocID="{34052073-659D-48F0-BA8D-BBC3534DB6EA}" presName="parentLeftMargin" presStyleLbl="node1" presStyleIdx="0" presStyleCnt="2"/>
      <dgm:spPr/>
    </dgm:pt>
    <dgm:pt modelId="{F883BE53-FBE2-493C-825E-E2D5B6E0BD18}" type="pres">
      <dgm:prSet presAssocID="{34052073-659D-48F0-BA8D-BBC3534DB6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D9B28B-A2F2-434E-82BA-E676739B42D4}" type="pres">
      <dgm:prSet presAssocID="{34052073-659D-48F0-BA8D-BBC3534DB6EA}" presName="negativeSpace" presStyleCnt="0"/>
      <dgm:spPr/>
    </dgm:pt>
    <dgm:pt modelId="{3336C936-4B98-4ABF-B1EF-7CEDF82925C1}" type="pres">
      <dgm:prSet presAssocID="{34052073-659D-48F0-BA8D-BBC3534DB6EA}" presName="childText" presStyleLbl="conFgAcc1" presStyleIdx="0" presStyleCnt="2">
        <dgm:presLayoutVars>
          <dgm:bulletEnabled val="1"/>
        </dgm:presLayoutVars>
      </dgm:prSet>
      <dgm:spPr/>
    </dgm:pt>
    <dgm:pt modelId="{AAF6F022-C7E6-487D-A789-C949580F2CD9}" type="pres">
      <dgm:prSet presAssocID="{437880AE-0FD1-4940-AC7E-D542D187A9CA}" presName="spaceBetweenRectangles" presStyleCnt="0"/>
      <dgm:spPr/>
    </dgm:pt>
    <dgm:pt modelId="{AD0BC495-3D6A-46CD-8AE5-194A214DD888}" type="pres">
      <dgm:prSet presAssocID="{6D1346F4-B118-465E-B3C5-BF408004A0C7}" presName="parentLin" presStyleCnt="0"/>
      <dgm:spPr/>
    </dgm:pt>
    <dgm:pt modelId="{0B038A94-C802-461A-9B7C-9F744999E7FF}" type="pres">
      <dgm:prSet presAssocID="{6D1346F4-B118-465E-B3C5-BF408004A0C7}" presName="parentLeftMargin" presStyleLbl="node1" presStyleIdx="0" presStyleCnt="2"/>
      <dgm:spPr/>
    </dgm:pt>
    <dgm:pt modelId="{D0BC4625-8309-47D1-B8C9-B4E73C052E64}" type="pres">
      <dgm:prSet presAssocID="{6D1346F4-B118-465E-B3C5-BF408004A0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C4D14B-A9EE-432D-91DA-249BEC027501}" type="pres">
      <dgm:prSet presAssocID="{6D1346F4-B118-465E-B3C5-BF408004A0C7}" presName="negativeSpace" presStyleCnt="0"/>
      <dgm:spPr/>
    </dgm:pt>
    <dgm:pt modelId="{5B30663C-00E5-445E-9644-ECBDAF7A1739}" type="pres">
      <dgm:prSet presAssocID="{6D1346F4-B118-465E-B3C5-BF408004A0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72FB30B-BBDC-4D0D-83B6-46859E4C81A8}" type="presOf" srcId="{2318F512-46FB-4AD4-9ADF-0DC1CC4EE5C4}" destId="{3336C936-4B98-4ABF-B1EF-7CEDF82925C1}" srcOrd="0" destOrd="0" presId="urn:microsoft.com/office/officeart/2005/8/layout/list1"/>
    <dgm:cxn modelId="{0C6F9018-EB9A-4773-B7A9-3343039EA4F1}" srcId="{6D1346F4-B118-465E-B3C5-BF408004A0C7}" destId="{3D40063E-175C-4EF6-A405-2F88251489B9}" srcOrd="0" destOrd="0" parTransId="{1BA4C7B9-E4A2-4D32-8184-5769A9F0C9FB}" sibTransId="{69D829AE-36F6-4248-9B06-59A2BAA2A7EA}"/>
    <dgm:cxn modelId="{E519B722-ACE8-42FD-8645-DCFA30982AA6}" srcId="{C4145064-996A-4A8B-85C9-243E0C5F082C}" destId="{6D1346F4-B118-465E-B3C5-BF408004A0C7}" srcOrd="1" destOrd="0" parTransId="{BE0292F8-7235-444F-82FA-DF5A62B5F8DE}" sibTransId="{75743BB9-3260-4E80-B1BC-4E98B344CD95}"/>
    <dgm:cxn modelId="{86FCE33B-8B27-4C02-8A79-64B8B1FBEDF5}" type="presOf" srcId="{584C19FB-5A62-474C-8BED-4849F94CDA37}" destId="{3336C936-4B98-4ABF-B1EF-7CEDF82925C1}" srcOrd="0" destOrd="1" presId="urn:microsoft.com/office/officeart/2005/8/layout/list1"/>
    <dgm:cxn modelId="{22DB4466-62C1-45D3-B07E-098A431E3459}" type="presOf" srcId="{6D1346F4-B118-465E-B3C5-BF408004A0C7}" destId="{D0BC4625-8309-47D1-B8C9-B4E73C052E64}" srcOrd="1" destOrd="0" presId="urn:microsoft.com/office/officeart/2005/8/layout/list1"/>
    <dgm:cxn modelId="{DEEEF947-2645-43A4-9CB4-8FE519BABA5F}" srcId="{34052073-659D-48F0-BA8D-BBC3534DB6EA}" destId="{584C19FB-5A62-474C-8BED-4849F94CDA37}" srcOrd="1" destOrd="0" parTransId="{11CD2C11-CE3C-4505-9AFD-8CB5B73322C6}" sibTransId="{71AE6619-A79F-426F-B310-D9F2B75109BB}"/>
    <dgm:cxn modelId="{A9695B57-900E-4365-B9B4-8A19E2A32C5B}" srcId="{34052073-659D-48F0-BA8D-BBC3534DB6EA}" destId="{2318F512-46FB-4AD4-9ADF-0DC1CC4EE5C4}" srcOrd="0" destOrd="0" parTransId="{60B45A98-CD3D-4C04-A028-B3BAB8238A45}" sibTransId="{E3BA9D1B-A603-42D8-BEE7-4B53DA9E6124}"/>
    <dgm:cxn modelId="{0A496CC8-056C-4CE2-A231-92B561D189FE}" type="presOf" srcId="{34052073-659D-48F0-BA8D-BBC3534DB6EA}" destId="{F883BE53-FBE2-493C-825E-E2D5B6E0BD18}" srcOrd="1" destOrd="0" presId="urn:microsoft.com/office/officeart/2005/8/layout/list1"/>
    <dgm:cxn modelId="{B4A617D3-6FAE-4AD2-9DC6-CA7B9985300D}" type="presOf" srcId="{34052073-659D-48F0-BA8D-BBC3534DB6EA}" destId="{083ADCD8-56C8-4F72-8335-78145045C42B}" srcOrd="0" destOrd="0" presId="urn:microsoft.com/office/officeart/2005/8/layout/list1"/>
    <dgm:cxn modelId="{DAEC32DE-8790-4A6D-A4D4-AC894D9FBC93}" type="presOf" srcId="{6D1346F4-B118-465E-B3C5-BF408004A0C7}" destId="{0B038A94-C802-461A-9B7C-9F744999E7FF}" srcOrd="0" destOrd="0" presId="urn:microsoft.com/office/officeart/2005/8/layout/list1"/>
    <dgm:cxn modelId="{BE5852E2-FE32-4F90-87E6-E20199A3F0EC}" srcId="{C4145064-996A-4A8B-85C9-243E0C5F082C}" destId="{34052073-659D-48F0-BA8D-BBC3534DB6EA}" srcOrd="0" destOrd="0" parTransId="{3E9E8B33-01F2-4FEE-85D0-D135201A9CE4}" sibTransId="{437880AE-0FD1-4940-AC7E-D542D187A9CA}"/>
    <dgm:cxn modelId="{49A3DEEC-F084-42BC-9B0E-6125759BC29C}" type="presOf" srcId="{3D40063E-175C-4EF6-A405-2F88251489B9}" destId="{5B30663C-00E5-445E-9644-ECBDAF7A1739}" srcOrd="0" destOrd="0" presId="urn:microsoft.com/office/officeart/2005/8/layout/list1"/>
    <dgm:cxn modelId="{79B941F9-4E71-462F-9554-80B380E1A92F}" type="presOf" srcId="{C4145064-996A-4A8B-85C9-243E0C5F082C}" destId="{CDED772F-89E5-494A-BB50-C29EFC7A4B7E}" srcOrd="0" destOrd="0" presId="urn:microsoft.com/office/officeart/2005/8/layout/list1"/>
    <dgm:cxn modelId="{2C29E32C-97DB-430B-A695-C7BAE4815611}" type="presParOf" srcId="{CDED772F-89E5-494A-BB50-C29EFC7A4B7E}" destId="{72BE27A4-552E-4935-A0EC-911D52D867B2}" srcOrd="0" destOrd="0" presId="urn:microsoft.com/office/officeart/2005/8/layout/list1"/>
    <dgm:cxn modelId="{E6EE46DA-0CA1-40A8-B86C-0D007D42E512}" type="presParOf" srcId="{72BE27A4-552E-4935-A0EC-911D52D867B2}" destId="{083ADCD8-56C8-4F72-8335-78145045C42B}" srcOrd="0" destOrd="0" presId="urn:microsoft.com/office/officeart/2005/8/layout/list1"/>
    <dgm:cxn modelId="{79193A93-0862-4204-86E4-5A40B7C5E1DB}" type="presParOf" srcId="{72BE27A4-552E-4935-A0EC-911D52D867B2}" destId="{F883BE53-FBE2-493C-825E-E2D5B6E0BD18}" srcOrd="1" destOrd="0" presId="urn:microsoft.com/office/officeart/2005/8/layout/list1"/>
    <dgm:cxn modelId="{2F4490B3-70BD-483D-BE5B-DFC9341315EC}" type="presParOf" srcId="{CDED772F-89E5-494A-BB50-C29EFC7A4B7E}" destId="{28D9B28B-A2F2-434E-82BA-E676739B42D4}" srcOrd="1" destOrd="0" presId="urn:microsoft.com/office/officeart/2005/8/layout/list1"/>
    <dgm:cxn modelId="{A45E2725-8BA6-486E-9D73-982D4047E47C}" type="presParOf" srcId="{CDED772F-89E5-494A-BB50-C29EFC7A4B7E}" destId="{3336C936-4B98-4ABF-B1EF-7CEDF82925C1}" srcOrd="2" destOrd="0" presId="urn:microsoft.com/office/officeart/2005/8/layout/list1"/>
    <dgm:cxn modelId="{22D915CE-E8CA-4C9E-A8C3-390D21FB46DF}" type="presParOf" srcId="{CDED772F-89E5-494A-BB50-C29EFC7A4B7E}" destId="{AAF6F022-C7E6-487D-A789-C949580F2CD9}" srcOrd="3" destOrd="0" presId="urn:microsoft.com/office/officeart/2005/8/layout/list1"/>
    <dgm:cxn modelId="{36831145-BF4A-49D2-8BC9-D947ECE35AD1}" type="presParOf" srcId="{CDED772F-89E5-494A-BB50-C29EFC7A4B7E}" destId="{AD0BC495-3D6A-46CD-8AE5-194A214DD888}" srcOrd="4" destOrd="0" presId="urn:microsoft.com/office/officeart/2005/8/layout/list1"/>
    <dgm:cxn modelId="{CC670758-BFBE-4597-B505-C47146E132C2}" type="presParOf" srcId="{AD0BC495-3D6A-46CD-8AE5-194A214DD888}" destId="{0B038A94-C802-461A-9B7C-9F744999E7FF}" srcOrd="0" destOrd="0" presId="urn:microsoft.com/office/officeart/2005/8/layout/list1"/>
    <dgm:cxn modelId="{E0B87D9C-CB64-4CF6-BAC7-FABCF98DAB88}" type="presParOf" srcId="{AD0BC495-3D6A-46CD-8AE5-194A214DD888}" destId="{D0BC4625-8309-47D1-B8C9-B4E73C052E64}" srcOrd="1" destOrd="0" presId="urn:microsoft.com/office/officeart/2005/8/layout/list1"/>
    <dgm:cxn modelId="{B0E17CCB-FDE7-4B5C-962D-2AA410876FB8}" type="presParOf" srcId="{CDED772F-89E5-494A-BB50-C29EFC7A4B7E}" destId="{97C4D14B-A9EE-432D-91DA-249BEC027501}" srcOrd="5" destOrd="0" presId="urn:microsoft.com/office/officeart/2005/8/layout/list1"/>
    <dgm:cxn modelId="{4F3D1577-AAA7-4A3E-A200-3943F4F22FC8}" type="presParOf" srcId="{CDED772F-89E5-494A-BB50-C29EFC7A4B7E}" destId="{5B30663C-00E5-445E-9644-ECBDAF7A17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20101-2032-4C36-AD7F-779EE88A5FE3}">
      <dsp:nvSpPr>
        <dsp:cNvPr id="0" name=""/>
        <dsp:cNvSpPr/>
      </dsp:nvSpPr>
      <dsp:spPr>
        <a:xfrm>
          <a:off x="0" y="10752"/>
          <a:ext cx="4885203" cy="1390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Resource Allocation </a:t>
          </a:r>
        </a:p>
      </dsp:txBody>
      <dsp:txXfrm>
        <a:off x="67873" y="78625"/>
        <a:ext cx="4749457" cy="1254634"/>
      </dsp:txXfrm>
    </dsp:sp>
    <dsp:sp modelId="{9F3B7C5F-DD00-4D99-A952-5C251D88D519}">
      <dsp:nvSpPr>
        <dsp:cNvPr id="0" name=""/>
        <dsp:cNvSpPr/>
      </dsp:nvSpPr>
      <dsp:spPr>
        <a:xfrm>
          <a:off x="0" y="1501932"/>
          <a:ext cx="4885203" cy="139038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Facility location decisions</a:t>
          </a:r>
        </a:p>
      </dsp:txBody>
      <dsp:txXfrm>
        <a:off x="67873" y="1569805"/>
        <a:ext cx="4749457" cy="1254634"/>
      </dsp:txXfrm>
    </dsp:sp>
    <dsp:sp modelId="{CF74189D-31BD-4081-81E4-94AD949B1EFB}">
      <dsp:nvSpPr>
        <dsp:cNvPr id="0" name=""/>
        <dsp:cNvSpPr/>
      </dsp:nvSpPr>
      <dsp:spPr>
        <a:xfrm>
          <a:off x="0" y="2993113"/>
          <a:ext cx="4885203" cy="139038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Supply chain management</a:t>
          </a:r>
        </a:p>
      </dsp:txBody>
      <dsp:txXfrm>
        <a:off x="67873" y="3060986"/>
        <a:ext cx="4749457" cy="1254634"/>
      </dsp:txXfrm>
    </dsp:sp>
    <dsp:sp modelId="{955E1A69-F789-4E35-A72C-674EFBE9E1C4}">
      <dsp:nvSpPr>
        <dsp:cNvPr id="0" name=""/>
        <dsp:cNvSpPr/>
      </dsp:nvSpPr>
      <dsp:spPr>
        <a:xfrm>
          <a:off x="0" y="4484293"/>
          <a:ext cx="4885203" cy="13903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Blending problems</a:t>
          </a:r>
        </a:p>
      </dsp:txBody>
      <dsp:txXfrm>
        <a:off x="67873" y="4552166"/>
        <a:ext cx="4749457" cy="1254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46F50-B185-46E7-BC0B-7CD1E07F0B37}">
      <dsp:nvSpPr>
        <dsp:cNvPr id="0" name=""/>
        <dsp:cNvSpPr/>
      </dsp:nvSpPr>
      <dsp:spPr>
        <a:xfrm>
          <a:off x="0" y="108387"/>
          <a:ext cx="4885203" cy="155142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HAVE THREE KEY COMPONENTS:</a:t>
          </a:r>
        </a:p>
      </dsp:txBody>
      <dsp:txXfrm>
        <a:off x="75734" y="184121"/>
        <a:ext cx="4733735" cy="1399952"/>
      </dsp:txXfrm>
    </dsp:sp>
    <dsp:sp modelId="{0AB05960-B461-48FC-8E3F-7518286CA09C}">
      <dsp:nvSpPr>
        <dsp:cNvPr id="0" name=""/>
        <dsp:cNvSpPr/>
      </dsp:nvSpPr>
      <dsp:spPr>
        <a:xfrm>
          <a:off x="0" y="1659807"/>
          <a:ext cx="4885203" cy="411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An </a:t>
          </a:r>
          <a:r>
            <a:rPr lang="en-US" sz="3000" b="1" kern="1200" dirty="0">
              <a:solidFill>
                <a:srgbClr val="C00000"/>
              </a:solidFill>
            </a:rPr>
            <a:t>objective function</a:t>
          </a:r>
          <a:r>
            <a:rPr lang="en-US" sz="3000" kern="1200" dirty="0"/>
            <a:t> we want to optimize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 set of </a:t>
          </a:r>
          <a:r>
            <a:rPr lang="en-US" sz="3000" b="1" kern="1200" dirty="0">
              <a:solidFill>
                <a:srgbClr val="C00000"/>
              </a:solidFill>
            </a:rPr>
            <a:t>decision variables</a:t>
          </a:r>
          <a:r>
            <a:rPr lang="en-US" sz="3000" kern="1200" dirty="0">
              <a:solidFill>
                <a:srgbClr val="C00000"/>
              </a:solidFill>
            </a:rPr>
            <a:t> </a:t>
          </a:r>
          <a:r>
            <a:rPr lang="en-US" sz="3000" kern="1200" dirty="0"/>
            <a:t>or allocations that need to be set to find the optimum of the objective function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 set of </a:t>
          </a:r>
          <a:r>
            <a:rPr lang="en-US" sz="3000" b="1" kern="1200" dirty="0">
              <a:solidFill>
                <a:srgbClr val="C00000"/>
              </a:solidFill>
            </a:rPr>
            <a:t>constraints</a:t>
          </a:r>
          <a:r>
            <a:rPr lang="en-US" sz="3000" kern="1200" dirty="0"/>
            <a:t> that restrict the values of the variables</a:t>
          </a:r>
        </a:p>
      </dsp:txBody>
      <dsp:txXfrm>
        <a:off x="0" y="1659807"/>
        <a:ext cx="4885203" cy="4117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46F50-B185-46E7-BC0B-7CD1E07F0B37}">
      <dsp:nvSpPr>
        <dsp:cNvPr id="0" name=""/>
        <dsp:cNvSpPr/>
      </dsp:nvSpPr>
      <dsp:spPr>
        <a:xfrm>
          <a:off x="0" y="108387"/>
          <a:ext cx="4885203" cy="155142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HAVE THREE KEY COMPONENTS:</a:t>
          </a:r>
        </a:p>
      </dsp:txBody>
      <dsp:txXfrm>
        <a:off x="75734" y="184121"/>
        <a:ext cx="4733735" cy="1399952"/>
      </dsp:txXfrm>
    </dsp:sp>
    <dsp:sp modelId="{0AB05960-B461-48FC-8E3F-7518286CA09C}">
      <dsp:nvSpPr>
        <dsp:cNvPr id="0" name=""/>
        <dsp:cNvSpPr/>
      </dsp:nvSpPr>
      <dsp:spPr>
        <a:xfrm>
          <a:off x="0" y="1659807"/>
          <a:ext cx="4885203" cy="411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An </a:t>
          </a:r>
          <a:r>
            <a:rPr lang="en-US" sz="3000" b="1" kern="1200" dirty="0">
              <a:solidFill>
                <a:srgbClr val="C00000"/>
              </a:solidFill>
            </a:rPr>
            <a:t>objective function</a:t>
          </a:r>
          <a:r>
            <a:rPr lang="en-US" sz="3000" kern="1200" dirty="0"/>
            <a:t> we want to optimize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 set of </a:t>
          </a:r>
          <a:r>
            <a:rPr lang="en-US" sz="3000" b="1" kern="1200" dirty="0">
              <a:solidFill>
                <a:srgbClr val="C00000"/>
              </a:solidFill>
            </a:rPr>
            <a:t>decision variables</a:t>
          </a:r>
          <a:r>
            <a:rPr lang="en-US" sz="3000" kern="1200" dirty="0">
              <a:solidFill>
                <a:srgbClr val="C00000"/>
              </a:solidFill>
            </a:rPr>
            <a:t> </a:t>
          </a:r>
          <a:r>
            <a:rPr lang="en-US" sz="3000" kern="1200" dirty="0"/>
            <a:t>or allocations that need to be set to find the optimum of the objective function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 set of </a:t>
          </a:r>
          <a:r>
            <a:rPr lang="en-US" sz="3000" b="1" kern="1200" dirty="0">
              <a:solidFill>
                <a:srgbClr val="C00000"/>
              </a:solidFill>
            </a:rPr>
            <a:t>constraints</a:t>
          </a:r>
          <a:r>
            <a:rPr lang="en-US" sz="3000" kern="1200" dirty="0"/>
            <a:t> that restrict the values of the variables</a:t>
          </a:r>
        </a:p>
      </dsp:txBody>
      <dsp:txXfrm>
        <a:off x="0" y="1659807"/>
        <a:ext cx="4885203" cy="4117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6C936-4B98-4ABF-B1EF-7CEDF82925C1}">
      <dsp:nvSpPr>
        <dsp:cNvPr id="0" name=""/>
        <dsp:cNvSpPr/>
      </dsp:nvSpPr>
      <dsp:spPr>
        <a:xfrm>
          <a:off x="0" y="1197275"/>
          <a:ext cx="4885203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604012" rIns="37914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Have highest priority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Share shortages proportionally</a:t>
          </a:r>
        </a:p>
      </dsp:txBody>
      <dsp:txXfrm>
        <a:off x="0" y="1197275"/>
        <a:ext cx="4885203" cy="2101050"/>
      </dsp:txXfrm>
    </dsp:sp>
    <dsp:sp modelId="{F883BE53-FBE2-493C-825E-E2D5B6E0BD18}">
      <dsp:nvSpPr>
        <dsp:cNvPr id="0" name=""/>
        <dsp:cNvSpPr/>
      </dsp:nvSpPr>
      <dsp:spPr>
        <a:xfrm>
          <a:off x="244260" y="769235"/>
          <a:ext cx="341964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Riparian Rights</a:t>
          </a:r>
        </a:p>
      </dsp:txBody>
      <dsp:txXfrm>
        <a:off x="286050" y="811025"/>
        <a:ext cx="3336062" cy="772500"/>
      </dsp:txXfrm>
    </dsp:sp>
    <dsp:sp modelId="{5B30663C-00E5-445E-9644-ECBDAF7A1739}">
      <dsp:nvSpPr>
        <dsp:cNvPr id="0" name=""/>
        <dsp:cNvSpPr/>
      </dsp:nvSpPr>
      <dsp:spPr>
        <a:xfrm>
          <a:off x="0" y="3882965"/>
          <a:ext cx="4885203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604012" rIns="37914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First in time, first in right</a:t>
          </a:r>
        </a:p>
      </dsp:txBody>
      <dsp:txXfrm>
        <a:off x="0" y="3882965"/>
        <a:ext cx="4885203" cy="1233225"/>
      </dsp:txXfrm>
    </dsp:sp>
    <dsp:sp modelId="{D0BC4625-8309-47D1-B8C9-B4E73C052E64}">
      <dsp:nvSpPr>
        <dsp:cNvPr id="0" name=""/>
        <dsp:cNvSpPr/>
      </dsp:nvSpPr>
      <dsp:spPr>
        <a:xfrm>
          <a:off x="244260" y="3454925"/>
          <a:ext cx="3419642" cy="8560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Appropriative Rights </a:t>
          </a:r>
        </a:p>
      </dsp:txBody>
      <dsp:txXfrm>
        <a:off x="286050" y="3496715"/>
        <a:ext cx="3336062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2B3E5A-3D5B-4A7A-B9D8-BF33138B0980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720E4E-3507-4826-9E4B-C437415DB9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0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9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5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5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140C-65EA-4B91-9DA7-E0B5F79B78C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4A8D-0C57-4F53-B46C-EE13CF3A043A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FFB9-620C-4296-BDB1-67BFAC1EABA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7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CDBD-E920-452A-AAFE-9D3AB35D28A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09C2-A28C-4306-9415-F070E58DF4A9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8421-FE31-4198-A54F-EDBA0266CED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FA25-E9AC-4669-8D44-513144CFD24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5602-4DF2-41BD-B07A-0DD6BC567764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56F1-28F9-4D03-9395-CB7E4244A73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BCE0-81BD-4B34-B0C9-B45E95ABCE6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9F18-6C75-448C-906C-6640F2BED3E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754E-06F4-46C9-B8F3-2041FB9FC959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theno.com/calculus-1/optimization/garden-fenc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2162"/>
          </a:xfrm>
        </p:spPr>
        <p:txBody>
          <a:bodyPr>
            <a:normAutofit/>
          </a:bodyPr>
          <a:lstStyle/>
          <a:p>
            <a:r>
              <a:rPr lang="en-US" sz="6600" dirty="0"/>
              <a:t>WATER</a:t>
            </a:r>
            <a:br>
              <a:rPr lang="en-US" sz="6600" dirty="0"/>
            </a:br>
            <a:r>
              <a:rPr lang="en-US" sz="6600" dirty="0"/>
              <a:t>ALLOCATION </a:t>
            </a:r>
            <a:br>
              <a:rPr lang="en-US" sz="6600" dirty="0"/>
            </a:br>
            <a:r>
              <a:rPr lang="en-US" sz="6600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447800"/>
          </a:xfrm>
        </p:spPr>
        <p:txBody>
          <a:bodyPr>
            <a:normAutofit fontScale="25000" lnSpcReduction="20000"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11200" dirty="0"/>
          </a:p>
          <a:p>
            <a:r>
              <a:rPr lang="en-US" sz="14400" dirty="0"/>
              <a:t>AKA DWRAT, pyWRAT, etc</a:t>
            </a:r>
            <a:r>
              <a:rPr lang="en-US" sz="11200" dirty="0"/>
              <a:t>.</a:t>
            </a:r>
          </a:p>
          <a:p>
            <a:pPr marL="1371600" lvl="3" indent="0">
              <a:buNone/>
            </a:pPr>
            <a:r>
              <a:rPr lang="en-US" sz="8400" dirty="0"/>
              <a:t>	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6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(area) = 400 square feet</a:t>
            </a:r>
          </a:p>
          <a:p>
            <a:endParaRPr lang="en-US" dirty="0"/>
          </a:p>
          <a:p>
            <a:r>
              <a:rPr lang="en-US" dirty="0"/>
              <a:t>A = x*y = 400</a:t>
            </a:r>
          </a:p>
          <a:p>
            <a:endParaRPr lang="en-US" dirty="0"/>
          </a:p>
          <a:p>
            <a:r>
              <a:rPr lang="en-US" dirty="0"/>
              <a:t>Solve or y in terms of x:</a:t>
            </a:r>
          </a:p>
          <a:p>
            <a:r>
              <a:rPr lang="en-US" dirty="0"/>
              <a:t>y = 400 / 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9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/>
              <a:t>Minimize C, (cost)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 function </a:t>
            </a:r>
          </a:p>
          <a:p>
            <a:pPr marL="0" indent="0">
              <a:buNone/>
            </a:pPr>
            <a:r>
              <a:rPr lang="en-US" dirty="0"/>
              <a:t>   of x: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888EA-D731-41E6-929C-C2AA864F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32"/>
            <a:ext cx="8001000" cy="167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8257E5-68C7-4AEA-86AF-2503EA3B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90" y="2819400"/>
            <a:ext cx="5681520" cy="33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7A82-F2FC-4C63-872A-42B50D91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2371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SOLVE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4B153-A463-4F15-AD46-0B4713E18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11" y="1447800"/>
            <a:ext cx="6644778" cy="50616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8EF6C-D58B-4436-A833-713186BA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8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B74F-A869-43DF-972B-9BF0BBDC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SOLVE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A40B4-7F6E-4DC8-9A7B-67E348AB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188" y="1219200"/>
            <a:ext cx="7096012" cy="5224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9379-534C-4913-8B8E-7714203B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FA3-ECCE-4460-81BB-751B748C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9021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SOLVE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F5BDE-B68E-4EC1-9D0E-B26E0E9E7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19" y="1219200"/>
            <a:ext cx="6934181" cy="5346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28E8-AE4A-47FD-9CA4-88DD7527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2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A85F-33AE-4703-92D7-C7E26CF6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MS EXCEL SOLVER add-in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4D5FE-D2D2-403F-B564-88646DA2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C6C099-B6DD-416A-B3B7-F602E2001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18" y="1127189"/>
            <a:ext cx="5637564" cy="56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2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5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PuLP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Open source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Python package for Linear Program modeling</a:t>
            </a:r>
          </a:p>
          <a:p>
            <a:pPr lvl="1"/>
            <a:r>
              <a:rPr lang="en-US" dirty="0"/>
              <a:t>Integrates with many available solvers</a:t>
            </a:r>
          </a:p>
          <a:p>
            <a:pPr lvl="1"/>
            <a:r>
              <a:rPr lang="en-US" dirty="0"/>
              <a:t>Used by UC Davis in both DWRAT and pyWRAT</a:t>
            </a:r>
          </a:p>
          <a:p>
            <a:r>
              <a:rPr lang="en-US" dirty="0"/>
              <a:t>Able to handle 1000s of decision variables vs. MS Excel maximum of 200</a:t>
            </a:r>
          </a:p>
          <a:p>
            <a:pPr lvl="1"/>
            <a:r>
              <a:rPr lang="en-US" dirty="0"/>
              <a:t>(Every watershed has one decision variable per sub-basin, and one per appropriative user)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6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3EE23-8F16-4B09-92C4-F4B07DC9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0316F2-EFC6-4692-B31B-B66A2478B35B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20D21-3C84-4BCF-86A3-663FB95A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" y="0"/>
            <a:ext cx="7805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356"/>
            <a:ext cx="8229600" cy="1096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WATER ALLOCATION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DWRAT</a:t>
            </a:r>
          </a:p>
          <a:p>
            <a:pPr lvl="1"/>
            <a:r>
              <a:rPr lang="en-US" dirty="0"/>
              <a:t>Implemented  as Linear Program in Excel with OpenSolver (free) solution engine</a:t>
            </a:r>
          </a:p>
          <a:p>
            <a:r>
              <a:rPr lang="en-US" dirty="0"/>
              <a:t>pyWRAT</a:t>
            </a:r>
          </a:p>
          <a:p>
            <a:pPr lvl="1"/>
            <a:r>
              <a:rPr lang="en-US" dirty="0"/>
              <a:t>Implemented in Python using PuLP solver and Pandas data analysis packages</a:t>
            </a:r>
          </a:p>
          <a:p>
            <a:r>
              <a:rPr lang="en-US" dirty="0"/>
              <a:t>pyWRAT	2.0 (?) 	</a:t>
            </a:r>
          </a:p>
          <a:p>
            <a:pPr lvl="1"/>
            <a:r>
              <a:rPr lang="en-US" dirty="0"/>
              <a:t>Vectorized, implemented in Python using PuLP solver and Numerical Python (numpy) packages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F270-6F38-4DAE-BF24-F9CA8A2D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user has access to all basin flow, i.e. every user can divert from the outlet</a:t>
            </a:r>
          </a:p>
          <a:p>
            <a:r>
              <a:rPr lang="en-US" dirty="0"/>
              <a:t>All water use is 100% consumptive – no return flows</a:t>
            </a:r>
          </a:p>
          <a:p>
            <a:r>
              <a:rPr lang="en-US" dirty="0"/>
              <a:t>No losses to groundwater or evaporation</a:t>
            </a:r>
          </a:p>
          <a:p>
            <a:r>
              <a:rPr lang="en-US" dirty="0"/>
              <a:t>Flow is available to the whole network at each time step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 lnSpcReduction="10000"/>
          </a:bodyPr>
          <a:lstStyle/>
          <a:p>
            <a:r>
              <a:rPr lang="en-US" sz="3300" dirty="0"/>
              <a:t>Intro / Background to DWRAT, pyWRAT, etc.</a:t>
            </a:r>
          </a:p>
          <a:p>
            <a:r>
              <a:rPr lang="en-US" sz="3300" dirty="0"/>
              <a:t>Optimization Problems</a:t>
            </a:r>
          </a:p>
          <a:p>
            <a:r>
              <a:rPr lang="en-US" dirty="0"/>
              <a:t>Allocation Tool Overview</a:t>
            </a:r>
          </a:p>
          <a:p>
            <a:r>
              <a:rPr lang="en-US" dirty="0"/>
              <a:t>Formulations</a:t>
            </a:r>
          </a:p>
          <a:p>
            <a:r>
              <a:rPr lang="en-US" dirty="0"/>
              <a:t>Example Basin</a:t>
            </a:r>
          </a:p>
          <a:p>
            <a:r>
              <a:rPr lang="en-US" dirty="0"/>
              <a:t>Discussion / Q &amp; A</a:t>
            </a:r>
          </a:p>
          <a:p>
            <a:pPr lvl="2"/>
            <a:r>
              <a:rPr lang="en-US" dirty="0"/>
              <a:t>New name?</a:t>
            </a:r>
          </a:p>
          <a:p>
            <a:r>
              <a:rPr lang="en-US" dirty="0"/>
              <a:t>Calculations / Programming </a:t>
            </a:r>
          </a:p>
          <a:p>
            <a:pPr lvl="2"/>
            <a:r>
              <a:rPr lang="en-US" dirty="0"/>
              <a:t>Vectorization</a:t>
            </a:r>
          </a:p>
          <a:p>
            <a:pPr lvl="2"/>
            <a:r>
              <a:rPr lang="en-US" dirty="0"/>
              <a:t>Numerical Python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987-903E-459D-B82A-BFB87F7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VARIABLE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CE8D-C2CB-417C-A734-1CC1703A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8077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-6000" dirty="0"/>
              <a:t>i</a:t>
            </a:r>
            <a:r>
              <a:rPr lang="en-US" dirty="0"/>
              <a:t>        :   user subscript</a:t>
            </a:r>
          </a:p>
          <a:p>
            <a:pPr marL="0" indent="0">
              <a:buNone/>
            </a:pPr>
            <a:r>
              <a:rPr lang="en-US" baseline="-6000" dirty="0"/>
              <a:t>k</a:t>
            </a:r>
            <a:r>
              <a:rPr lang="en-US" dirty="0"/>
              <a:t>       :   basin subscript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k</a:t>
            </a:r>
            <a:r>
              <a:rPr lang="en-US" dirty="0"/>
              <a:t>     :   basin proportion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    :    user allocation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baseline="-25000" dirty="0"/>
              <a:t>i</a:t>
            </a:r>
            <a:r>
              <a:rPr lang="en-US" dirty="0"/>
              <a:t>     :    user demand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-25000" dirty="0"/>
              <a:t>k</a:t>
            </a:r>
            <a:r>
              <a:rPr lang="en-US" dirty="0"/>
              <a:t>     :    basin inflow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baseline="-25000" dirty="0"/>
              <a:t>k</a:t>
            </a:r>
            <a:r>
              <a:rPr lang="en-US" dirty="0"/>
              <a:t>     :    environmental flow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baseline="-25000" dirty="0"/>
              <a:t>k</a:t>
            </a:r>
            <a:r>
              <a:rPr lang="en-US" dirty="0"/>
              <a:t>    :   basin downstream cost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     :    appropriative user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0227F-12F0-4AC5-8F53-91B5E55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0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E80D5-396D-4D4E-9AE6-3EC9CCEC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OPTIMIZATION PROBLEMS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4E716-0E88-40AC-8098-05C70C1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0316F2-EFC6-4692-B31B-B66A2478B35B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0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9B897BC-8DD1-46F9-B1AB-E7BCC9C54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51163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22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RIPARIAN 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Basin proportions of demand allocated to riparian users: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Actual allocation is determined by proportions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61407-7089-46C7-AB13-732A23BE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4182239" cy="1367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5EC67-7DCF-4DA8-AC9C-AE04F519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7200"/>
            <a:ext cx="655452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4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CBEF-FFDB-4059-96B8-03D3273E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APPROPRIATIVE 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AC67-F28D-445C-8B99-8EB4885A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Actual allocation for each appropriative user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0AC4E-46DB-48AF-B3E2-4A39EB28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5AACE-7C40-421D-9504-259863D7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7" y="2819400"/>
            <a:ext cx="782200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97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109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MASS BALANCE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D463B-8A3D-456A-875B-2613A85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257800"/>
          </a:xfrm>
        </p:spPr>
        <p:txBody>
          <a:bodyPr/>
          <a:lstStyle/>
          <a:p>
            <a:r>
              <a:rPr lang="en-US" dirty="0"/>
              <a:t>RIPARIAN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APPROPRIATIVE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DB63D-CE9A-4173-BC99-A1806D2B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97991"/>
            <a:ext cx="6324600" cy="1835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DFA68-0220-4C97-93B3-A4C7CA97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2672"/>
            <a:ext cx="445770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0023A-00B7-4CFA-A98D-1A408CB7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212672"/>
            <a:ext cx="258127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57999-CA43-441D-940C-EAC6C8020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11486"/>
            <a:ext cx="67341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6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86895-60FC-4F8B-80FA-EED609C3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WATER RIGHTS RULES (CONSTRAINTS)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143A-3FDB-43A8-AE62-7E21C07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0316F2-EFC6-4692-B31B-B66A2478B35B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BB79F3-FA4C-45C8-93DC-A6F24B369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40095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00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0647-A2DE-49BC-B3DD-967E76D3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RIPARIAN LEGAL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3DCB-A631-4AC4-96CA-DAFF5846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shortage: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70D8-D0BB-49E3-A9D1-55D9C31D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447B6-0957-4647-B545-49ACAF29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133600"/>
            <a:ext cx="6400800" cy="1377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35868-0947-4978-B303-7CD87569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29" y="3792538"/>
            <a:ext cx="69913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97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DCA4-8FA0-4B53-9916-1D331DAE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APPROPRIATIVE LEGAL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8BA2-94A8-4170-AEAB-E41DFBD0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Seniority system shortage is minimized according to seniority:</a:t>
            </a:r>
          </a:p>
          <a:p>
            <a:endParaRPr lang="en-US" dirty="0"/>
          </a:p>
          <a:p>
            <a:r>
              <a:rPr lang="en-US" dirty="0"/>
              <a:t>Shortage is scaled in the objective function by the inverse of the priority aka (shortage penalty)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DD9EF-6A76-41C3-A331-F01B376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4135C-A71C-4AD6-B34D-8F4E65DB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1809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5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53D7-8DF3-4FDC-8E8B-DD69B1FD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211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RIPARIAN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F9EE-5E92-406D-9281-4FCD42D2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2222"/>
            <a:ext cx="8229600" cy="4607742"/>
          </a:xfrm>
        </p:spPr>
        <p:txBody>
          <a:bodyPr/>
          <a:lstStyle/>
          <a:p>
            <a:r>
              <a:rPr lang="en-US" dirty="0"/>
              <a:t>Maximize riparian allocations: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416C0-99DD-4A92-B33D-186F3F5A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8001000" cy="27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1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2EA0-2371-4738-A6B5-16F9A75FF3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APPROPRIATIVE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0AC0-B036-4DD0-A261-BB5738D8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appropriative allocations by seniority: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ADC85-C379-41AA-A827-8D109DB2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61FCE-F3C4-47D7-8255-C68B0665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774754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3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A need for a</a:t>
            </a:r>
            <a:r>
              <a:rPr lang="en-US" b="1" dirty="0">
                <a:solidFill>
                  <a:srgbClr val="C00000"/>
                </a:solidFill>
              </a:rPr>
              <a:t> formal procedure </a:t>
            </a:r>
            <a:r>
              <a:rPr lang="en-US" dirty="0"/>
              <a:t>and tools to evaluate water availability that are: </a:t>
            </a:r>
          </a:p>
          <a:p>
            <a:pPr lvl="1"/>
            <a:r>
              <a:rPr lang="en-US" sz="3600" dirty="0"/>
              <a:t>Quantitative</a:t>
            </a:r>
          </a:p>
          <a:p>
            <a:pPr lvl="1"/>
            <a:r>
              <a:rPr lang="en-US" sz="3600" dirty="0"/>
              <a:t>Transparent</a:t>
            </a:r>
          </a:p>
          <a:p>
            <a:pPr lvl="1"/>
            <a:r>
              <a:rPr lang="en-US" sz="3600" dirty="0"/>
              <a:t>Open source</a:t>
            </a:r>
          </a:p>
          <a:p>
            <a:pPr lvl="1"/>
            <a:r>
              <a:rPr lang="en-US" sz="3600" dirty="0"/>
              <a:t>Easy to learn</a:t>
            </a:r>
          </a:p>
          <a:p>
            <a:pPr lvl="1"/>
            <a:r>
              <a:rPr lang="en-US" sz="3600" dirty="0"/>
              <a:t>Inexpensive to implement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9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3EE23-8F16-4B09-92C4-F4B07DC9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0316F2-EFC6-4692-B31B-B66A2478B35B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20D21-3C84-4BCF-86A3-663FB95A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" y="0"/>
            <a:ext cx="7805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8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8A97-6F6A-4973-9C3D-27F0990F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57EC5A-2F24-4EFB-BA60-CB61358FB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016" y="273050"/>
            <a:ext cx="5449784" cy="57467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2CE95-AFD4-4069-A8DF-1B98D03F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791200"/>
            <a:ext cx="5791200" cy="656332"/>
          </a:xfrm>
        </p:spPr>
        <p:txBody>
          <a:bodyPr>
            <a:normAutofit fontScale="92500"/>
          </a:bodyPr>
          <a:lstStyle/>
          <a:p>
            <a:r>
              <a:rPr lang="en-US" sz="1000" dirty="0"/>
              <a:t>From </a:t>
            </a:r>
            <a:r>
              <a:rPr lang="en-US" dirty="0"/>
              <a:t>Drought Water Right Curtailment Analysis for California’s Eel River. </a:t>
            </a:r>
          </a:p>
          <a:p>
            <a:r>
              <a:rPr lang="en-US" sz="1000" dirty="0"/>
              <a:t>           </a:t>
            </a:r>
            <a:r>
              <a:rPr lang="en-US" dirty="0"/>
              <a:t>Lord et al. - Journal of Water Resources Planning and Management - 2018</a:t>
            </a: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8059-154D-4CE8-B7FC-4B71447B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18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7EA8-95C5-4492-830D-4CF9A72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BASIN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2B73F-C449-476A-8BF4-C694F9F1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91" y="1996083"/>
            <a:ext cx="7558243" cy="28658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6C7E9-721C-4EBC-AF49-AC6B3D3E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83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USER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0EB03-3138-4824-A012-E75B94BB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67" y="1752600"/>
            <a:ext cx="830673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7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CC19-3166-4729-B601-3F365593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46" y="319086"/>
            <a:ext cx="4114800" cy="1116013"/>
          </a:xfrm>
        </p:spPr>
        <p:txBody>
          <a:bodyPr>
            <a:noAutofit/>
          </a:bodyPr>
          <a:lstStyle/>
          <a:p>
            <a:r>
              <a:rPr lang="en-US" sz="3200" dirty="0"/>
              <a:t>RIPARIAN </a:t>
            </a:r>
            <a:br>
              <a:rPr lang="en-US" sz="3200" dirty="0"/>
            </a:br>
            <a:r>
              <a:rPr lang="en-US" sz="3200" dirty="0"/>
              <a:t>ALLOCATIONS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E5B8-DBA7-430F-ABF9-C8A95798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91BDC2-BA5D-4DBC-96BC-C81307397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From Water rights curtailments for drought in California:  Method and Eel River Application </a:t>
            </a:r>
          </a:p>
          <a:p>
            <a:r>
              <a:rPr lang="en-US" sz="1000" dirty="0"/>
              <a:t>Benjamin Lord’s Master Thesis 2015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22B2-FB05-4190-855C-356A5357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B648B-64CB-48BB-9750-5FE9D92A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-25637"/>
            <a:ext cx="5839331" cy="6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0D5F-4528-4BB3-B055-C5D3C6E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APPRIOPRIATIVE </a:t>
            </a:r>
            <a:br>
              <a:rPr lang="en-US" sz="3200" b="1" dirty="0"/>
            </a:br>
            <a:r>
              <a:rPr lang="en-US" sz="3200" b="1" dirty="0"/>
              <a:t>USER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82E6-E917-4DC1-9187-4732B1CD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A7B76A-33FF-4B74-A1E3-7C299AEC5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70F28-8329-4FC3-BC42-E1E0210D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4" y="1600200"/>
            <a:ext cx="4132428" cy="46482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EE6BEF-3F27-495D-BBF7-7BAA37AF7F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5799" y="1056280"/>
            <a:ext cx="4458734" cy="56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1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CF8AF4-41FB-4319-BFA9-B242A94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97535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/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6E3A-AF03-47E2-9184-BA5D8FC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78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8A21-D532-401A-824E-632A4225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17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CALCULATIONS,</a:t>
            </a:r>
            <a:br>
              <a:rPr lang="en-US" dirty="0"/>
            </a:br>
            <a:r>
              <a:rPr lang="en-US" dirty="0"/>
              <a:t>PROGRAMMING APPROACHES,</a:t>
            </a:r>
            <a:br>
              <a:rPr lang="en-US" dirty="0"/>
            </a:br>
            <a:r>
              <a:rPr lang="en-US" dirty="0"/>
              <a:t>NUMERICAL PYTHON,</a:t>
            </a:r>
            <a:br>
              <a:rPr lang="en-US" dirty="0"/>
            </a:br>
            <a:r>
              <a:rPr lang="en-US" dirty="0"/>
              <a:t>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D2953-01B2-4DF2-AB63-5E5AE71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36C-616D-4312-AC9E-200122E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400" i="1" dirty="0"/>
                  <a:t>   </a:t>
                </a:r>
                <a:r>
                  <a:rPr lang="en-US" sz="2800" dirty="0"/>
                  <a:t>for all </a:t>
                </a:r>
                <a:r>
                  <a:rPr lang="en-US" sz="2800" i="1" dirty="0"/>
                  <a:t>i</a:t>
                </a:r>
                <a:r>
                  <a:rPr lang="en-US" sz="2800" dirty="0"/>
                  <a:t> users, in each basin </a:t>
                </a:r>
                <a:r>
                  <a:rPr lang="en-US" sz="2800" i="1" dirty="0"/>
                  <a:t>k</a:t>
                </a:r>
                <a:endParaRPr lang="en-US" sz="3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lvl="1"/>
                <a:r>
                  <a:rPr lang="en-US" sz="3600" dirty="0"/>
                  <a:t>We need to multiply each user’s demand by basin proportion</a:t>
                </a:r>
              </a:p>
              <a:p>
                <a:pPr lvl="1"/>
                <a:r>
                  <a:rPr lang="en-US" sz="3600" dirty="0"/>
                  <a:t>But we need to specify location of each user with a matrix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57D7-4541-4A8C-A8CC-1C75B45E7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7762-BD8C-42E6-8D35-E4338BD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66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76C8-A77B-476F-8E42-765F6C53C7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EC54-A411-425A-93DF-1D994FC7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42-9B91-4FB4-83EC-1F519ABA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693FE-13BC-4305-B60F-4DB8865A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1" y="1604388"/>
            <a:ext cx="6951386" cy="3431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08736-7C99-450A-BE59-C691BD98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4" y="5029481"/>
            <a:ext cx="7467600" cy="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3EE23-8F16-4B09-92C4-F4B07DC9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0316F2-EFC6-4692-B31B-B66A2478B35B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20D21-3C84-4BCF-86A3-663FB95A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" y="0"/>
            <a:ext cx="7805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3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71D9-D465-4BC3-8350-4F47A0988B4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8933D-989E-4267-96B5-2D95A628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A2E7C-8B74-4418-B04F-FD94717D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converting routines that sequentially loop over elements to matrix operations</a:t>
            </a:r>
          </a:p>
          <a:p>
            <a:r>
              <a:rPr lang="en-US" dirty="0"/>
              <a:t>Vectorized operations are several orders of magnitudes faster, </a:t>
            </a:r>
          </a:p>
          <a:p>
            <a:r>
              <a:rPr lang="en-US" dirty="0"/>
              <a:t>And easier to understand from a mathematical perspective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71D9-D465-4BC3-8350-4F47A098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8B1B2B-EFB5-4545-9265-23A341EEF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50897"/>
            <a:ext cx="4040188" cy="511303"/>
          </a:xfrm>
        </p:spPr>
        <p:txBody>
          <a:bodyPr/>
          <a:lstStyle/>
          <a:p>
            <a:pPr algn="ctr"/>
            <a:r>
              <a:rPr lang="en-US" dirty="0"/>
              <a:t> NESTED FOR LOOPS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DBF886-023A-4850-A1CA-9B17C72D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850897"/>
            <a:ext cx="4041775" cy="511303"/>
          </a:xfrm>
        </p:spPr>
        <p:txBody>
          <a:bodyPr/>
          <a:lstStyle/>
          <a:p>
            <a:pPr algn="ctr"/>
            <a:r>
              <a:rPr lang="en-US" dirty="0"/>
              <a:t>MATRIX OPERATION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DB5723-4E93-4096-9FCF-9E78F4D6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416840"/>
            <a:ext cx="4041775" cy="393950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   X ∙ Y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Or might need the  </a:t>
            </a:r>
          </a:p>
          <a:p>
            <a:pPr marL="0" indent="0">
              <a:buNone/>
            </a:pPr>
            <a:r>
              <a:rPr lang="en-US" sz="3200" dirty="0"/>
              <a:t>   transpose: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X</a:t>
            </a:r>
            <a:r>
              <a:rPr lang="en-US" sz="3200" baseline="30000" dirty="0"/>
              <a:t>T</a:t>
            </a:r>
            <a:r>
              <a:rPr lang="en-US" sz="3200" dirty="0"/>
              <a:t> ∙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8933D-989E-4267-96B5-2D95A628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41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732C58-85EE-400B-A89B-9D5409C5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416841"/>
            <a:ext cx="4040188" cy="393950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For all i,</a:t>
            </a:r>
          </a:p>
          <a:p>
            <a:pPr marL="457200" lvl="1" indent="0">
              <a:buNone/>
            </a:pPr>
            <a:r>
              <a:rPr lang="en-US" sz="3600" dirty="0"/>
              <a:t>For all j,</a:t>
            </a:r>
          </a:p>
          <a:p>
            <a:pPr marL="914400" lvl="2" indent="0">
              <a:buNone/>
            </a:pPr>
            <a:r>
              <a:rPr lang="en-US" sz="3600" dirty="0"/>
              <a:t>sum (X</a:t>
            </a:r>
            <a:r>
              <a:rPr lang="en-US" sz="3600" baseline="-25000" dirty="0"/>
              <a:t>i</a:t>
            </a:r>
            <a:r>
              <a:rPr lang="en-US" sz="3600" dirty="0"/>
              <a:t> * Y</a:t>
            </a:r>
            <a:r>
              <a:rPr lang="en-US" sz="3600" baseline="-25000" dirty="0"/>
              <a:t>j</a:t>
            </a:r>
            <a:r>
              <a:rPr lang="en-US" sz="3600" dirty="0"/>
              <a:t>)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1A2C7563-F914-4929-85FF-F5904841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74639"/>
            <a:ext cx="3733800" cy="15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3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242-E440-499F-B714-AA62726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C353-BD73-43BA-BA1E-6B9CCD2C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7" y="1752600"/>
            <a:ext cx="4581525" cy="1485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4B87-0D82-4879-B02B-B17552D4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EE927-2D94-4A07-A756-75CECBE6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19" y="3365500"/>
            <a:ext cx="4810125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AC94A-3B8F-41F5-8D04-F7E6308B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43" y="4669126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31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BE00-ADBB-4128-8DFA-3E62F17220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MATRIX TRANSPOSITON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AB8F7-6225-4743-9850-5C2C59B4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3010694"/>
            <a:ext cx="5067300" cy="17049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D0B6D-2230-40AE-B494-E774F578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4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66ED709-6496-4EA3-B7FF-2CD77A9655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UPSTREAM CALCULATION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EA18F4-C876-41F8-A4A7-D601D3F1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Basin Demand</a:t>
            </a:r>
            <a:r>
              <a:rPr lang="en-US" sz="2400" dirty="0"/>
              <a:t> is the sum of user demand upstream of each basin k x i user connectivity matrix * i x 1 list of user demand = k x 1 basin demand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CD21-4A0D-467C-8418-DE638E93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362C2F-0AB3-4AC8-BD54-25A3F78F225E}"/>
                  </a:ext>
                </a:extLst>
              </p:cNvPr>
              <p:cNvSpPr/>
              <p:nvPr/>
            </p:nvSpPr>
            <p:spPr>
              <a:xfrm>
                <a:off x="465234" y="3200400"/>
                <a:ext cx="4118115" cy="2176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362C2F-0AB3-4AC8-BD54-25A3F78F2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4" y="3200400"/>
                <a:ext cx="4118115" cy="2176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4A67DB-3D9E-4DA5-93D0-ECC4B0A0AF25}"/>
                  </a:ext>
                </a:extLst>
              </p:cNvPr>
              <p:cNvSpPr/>
              <p:nvPr/>
            </p:nvSpPr>
            <p:spPr>
              <a:xfrm>
                <a:off x="5410200" y="2693113"/>
                <a:ext cx="2088392" cy="3190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=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4A67DB-3D9E-4DA5-93D0-ECC4B0A0A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693113"/>
                <a:ext cx="2088392" cy="3190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E076644-6A93-4575-880A-4B4C5C90D6F0}"/>
              </a:ext>
            </a:extLst>
          </p:cNvPr>
          <p:cNvSpPr/>
          <p:nvPr/>
        </p:nvSpPr>
        <p:spPr>
          <a:xfrm>
            <a:off x="4875767" y="4038600"/>
            <a:ext cx="301686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∙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30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3956899" cy="429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CONNECTIVITY MATRIX - BASINS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799" y="1905000"/>
            <a:ext cx="4450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value of 1 indicates row subbasin flows to corresponding column subbasin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28779-DF1B-4111-9A6F-2E28E0FC6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253945"/>
            <a:ext cx="3200400" cy="27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57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4" y="1417637"/>
            <a:ext cx="3915183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CONNECTIVITY MATRIX - 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4727" y="1905000"/>
            <a:ext cx="4791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value of 1 indicates user (column) is upstream of basin outlet (row)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implementation of mass balance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with GIS in larger river basins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87412"/>
              </p:ext>
            </p:extLst>
          </p:nvPr>
        </p:nvGraphicFramePr>
        <p:xfrm>
          <a:off x="3886200" y="3869689"/>
          <a:ext cx="4876797" cy="1806813"/>
        </p:xfrm>
        <a:graphic>
          <a:graphicData uri="http://schemas.openxmlformats.org/drawingml/2006/table">
            <a:tbl>
              <a:tblPr/>
              <a:tblGrid>
                <a:gridCol w="3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7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4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89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1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24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85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3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2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Basins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91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1129-612D-4547-B3E7-2ADE3726EB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NUMERICAL PYTHON (NUMPY)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C514-4B8C-4F0A-A452-6F698F0B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fast and efficient operations on arrays of homogeneous data. </a:t>
            </a:r>
          </a:p>
          <a:p>
            <a:r>
              <a:rPr lang="en-US" b="1" dirty="0">
                <a:solidFill>
                  <a:srgbClr val="C00000"/>
                </a:solidFill>
              </a:rPr>
              <a:t>NumPy</a:t>
            </a:r>
            <a:r>
              <a:rPr lang="en-US" dirty="0"/>
              <a:t> extends </a:t>
            </a: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 into a high-level language for manipulating </a:t>
            </a:r>
            <a:r>
              <a:rPr lang="en-US" b="1" dirty="0">
                <a:solidFill>
                  <a:srgbClr val="C00000"/>
                </a:solidFill>
              </a:rPr>
              <a:t>numerical</a:t>
            </a:r>
            <a:r>
              <a:rPr lang="en-US" dirty="0"/>
              <a:t> data, similar to MATLAB.</a:t>
            </a:r>
          </a:p>
          <a:p>
            <a:r>
              <a:rPr lang="en-US" dirty="0"/>
              <a:t>Most operations are one line of code, and very readable mathematically</a:t>
            </a:r>
          </a:p>
          <a:p>
            <a:r>
              <a:rPr lang="en-US" dirty="0"/>
              <a:t>Example: user allocation</a:t>
            </a:r>
          </a:p>
          <a:p>
            <a:r>
              <a:rPr lang="en-US" sz="2400" dirty="0"/>
              <a:t>user_allocation_list =  (numpy.matmul     (basin_proportions_list.transpose(), 	basin_user_matrix) * demand_data)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A66C2-B78B-4F00-8C21-04117ED7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76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CF8AF4-41FB-4319-BFA9-B242A94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97535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/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6E3A-AF03-47E2-9184-BA5D8FC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034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67C7-07BC-44BD-A2EE-E9DC23C7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ALLOCATION APPROACHES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821CD-2199-420B-BCC4-7ACB6511F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13878"/>
            <a:ext cx="7239000" cy="44387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10134-8549-4B89-A3E9-18E1D600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3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D5E0-D35B-46B0-A9DB-253B268C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OPTIMIZATION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69DB2-7442-4179-AF4B-8033A191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0316F2-EFC6-4692-B31B-B66A2478B35B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F327602-9E9F-48A8-B297-780AA73D4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94241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85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E80D5-396D-4D4E-9AE6-3EC9CCEC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OPTIMIZATION PROBLEMS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4E716-0E88-40AC-8098-05C70C1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9B897BC-8DD1-46F9-B1AB-E7BCC9C54F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50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8247-C617-4625-9082-2631AC9E4E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KNAPSACK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EAC82-3B55-47C4-A469-3A9D5361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287346E-5177-484B-880C-4EE1D9FB6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4697166" cy="407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41E8B-5696-4E4E-8D5C-30BCEACF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13" y="1905000"/>
            <a:ext cx="3492276" cy="38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5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87C4-0ADE-4162-9872-C5B93C72DA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 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B873-D59E-4AC1-8B43-D3AE4A17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What is the minimum cost to enclose a 400 sq-ft garden if Sam’s neighbor is paying half of the shared side?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https://www.matheno.com/calculus-1/optimization/garden-fence/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386D1-E6AE-4B6E-9822-A44B6D07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3C98C-64CE-43FA-9E3E-3BD3D4D4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3619500" cy="28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5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Dimensions of garden:</a:t>
            </a:r>
          </a:p>
          <a:p>
            <a:pPr lvl="1"/>
            <a:r>
              <a:rPr lang="en-US" sz="3600" dirty="0"/>
              <a:t>x (width)</a:t>
            </a:r>
          </a:p>
          <a:p>
            <a:pPr lvl="1"/>
            <a:r>
              <a:rPr lang="en-US" sz="3600" dirty="0"/>
              <a:t>y (length)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1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1106</Words>
  <Application>Microsoft Office PowerPoint</Application>
  <PresentationFormat>On-screen Show (4:3)</PresentationFormat>
  <Paragraphs>384</Paragraphs>
  <Slides>49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Cambria Math</vt:lpstr>
      <vt:lpstr>Office Theme</vt:lpstr>
      <vt:lpstr>WATER ALLOCATION  TOOL</vt:lpstr>
      <vt:lpstr>OUTLINE</vt:lpstr>
      <vt:lpstr>MOTIVATION</vt:lpstr>
      <vt:lpstr>PowerPoint Presentation</vt:lpstr>
      <vt:lpstr>OPTIMIZATION PROBLEMS</vt:lpstr>
      <vt:lpstr>OPTIMIZATION PROBLEMS</vt:lpstr>
      <vt:lpstr>KNAPSACK PROBLEM</vt:lpstr>
      <vt:lpstr>EXAMPLE OPTIMIZATION PROBLEM</vt:lpstr>
      <vt:lpstr>DECISION VARIABLES</vt:lpstr>
      <vt:lpstr>CONSTRAINT</vt:lpstr>
      <vt:lpstr>OBJECTIVE FUNCTION</vt:lpstr>
      <vt:lpstr>SOLVE</vt:lpstr>
      <vt:lpstr>SOLVE (continued)</vt:lpstr>
      <vt:lpstr>SOLVE (continued)</vt:lpstr>
      <vt:lpstr>MS EXCEL SOLVER add-in</vt:lpstr>
      <vt:lpstr>PuLP 2.0</vt:lpstr>
      <vt:lpstr>PowerPoint Presentation</vt:lpstr>
      <vt:lpstr>WATER ALLOCATION TOOL</vt:lpstr>
      <vt:lpstr>ASSUMPTIONS</vt:lpstr>
      <vt:lpstr>VARIABLE DEFINITIONS</vt:lpstr>
      <vt:lpstr>OPTIMIZATION PROBLEMS</vt:lpstr>
      <vt:lpstr>RIPARIAN DECISION VARIABLES</vt:lpstr>
      <vt:lpstr>APPROPRIATIVE DECISION VARIABLES</vt:lpstr>
      <vt:lpstr>MASS BALANCE CONSTRAINTS</vt:lpstr>
      <vt:lpstr>WATER RIGHTS RULES (CONSTRAINTS)</vt:lpstr>
      <vt:lpstr>RIPARIAN LEGAL CONSTRAINTS</vt:lpstr>
      <vt:lpstr>APPROPRIATIVE LEGAL CONSTRAINTS </vt:lpstr>
      <vt:lpstr>RIPARIAN OBJECTIVE FUNCTION</vt:lpstr>
      <vt:lpstr>APPROPRIATIVE OBJECTIVE FUNCTION</vt:lpstr>
      <vt:lpstr>PowerPoint Presentation</vt:lpstr>
      <vt:lpstr>EXAMPLE</vt:lpstr>
      <vt:lpstr>BASIN DATASETS</vt:lpstr>
      <vt:lpstr>USER DATASETS</vt:lpstr>
      <vt:lpstr>RIPARIAN  ALLOCATIONS</vt:lpstr>
      <vt:lpstr>APPRIOPRIATIVE  USER ALLOCATIONS</vt:lpstr>
      <vt:lpstr>QUESTIONS ?</vt:lpstr>
      <vt:lpstr>CALCULATIONS, PROGRAMMING APPROACHES, NUMERICAL PYTHON, ETC.</vt:lpstr>
      <vt:lpstr>EXAMPLE CALCULATION</vt:lpstr>
      <vt:lpstr>MATRIX OPERATIONS</vt:lpstr>
      <vt:lpstr>VECTORIZATION</vt:lpstr>
      <vt:lpstr>PowerPoint Presentation</vt:lpstr>
      <vt:lpstr>MATRIX MULTIPLICATION</vt:lpstr>
      <vt:lpstr>MATRIX TRANSPOSITON</vt:lpstr>
      <vt:lpstr>UPSTREAM CALCULATION</vt:lpstr>
      <vt:lpstr>CONNECTIVITY MATRIX - BASINS</vt:lpstr>
      <vt:lpstr>CONNECTIVITY MATRIX - USERS</vt:lpstr>
      <vt:lpstr>NUMERICAL PYTHON (NUMPY)</vt:lpstr>
      <vt:lpstr>QUESTIONS ?</vt:lpstr>
      <vt:lpstr>ALTERNATIVE ALLOCATION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ALLOCATION  TOOL</dc:title>
  <dc:creator>Pedroja, Daron@Waterboards</dc:creator>
  <cp:lastModifiedBy>Pedroja, Daron@Waterboards</cp:lastModifiedBy>
  <cp:revision>43</cp:revision>
  <cp:lastPrinted>2020-03-02T18:39:13Z</cp:lastPrinted>
  <dcterms:created xsi:type="dcterms:W3CDTF">2020-02-27T21:01:16Z</dcterms:created>
  <dcterms:modified xsi:type="dcterms:W3CDTF">2020-03-02T23:38:27Z</dcterms:modified>
</cp:coreProperties>
</file>