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</p:sldIdLst>
  <p:sldSz cx="12192000" cy="6858000"/>
  <p:notesSz cx="6858000" cy="9144000"/>
  <p:embeddedFontLst>
    <p:embeddedFont>
      <p:font typeface="Consolas" panose="020B0609020204030204" pitchFamily="49" charset="0"/>
      <p:regular r:id="rId7"/>
      <p:bold r:id="rId8"/>
      <p:italic r:id="rId9"/>
      <p:boldItalic r:id="rId10"/>
    </p:embeddedFont>
    <p:embeddedFont>
      <p:font typeface="JetBrains Mono" panose="02000009000000000000" pitchFamily="49" charset="0"/>
      <p:regular r:id="rId11"/>
      <p:bold r:id="rId1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E3D6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1505B-C6CA-4D67-9D4D-98456329DD9C}" v="9" dt="2025-04-24T12:05:54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16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1374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C047-71BE-951D-10EA-F9700DD3D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AFA4D-6D2F-567C-C171-D311747F3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C338-7213-9135-7D1B-FBC7A00F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18D8-CF7C-7016-2EB6-3FFFF965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FF75-AF1E-16CF-0C34-221F7856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7735-6130-7066-0A9C-54723DC5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23DA0-FE09-A254-697C-C73B6572B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3065-6CF0-F556-B96E-7B4747EB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C81A-13A5-8182-8B30-AF325A56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D162-1288-E990-A546-7B87B55B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E0593-3AA9-5248-635E-C47A818F6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06AB2-9DC4-53B1-5E0A-BB09FBDDA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E4B0-E5BF-74B0-42EF-313E5E6C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1AA6-18CD-0683-9DB7-1F6CAF26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014A-B4E4-7979-7AC5-A7AD88D7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BBB-2973-9F8E-EF9E-AC98F4FF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6EC1-559F-46E4-2424-21204ADE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ED1B-8501-81E1-5DCE-65EC9769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EFC1-027F-7164-25C7-4B3E3AE3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D6BE-6E5D-256F-D656-82B62816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235F-93F2-8820-FC5E-5B666523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80377-6D40-A728-FF84-2DBD312AE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0082-B2F5-BBC9-B279-C5757C58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467-CDE9-3D9D-DD40-F5E9D45B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72D8-816F-918E-DC50-6129579B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8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9618-F779-1474-3B0D-909C7653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E326-E883-4D72-F063-354620D26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32964-CB02-67A0-B0D7-00FE76FE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3C60-93D5-E3B9-1E49-D4B716B1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038F-E34E-6E7F-C718-0064373F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8B9F-C51B-6034-A21C-397AE357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9549-4755-D2DB-3D56-F37885E5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F9D6-6FC4-2526-835D-A55ED59B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A98AA-3C3A-2061-813B-14D76ECC0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81212-BFAF-11F7-1F23-76C4EFCB7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4FC49-9E92-39BB-EB76-6B555428A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6D1B7-3441-AD33-AAC9-099DF1EB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BB5BC-FC71-CFD6-A3EC-4F121700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BC7EA-A9B2-01B5-DAAB-A82F37D6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79B8-44EF-4F06-0E42-70FEB4CE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8786-2557-FA1F-4A67-E8119768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EDBE2-1AE3-3F85-9417-9FAAF2F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851FB-F53D-8B84-807F-9822D64B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63D9B-13D7-E2F8-86B6-2B7917A5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6BB57-28D8-A5E2-D3CB-949A1785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F8344-14E5-E4BD-857D-0CD986E6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DDBA-AB43-15FC-75B8-A9088CA9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4420-25EC-3508-80FA-8C801C57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E909-B6B6-D609-FD36-657D8F054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5122F-E74D-7787-B08D-BEE049B2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A3A00-6678-A717-9F96-8226079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A8741-03A6-3B7E-FD8F-9B72E66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99F8-1E4C-D0D8-E94F-6206E026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C6D47-0D5C-F7E7-DDD6-C77DF4A6F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7C26F-4B5E-8BC6-E43B-ADC6B43B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26C78-76C8-7D49-5B9A-1F99A146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02EA6-4384-111F-A458-433F5901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542BD-1FE1-3600-35B2-0495F539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39EB-FF93-3569-DA7D-21D3819B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CC244-4101-15A8-95F8-73F836BBD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D102-028C-04D0-E408-F28426CBA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F30E8-204D-4594-B90E-22F38B4D23EA}" type="datetimeFigureOut">
              <a:rPr lang="en-US" smtClean="0"/>
              <a:t>2025-05-09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26D8-EDD0-7DD0-D3BB-D1F19CCCA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7BE0-22CA-3ECF-DEF8-FAC77141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49CC08-2427-7849-CD10-875167CB1E12}"/>
              </a:ext>
            </a:extLst>
          </p:cNvPr>
          <p:cNvGrpSpPr/>
          <p:nvPr/>
        </p:nvGrpSpPr>
        <p:grpSpPr>
          <a:xfrm>
            <a:off x="2373428" y="896394"/>
            <a:ext cx="7914528" cy="5463843"/>
            <a:chOff x="2373428" y="896394"/>
            <a:chExt cx="7914528" cy="54638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EFDF6F-4D39-9CB2-2112-BFB3EDF4C034}"/>
                </a:ext>
              </a:extLst>
            </p:cNvPr>
            <p:cNvSpPr/>
            <p:nvPr/>
          </p:nvSpPr>
          <p:spPr>
            <a:xfrm>
              <a:off x="2373428" y="920163"/>
              <a:ext cx="2843868" cy="4328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8C1FFC-59F8-D42E-24BD-ECAAB62D3F4C}"/>
                </a:ext>
              </a:extLst>
            </p:cNvPr>
            <p:cNvSpPr txBox="1"/>
            <p:nvPr/>
          </p:nvSpPr>
          <p:spPr>
            <a:xfrm>
              <a:off x="2996104" y="1171833"/>
              <a:ext cx="159851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Haskell</a:t>
              </a:r>
            </a:p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CF828B-0C09-9A06-5091-D6C861CD31BC}"/>
                </a:ext>
              </a:extLst>
            </p:cNvPr>
            <p:cNvSpPr/>
            <p:nvPr/>
          </p:nvSpPr>
          <p:spPr>
            <a:xfrm>
              <a:off x="2770259" y="2574192"/>
              <a:ext cx="2050203" cy="1634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635656-EF50-911F-E3D0-8644B59DF84B}"/>
                </a:ext>
              </a:extLst>
            </p:cNvPr>
            <p:cNvSpPr txBox="1"/>
            <p:nvPr/>
          </p:nvSpPr>
          <p:spPr>
            <a:xfrm>
              <a:off x="3001109" y="2975920"/>
              <a:ext cx="16097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Injection of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 noise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C8A34-0AC5-7FA6-A70D-0F0317684828}"/>
                </a:ext>
              </a:extLst>
            </p:cNvPr>
            <p:cNvSpPr/>
            <p:nvPr/>
          </p:nvSpPr>
          <p:spPr>
            <a:xfrm>
              <a:off x="7173329" y="896394"/>
              <a:ext cx="2843868" cy="43287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D5AA8F-1E6D-68B8-0E3B-B363E4B93E48}"/>
                </a:ext>
              </a:extLst>
            </p:cNvPr>
            <p:cNvSpPr txBox="1"/>
            <p:nvPr/>
          </p:nvSpPr>
          <p:spPr>
            <a:xfrm>
              <a:off x="7783981" y="1148064"/>
              <a:ext cx="16225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DBRMS</a:t>
              </a:r>
            </a:p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050ADE-3B0F-63AC-1343-2A1734025F0D}"/>
                </a:ext>
              </a:extLst>
            </p:cNvPr>
            <p:cNvSpPr/>
            <p:nvPr/>
          </p:nvSpPr>
          <p:spPr>
            <a:xfrm>
              <a:off x="7570160" y="2550423"/>
              <a:ext cx="2050203" cy="163445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93587F-67DF-1C2E-88F8-FFDB1F30381B}"/>
                </a:ext>
              </a:extLst>
            </p:cNvPr>
            <p:cNvSpPr txBox="1"/>
            <p:nvPr/>
          </p:nvSpPr>
          <p:spPr>
            <a:xfrm>
              <a:off x="7724067" y="2952151"/>
              <a:ext cx="17636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Execution of</a:t>
              </a:r>
              <a:b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 queries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1D00570-19B7-415A-9AC4-F68F6D5DC148}"/>
                </a:ext>
              </a:extLst>
            </p:cNvPr>
            <p:cNvSpPr/>
            <p:nvPr/>
          </p:nvSpPr>
          <p:spPr>
            <a:xfrm flipH="1">
              <a:off x="4829989" y="2802792"/>
              <a:ext cx="2730648" cy="464366"/>
            </a:xfrm>
            <a:prstGeom prst="rightArrow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 sets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CC01BC66-A282-ED4C-A38E-6C64F0A6E5AC}"/>
                </a:ext>
              </a:extLst>
            </p:cNvPr>
            <p:cNvSpPr/>
            <p:nvPr/>
          </p:nvSpPr>
          <p:spPr>
            <a:xfrm>
              <a:off x="4820462" y="3385865"/>
              <a:ext cx="2730648" cy="464366"/>
            </a:xfrm>
            <a:prstGeom prst="rightArrow">
              <a:avLst/>
            </a:prstGeom>
            <a:solidFill>
              <a:srgbClr val="FBE3D6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noisy</a:t>
              </a:r>
              <a:r>
                <a:rPr lang="en-US" dirty="0">
                  <a:solidFill>
                    <a:schemeClr val="tx1"/>
                  </a:solidFill>
                </a:rPr>
                <a:t> result sets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FD00A8B-4D6D-6B63-ED2D-A88737B52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329" y="5149787"/>
              <a:ext cx="1189821" cy="1189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Ubuntu – Crear una base de datos postgresql para un proyecto – Blogging  googling">
              <a:extLst>
                <a:ext uri="{FF2B5EF4-FFF2-40B4-BE49-F238E27FC236}">
                  <a16:creationId xmlns:a16="http://schemas.microsoft.com/office/drawing/2014/main" id="{35121146-8621-70F5-3BED-8D6105064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1261" y="5248882"/>
              <a:ext cx="999679" cy="111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Qué es MySQL? | OVHcloud España">
              <a:extLst>
                <a:ext uri="{FF2B5EF4-FFF2-40B4-BE49-F238E27FC236}">
                  <a16:creationId xmlns:a16="http://schemas.microsoft.com/office/drawing/2014/main" id="{DC161C6A-BFF6-6837-DB4F-426A1F9E0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2769" y="5340729"/>
              <a:ext cx="1335187" cy="572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741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3DA53A-16CD-F0D6-E5D9-2543BA8E9E20}"/>
              </a:ext>
            </a:extLst>
          </p:cNvPr>
          <p:cNvSpPr/>
          <p:nvPr/>
        </p:nvSpPr>
        <p:spPr>
          <a:xfrm>
            <a:off x="520117" y="2232660"/>
            <a:ext cx="3493385" cy="24164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77CD9-F80B-58D8-3FF2-AADEEBCCEEFF}"/>
              </a:ext>
            </a:extLst>
          </p:cNvPr>
          <p:cNvSpPr txBox="1"/>
          <p:nvPr/>
        </p:nvSpPr>
        <p:spPr>
          <a:xfrm>
            <a:off x="805836" y="2403555"/>
            <a:ext cx="283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of DP noise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3C636-2823-6949-3D91-8F6478B9832B}"/>
              </a:ext>
            </a:extLst>
          </p:cNvPr>
          <p:cNvSpPr/>
          <p:nvPr/>
        </p:nvSpPr>
        <p:spPr>
          <a:xfrm>
            <a:off x="6763198" y="2208891"/>
            <a:ext cx="4992080" cy="244021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0D687-E30B-6698-1DDD-571C4B3D57BD}"/>
              </a:ext>
            </a:extLst>
          </p:cNvPr>
          <p:cNvSpPr txBox="1"/>
          <p:nvPr/>
        </p:nvSpPr>
        <p:spPr>
          <a:xfrm>
            <a:off x="7465455" y="2403555"/>
            <a:ext cx="382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SQL queries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99EF07-85D9-31FB-F352-9092CF86091C}"/>
              </a:ext>
            </a:extLst>
          </p:cNvPr>
          <p:cNvSpPr/>
          <p:nvPr/>
        </p:nvSpPr>
        <p:spPr>
          <a:xfrm flipH="1">
            <a:off x="4023028" y="2461260"/>
            <a:ext cx="2730648" cy="464366"/>
          </a:xfrm>
          <a:prstGeom prst="rightArrow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sets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7068B7-1B26-8F4A-8DBE-535EF57E2ED4}"/>
              </a:ext>
            </a:extLst>
          </p:cNvPr>
          <p:cNvSpPr/>
          <p:nvPr/>
        </p:nvSpPr>
        <p:spPr>
          <a:xfrm>
            <a:off x="4013501" y="3044333"/>
            <a:ext cx="2730648" cy="464366"/>
          </a:xfrm>
          <a:prstGeom prst="rightArrow">
            <a:avLst/>
          </a:prstGeom>
          <a:solidFill>
            <a:srgbClr val="FBE3D6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noisy</a:t>
            </a:r>
            <a:r>
              <a:rPr lang="en-US" dirty="0">
                <a:solidFill>
                  <a:schemeClr val="tx1"/>
                </a:solidFill>
              </a:rPr>
              <a:t> result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B5C71-6DFF-7951-B07C-36F9C818D329}"/>
              </a:ext>
            </a:extLst>
          </p:cNvPr>
          <p:cNvSpPr txBox="1"/>
          <p:nvPr/>
        </p:nvSpPr>
        <p:spPr>
          <a:xfrm>
            <a:off x="6810840" y="3059884"/>
            <a:ext cx="4896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SELECT …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dpella_sample_random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(data) 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FROM …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WHERE …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5C723-26D8-2F33-F3FE-94B8C7509BEA}"/>
              </a:ext>
            </a:extLst>
          </p:cNvPr>
          <p:cNvSpPr txBox="1"/>
          <p:nvPr/>
        </p:nvSpPr>
        <p:spPr>
          <a:xfrm>
            <a:off x="597619" y="3185533"/>
            <a:ext cx="3324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dpellaSampleRandom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:: …  </a:t>
            </a:r>
            <a:b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dpellaSampleRandom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b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 …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 return noisy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BC1A-9615-F6C7-C964-E4153BCAFDD8}"/>
              </a:ext>
            </a:extLst>
          </p:cNvPr>
          <p:cNvSpPr/>
          <p:nvPr/>
        </p:nvSpPr>
        <p:spPr>
          <a:xfrm>
            <a:off x="8019874" y="3069500"/>
            <a:ext cx="2541865" cy="38827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9571-8899-C468-BA3A-C6C55CE0A801}"/>
              </a:ext>
            </a:extLst>
          </p:cNvPr>
          <p:cNvSpPr/>
          <p:nvPr/>
        </p:nvSpPr>
        <p:spPr>
          <a:xfrm>
            <a:off x="589230" y="3496517"/>
            <a:ext cx="2422418" cy="32157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49A20C5-53C3-5CA8-82CB-201B8618F83E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5400000">
            <a:off x="5365464" y="-107251"/>
            <a:ext cx="360319" cy="7490368"/>
          </a:xfrm>
          <a:prstGeom prst="curvedConnector3">
            <a:avLst>
              <a:gd name="adj1" fmla="val 1634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A2D4C-E4C1-F079-1544-71BC2601E472}"/>
              </a:ext>
            </a:extLst>
          </p:cNvPr>
          <p:cNvSpPr/>
          <p:nvPr/>
        </p:nvSpPr>
        <p:spPr>
          <a:xfrm>
            <a:off x="10609381" y="3069499"/>
            <a:ext cx="891925" cy="38827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DEC0FC-386C-979E-1957-2C547703A089}"/>
              </a:ext>
            </a:extLst>
          </p:cNvPr>
          <p:cNvSpPr/>
          <p:nvPr/>
        </p:nvSpPr>
        <p:spPr>
          <a:xfrm>
            <a:off x="3081031" y="3496517"/>
            <a:ext cx="489253" cy="32157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E4C69F8-FF51-9C43-0E6C-7F22BCEB3750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>
            <a:off x="7010341" y="-226910"/>
            <a:ext cx="360320" cy="7729686"/>
          </a:xfrm>
          <a:prstGeom prst="curvedConnector3">
            <a:avLst>
              <a:gd name="adj1" fmla="val 44515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04B52F8-92F5-648F-D61E-C361CBD1A697}"/>
              </a:ext>
            </a:extLst>
          </p:cNvPr>
          <p:cNvSpPr/>
          <p:nvPr/>
        </p:nvSpPr>
        <p:spPr>
          <a:xfrm>
            <a:off x="1745189" y="4043638"/>
            <a:ext cx="746340" cy="30660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A820065-4A4D-F09E-EE3B-53A083F10E60}"/>
              </a:ext>
            </a:extLst>
          </p:cNvPr>
          <p:cNvCxnSpPr>
            <a:cxnSpLocks/>
            <a:stCxn id="32" idx="2"/>
            <a:endCxn id="15" idx="2"/>
          </p:cNvCxnSpPr>
          <p:nvPr/>
        </p:nvCxnSpPr>
        <p:spPr>
          <a:xfrm rot="5400000" flipH="1" flipV="1">
            <a:off x="5258350" y="317783"/>
            <a:ext cx="892466" cy="7172448"/>
          </a:xfrm>
          <a:prstGeom prst="curvedConnector3">
            <a:avLst>
              <a:gd name="adj1" fmla="val -256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848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roup 102">
            <a:extLst>
              <a:ext uri="{FF2B5EF4-FFF2-40B4-BE49-F238E27FC236}">
                <a16:creationId xmlns:a16="http://schemas.microsoft.com/office/drawing/2014/main" id="{E1B6698F-C87A-E908-7E75-A5713BAE9C2E}"/>
              </a:ext>
            </a:extLst>
          </p:cNvPr>
          <p:cNvGrpSpPr/>
          <p:nvPr/>
        </p:nvGrpSpPr>
        <p:grpSpPr>
          <a:xfrm>
            <a:off x="374650" y="64227"/>
            <a:ext cx="11442700" cy="6682570"/>
            <a:chOff x="374650" y="64227"/>
            <a:chExt cx="11442700" cy="668257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5B8D6FD3-5F95-D065-2F84-8CF46C390760}"/>
                </a:ext>
              </a:extLst>
            </p:cNvPr>
            <p:cNvSpPr/>
            <p:nvPr/>
          </p:nvSpPr>
          <p:spPr>
            <a:xfrm>
              <a:off x="374650" y="64227"/>
              <a:ext cx="11442700" cy="6682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1" name="Group 100">
              <a:extLst>
                <a:ext uri="{FF2B5EF4-FFF2-40B4-BE49-F238E27FC236}">
                  <a16:creationId xmlns:a16="http://schemas.microsoft.com/office/drawing/2014/main" id="{3A1AA9A3-B140-251B-8BF2-08E40508E2DD}"/>
                </a:ext>
              </a:extLst>
            </p:cNvPr>
            <p:cNvGrpSpPr/>
            <p:nvPr/>
          </p:nvGrpSpPr>
          <p:grpSpPr>
            <a:xfrm>
              <a:off x="480243" y="145854"/>
              <a:ext cx="11231514" cy="6519316"/>
              <a:chOff x="331008" y="232004"/>
              <a:chExt cx="11231514" cy="6519316"/>
            </a:xfrm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0E01ABC8-119B-92EA-8760-CBC28DA763BD}"/>
                  </a:ext>
                </a:extLst>
              </p:cNvPr>
              <p:cNvSpPr/>
              <p:nvPr/>
            </p:nvSpPr>
            <p:spPr>
              <a:xfrm>
                <a:off x="331009" y="232005"/>
                <a:ext cx="11231513" cy="6519315"/>
              </a:xfrm>
              <a:prstGeom prst="rect">
                <a:avLst/>
              </a:prstGeom>
              <a:noFill/>
              <a:ln>
                <a:prstDash val="sys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73" name="Rectangle: Single Corner Snipped 72">
                <a:extLst>
                  <a:ext uri="{FF2B5EF4-FFF2-40B4-BE49-F238E27FC236}">
                    <a16:creationId xmlns:a16="http://schemas.microsoft.com/office/drawing/2014/main" id="{F0500AC9-C083-59C9-609C-306107C934E6}"/>
                  </a:ext>
                </a:extLst>
              </p:cNvPr>
              <p:cNvSpPr/>
              <p:nvPr/>
            </p:nvSpPr>
            <p:spPr>
              <a:xfrm flipV="1">
                <a:off x="331008" y="232004"/>
                <a:ext cx="3551879" cy="360947"/>
              </a:xfrm>
              <a:prstGeom prst="snip1Rect">
                <a:avLst/>
              </a:prstGeom>
              <a:solidFill>
                <a:schemeClr val="bg1">
                  <a:lumMod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 dirty="0"/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8ED0D169-4C8F-D578-F375-E3168221EF2A}"/>
                  </a:ext>
                </a:extLst>
              </p:cNvPr>
              <p:cNvSpPr txBox="1"/>
              <p:nvPr/>
            </p:nvSpPr>
            <p:spPr>
              <a:xfrm>
                <a:off x="397342" y="239583"/>
                <a:ext cx="341920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Haskell Application Process</a:t>
                </a:r>
                <a:endParaRPr lang="LID4096" dirty="0"/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1AE504ED-3897-B29F-027C-EFC0EB769570}"/>
                  </a:ext>
                </a:extLst>
              </p:cNvPr>
              <p:cNvGrpSpPr/>
              <p:nvPr/>
            </p:nvGrpSpPr>
            <p:grpSpPr>
              <a:xfrm>
                <a:off x="585914" y="789000"/>
                <a:ext cx="10830353" cy="5782235"/>
                <a:chOff x="644348" y="828742"/>
                <a:chExt cx="10830353" cy="5782235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108BFB99-8FB3-42BA-1CA0-6381E72EBFD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89994" y="4627995"/>
                  <a:ext cx="31458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Arrow Connector 52">
                  <a:extLst>
                    <a:ext uri="{FF2B5EF4-FFF2-40B4-BE49-F238E27FC236}">
                      <a16:creationId xmlns:a16="http://schemas.microsoft.com/office/drawing/2014/main" id="{078D6C95-B097-ADBF-CB2A-481821E1BFB6}"/>
                    </a:ext>
                  </a:extLst>
                </p:cNvPr>
                <p:cNvCxnSpPr>
                  <a:cxnSpLocks/>
                  <a:endCxn id="54" idx="3"/>
                </p:cNvCxnSpPr>
                <p:nvPr/>
              </p:nvCxnSpPr>
              <p:spPr>
                <a:xfrm flipH="1">
                  <a:off x="4593599" y="6313721"/>
                  <a:ext cx="2895477" cy="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4BC6B2B6-549C-82FD-9EB5-2FE363320972}"/>
                    </a:ext>
                  </a:extLst>
                </p:cNvPr>
                <p:cNvGrpSpPr/>
                <p:nvPr/>
              </p:nvGrpSpPr>
              <p:grpSpPr>
                <a:xfrm>
                  <a:off x="3442878" y="828742"/>
                  <a:ext cx="2394284" cy="1215190"/>
                  <a:chOff x="3472766" y="620987"/>
                  <a:chExt cx="2394284" cy="1215190"/>
                </a:xfrm>
              </p:grpSpPr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E6C039BF-ED3B-EAE8-7E32-CED8E04B4492}"/>
                      </a:ext>
                    </a:extLst>
                  </p:cNvPr>
                  <p:cNvSpPr/>
                  <p:nvPr/>
                </p:nvSpPr>
                <p:spPr>
                  <a:xfrm>
                    <a:off x="3472766" y="981935"/>
                    <a:ext cx="2394284" cy="854242"/>
                  </a:xfrm>
                  <a:prstGeom prst="rect">
                    <a:avLst/>
                  </a:prstGeom>
                  <a:solidFill>
                    <a:schemeClr val="bg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dirty="0" err="1">
                        <a:solidFill>
                          <a:schemeClr val="tx1"/>
                        </a:solidFill>
                        <a:latin typeface="Consolas" panose="020B0609020204030204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dpellaSampleRandom</a:t>
                    </a:r>
                    <a:endParaRPr lang="LID4096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endParaRPr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ED0B61AD-0C1D-8FF1-A5F3-AC11524BBA62}"/>
                      </a:ext>
                    </a:extLst>
                  </p:cNvPr>
                  <p:cNvSpPr/>
                  <p:nvPr/>
                </p:nvSpPr>
                <p:spPr>
                  <a:xfrm>
                    <a:off x="3472766" y="620987"/>
                    <a:ext cx="2394284" cy="360947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 err="1">
                        <a:latin typeface="Consolas" panose="020B0609020204030204" pitchFamily="49" charset="0"/>
                        <a:ea typeface="JetBrains Mono" panose="02000009000000000000" pitchFamily="49" charset="0"/>
                        <a:cs typeface="JetBrains Mono" panose="02000009000000000000" pitchFamily="49" charset="0"/>
                      </a:rPr>
                      <a:t>DPella.Noise.hs</a:t>
                    </a:r>
                    <a:endParaRPr lang="LID4096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endParaRPr>
                  </a:p>
                </p:txBody>
              </p:sp>
            </p:grpSp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9378FF36-97E1-6F8A-2411-CD9C9710CB15}"/>
                    </a:ext>
                  </a:extLst>
                </p:cNvPr>
                <p:cNvSpPr/>
                <p:nvPr/>
              </p:nvSpPr>
              <p:spPr>
                <a:xfrm>
                  <a:off x="644348" y="2201228"/>
                  <a:ext cx="2394284" cy="8542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SQL.runSQLite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(…)</a:t>
                  </a:r>
                  <a:endParaRPr lang="LID4096" sz="1400" dirty="0">
                    <a:solidFill>
                      <a:schemeClr val="tx1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13001E62-DD22-FA7C-0BF1-50FE20E0710E}"/>
                    </a:ext>
                  </a:extLst>
                </p:cNvPr>
                <p:cNvSpPr/>
                <p:nvPr/>
              </p:nvSpPr>
              <p:spPr>
                <a:xfrm>
                  <a:off x="3311348" y="2201228"/>
                  <a:ext cx="2394284" cy="8542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withSQLFunctions</a:t>
                  </a:r>
                  <a:endParaRPr lang="LID4096" dirty="0">
                    <a:solidFill>
                      <a:schemeClr val="tx1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A89F55B9-731D-B005-3EB9-4DE2AC6DE67D}"/>
                    </a:ext>
                  </a:extLst>
                </p:cNvPr>
                <p:cNvSpPr/>
                <p:nvPr/>
              </p:nvSpPr>
              <p:spPr>
                <a:xfrm>
                  <a:off x="644348" y="1840281"/>
                  <a:ext cx="2394284" cy="3609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app/</a:t>
                  </a:r>
                  <a:r>
                    <a:rPr lang="en-US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Main.hs</a:t>
                  </a:r>
                  <a:endParaRPr lang="LID4096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62A5ECDF-5A41-3A8A-965C-3CC61F765A83}"/>
                    </a:ext>
                  </a:extLst>
                </p:cNvPr>
                <p:cNvSpPr/>
                <p:nvPr/>
              </p:nvSpPr>
              <p:spPr>
                <a:xfrm>
                  <a:off x="3311348" y="1840280"/>
                  <a:ext cx="2394284" cy="3609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DPella.SQlite.hs</a:t>
                  </a:r>
                  <a:endParaRPr lang="LID4096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pic>
              <p:nvPicPr>
                <p:cNvPr id="11" name="Graphic 10" descr="Database">
                  <a:extLst>
                    <a:ext uri="{FF2B5EF4-FFF2-40B4-BE49-F238E27FC236}">
                      <a16:creationId xmlns:a16="http://schemas.microsoft.com/office/drawing/2014/main" id="{0988DF26-2495-CFFE-8A0D-127C15A530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0355300" y="2141069"/>
                  <a:ext cx="914400" cy="914400"/>
                </a:xfrm>
                <a:prstGeom prst="rect">
                  <a:avLst/>
                </a:prstGeom>
              </p:spPr>
            </p:pic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21D6FF7F-5B6A-F82F-1345-461394EC24A5}"/>
                    </a:ext>
                  </a:extLst>
                </p:cNvPr>
                <p:cNvSpPr txBox="1"/>
                <p:nvPr/>
              </p:nvSpPr>
              <p:spPr>
                <a:xfrm>
                  <a:off x="10150299" y="1594430"/>
                  <a:ext cx="1324402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>
                      <a:latin typeface="Consolas" panose="020B0609020204030204" pitchFamily="49" charset="0"/>
                    </a:rPr>
                    <a:t>SQLite DB</a:t>
                  </a:r>
                </a:p>
                <a:p>
                  <a:pPr algn="ctr"/>
                  <a:r>
                    <a:rPr lang="en-US" sz="1400" i="1" dirty="0">
                      <a:latin typeface="Consolas" panose="020B0609020204030204" pitchFamily="49" charset="0"/>
                    </a:rPr>
                    <a:t>(in-memory)</a:t>
                  </a:r>
                  <a:endParaRPr lang="LID4096" sz="1400" i="1" dirty="0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15" name="Straight Connector 14">
                  <a:extLst>
                    <a:ext uri="{FF2B5EF4-FFF2-40B4-BE49-F238E27FC236}">
                      <a16:creationId xmlns:a16="http://schemas.microsoft.com/office/drawing/2014/main" id="{1CD68FFC-9104-9D03-90D2-645F519CB954}"/>
                    </a:ext>
                  </a:extLst>
                </p:cNvPr>
                <p:cNvCxnSpPr>
                  <a:cxnSpLocks/>
                  <a:stCxn id="4" idx="2"/>
                </p:cNvCxnSpPr>
                <p:nvPr/>
              </p:nvCxnSpPr>
              <p:spPr>
                <a:xfrm flipH="1">
                  <a:off x="1824270" y="3055470"/>
                  <a:ext cx="17220" cy="355550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BCC03BC3-D7FB-67FC-F9A8-25F9E24E2AD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4519520" y="3055470"/>
                  <a:ext cx="17220" cy="355550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042A6A59-8042-7566-C1E7-0B2DC6D76C7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522244" y="3055470"/>
                  <a:ext cx="32542" cy="355550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>
                  <a:extLst>
                    <a:ext uri="{FF2B5EF4-FFF2-40B4-BE49-F238E27FC236}">
                      <a16:creationId xmlns:a16="http://schemas.microsoft.com/office/drawing/2014/main" id="{8AC49CA3-9C96-5BB1-FFBD-5D27794696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812500" y="3055469"/>
                  <a:ext cx="0" cy="3555507"/>
                </a:xfrm>
                <a:prstGeom prst="line">
                  <a:avLst/>
                </a:prstGeom>
                <a:ln>
                  <a:solidFill>
                    <a:schemeClr val="bg2">
                      <a:lumMod val="75000"/>
                    </a:schemeClr>
                  </a:solidFill>
                  <a:prstDash val="lg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0B7C242A-3AEC-7CA4-97F0-5EDD48943FFD}"/>
                    </a:ext>
                  </a:extLst>
                </p:cNvPr>
                <p:cNvSpPr/>
                <p:nvPr/>
              </p:nvSpPr>
              <p:spPr>
                <a:xfrm>
                  <a:off x="10742717" y="3460291"/>
                  <a:ext cx="127737" cy="122794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4F07C7E-50E8-2B23-7CDA-69CF1D26DD58}"/>
                    </a:ext>
                  </a:extLst>
                </p:cNvPr>
                <p:cNvSpPr txBox="1"/>
                <p:nvPr/>
              </p:nvSpPr>
              <p:spPr>
                <a:xfrm>
                  <a:off x="1792451" y="3717966"/>
                  <a:ext cx="111831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i="1" dirty="0"/>
                    <a:t>initialization</a:t>
                  </a:r>
                  <a:endParaRPr lang="LID4096" i="1" dirty="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C90C63E3-2060-A109-FD45-07C1F02F63B0}"/>
                    </a:ext>
                  </a:extLst>
                </p:cNvPr>
                <p:cNvSpPr/>
                <p:nvPr/>
              </p:nvSpPr>
              <p:spPr>
                <a:xfrm>
                  <a:off x="7486875" y="4326534"/>
                  <a:ext cx="133859" cy="3014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A4852691-DA67-D888-C5F9-37E9D703619B}"/>
                    </a:ext>
                  </a:extLst>
                </p:cNvPr>
                <p:cNvCxnSpPr>
                  <a:cxnSpLocks/>
                  <a:stCxn id="57" idx="3"/>
                  <a:endCxn id="23" idx="1"/>
                </p:cNvCxnSpPr>
                <p:nvPr/>
              </p:nvCxnSpPr>
              <p:spPr>
                <a:xfrm flipV="1">
                  <a:off x="4586449" y="4477265"/>
                  <a:ext cx="2900426" cy="229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FEA31A0-0C7D-BAD9-1F47-A2D039FB2A25}"/>
                    </a:ext>
                  </a:extLst>
                </p:cNvPr>
                <p:cNvSpPr txBox="1"/>
                <p:nvPr/>
              </p:nvSpPr>
              <p:spPr>
                <a:xfrm>
                  <a:off x="4522239" y="3711726"/>
                  <a:ext cx="2868093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env = </a:t>
                  </a:r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initEnv</a:t>
                  </a:r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{ </a:t>
                  </a:r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rng</a:t>
                  </a:r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 }</a:t>
                  </a:r>
                </a:p>
                <a:p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createFunction</a:t>
                  </a:r>
                  <a:endParaRPr lang="en-US" sz="1400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  <a:p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  (</a:t>
                  </a:r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dpellaSampleRandom</a:t>
                  </a:r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, env)</a:t>
                  </a:r>
                  <a:endParaRPr lang="LID4096" sz="1400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05CF2899-D360-2BBA-C565-0E1D77F6D0FD}"/>
                    </a:ext>
                  </a:extLst>
                </p:cNvPr>
                <p:cNvSpPr/>
                <p:nvPr/>
              </p:nvSpPr>
              <p:spPr>
                <a:xfrm>
                  <a:off x="6269898" y="2201228"/>
                  <a:ext cx="2394284" cy="854242"/>
                </a:xfrm>
                <a:prstGeom prst="rect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 err="1">
                      <a:solidFill>
                        <a:schemeClr val="tx1"/>
                      </a:solidFill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sqlite</a:t>
                  </a:r>
                  <a:r>
                    <a:rPr lang="en-US" sz="1400" dirty="0">
                      <a:solidFill>
                        <a:schemeClr val="tx1"/>
                      </a:solidFill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-simple</a:t>
                  </a:r>
                  <a:endParaRPr lang="LID4096" sz="1600" dirty="0">
                    <a:solidFill>
                      <a:schemeClr val="tx1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5EB47608-2712-967F-443D-CFAFD35E2B33}"/>
                    </a:ext>
                  </a:extLst>
                </p:cNvPr>
                <p:cNvSpPr/>
                <p:nvPr/>
              </p:nvSpPr>
              <p:spPr>
                <a:xfrm>
                  <a:off x="6269898" y="1840280"/>
                  <a:ext cx="2394284" cy="3609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SQLite C lib</a:t>
                  </a:r>
                  <a:endParaRPr lang="LID4096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23B1D35A-D250-85FF-79E9-B68446A54E7B}"/>
                    </a:ext>
                  </a:extLst>
                </p:cNvPr>
                <p:cNvSpPr txBox="1"/>
                <p:nvPr/>
              </p:nvSpPr>
              <p:spPr>
                <a:xfrm>
                  <a:off x="7636660" y="4104844"/>
                  <a:ext cx="2817920" cy="52322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sqlite3_create_function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  (</a:t>
                  </a:r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dpella_sample_random</a:t>
                  </a:r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)</a:t>
                  </a:r>
                  <a:endParaRPr lang="LID4096" sz="1400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955D724D-568B-7853-6F9C-3B0F603A60DB}"/>
                    </a:ext>
                  </a:extLst>
                </p:cNvPr>
                <p:cNvSpPr txBox="1"/>
                <p:nvPr/>
              </p:nvSpPr>
              <p:spPr>
                <a:xfrm>
                  <a:off x="1838169" y="4688239"/>
                  <a:ext cx="2470548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SQL.query</a:t>
                  </a:r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_( …,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 “SELECT … </a:t>
                  </a:r>
                </a:p>
                <a:p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 </a:t>
                  </a:r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dpella_sample_random</a:t>
                  </a:r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”)</a:t>
                  </a:r>
                  <a:endParaRPr lang="LID4096" sz="1400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73487C48-21F4-B6FC-DC3B-92AC5B706D88}"/>
                    </a:ext>
                  </a:extLst>
                </p:cNvPr>
                <p:cNvSpPr/>
                <p:nvPr/>
              </p:nvSpPr>
              <p:spPr>
                <a:xfrm>
                  <a:off x="10742851" y="5349673"/>
                  <a:ext cx="127758" cy="1060370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EA6EC565-23A6-66DE-E8E9-01E6C3F6FAC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35523" y="5448522"/>
                  <a:ext cx="8900321" cy="87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9A77E307-CCF6-DAAC-15B6-539485F1894F}"/>
                    </a:ext>
                  </a:extLst>
                </p:cNvPr>
                <p:cNvSpPr/>
                <p:nvPr/>
              </p:nvSpPr>
              <p:spPr>
                <a:xfrm>
                  <a:off x="7489076" y="6018767"/>
                  <a:ext cx="133859" cy="3014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51" name="Straight Arrow Connector 50">
                  <a:extLst>
                    <a:ext uri="{FF2B5EF4-FFF2-40B4-BE49-F238E27FC236}">
                      <a16:creationId xmlns:a16="http://schemas.microsoft.com/office/drawing/2014/main" id="{EDD86A55-D19E-6685-8342-EC2264DF92E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7589173" y="6169498"/>
                  <a:ext cx="3145850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AFE07AC-5D46-35BC-40CC-D97F4D1169B4}"/>
                    </a:ext>
                  </a:extLst>
                </p:cNvPr>
                <p:cNvSpPr txBox="1"/>
                <p:nvPr/>
              </p:nvSpPr>
              <p:spPr>
                <a:xfrm>
                  <a:off x="8396537" y="5612893"/>
                  <a:ext cx="2332690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dpella_sample_random</a:t>
                  </a:r>
                  <a:endParaRPr lang="en-US" sz="1400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  <a:p>
                  <a:pPr algn="r"/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  (mu = </a:t>
                  </a:r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real_val</a:t>
                  </a:r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, …)</a:t>
                  </a:r>
                  <a:endParaRPr lang="LID4096" sz="1400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01BBBA3-A8BC-A7B3-CC83-939DB866A145}"/>
                    </a:ext>
                  </a:extLst>
                </p:cNvPr>
                <p:cNvSpPr/>
                <p:nvPr/>
              </p:nvSpPr>
              <p:spPr>
                <a:xfrm>
                  <a:off x="4459740" y="6162991"/>
                  <a:ext cx="133859" cy="3014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latin typeface="Consolas" panose="020B0609020204030204" pitchFamily="49" charset="0"/>
                  </a:endParaRP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40D16A08-2973-5F61-64B9-09F11AA3D9C1}"/>
                    </a:ext>
                  </a:extLst>
                </p:cNvPr>
                <p:cNvSpPr txBox="1"/>
                <p:nvPr/>
              </p:nvSpPr>
              <p:spPr>
                <a:xfrm>
                  <a:off x="5231221" y="5588865"/>
                  <a:ext cx="2271776" cy="73866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dpellaSampleRandom</a:t>
                  </a:r>
                  <a:endParaRPr lang="en-US" sz="1400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  <a:p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  ( </a:t>
                  </a:r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env.rgn</a:t>
                  </a:r>
                  <a:endParaRPr lang="en-US" sz="1400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  <a:p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  , mu = </a:t>
                  </a:r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real_val</a:t>
                  </a:r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, …)</a:t>
                  </a:r>
                  <a:endParaRPr lang="LID4096" sz="1400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747326E1-97DC-3886-AF6B-3936589CAE15}"/>
                    </a:ext>
                  </a:extLst>
                </p:cNvPr>
                <p:cNvSpPr/>
                <p:nvPr/>
              </p:nvSpPr>
              <p:spPr>
                <a:xfrm>
                  <a:off x="4452590" y="4328832"/>
                  <a:ext cx="133859" cy="30146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>
                    <a:latin typeface="Consolas" panose="020B0609020204030204" pitchFamily="49" charset="0"/>
                  </a:endParaRPr>
                </a:p>
              </p:txBody>
            </p:sp>
            <p:cxnSp>
              <p:nvCxnSpPr>
                <p:cNvPr id="62" name="Connector: Elbow 61">
                  <a:extLst>
                    <a:ext uri="{FF2B5EF4-FFF2-40B4-BE49-F238E27FC236}">
                      <a16:creationId xmlns:a16="http://schemas.microsoft.com/office/drawing/2014/main" id="{5AF0A33B-A9B3-6443-D61E-6C226B18BF6D}"/>
                    </a:ext>
                  </a:extLst>
                </p:cNvPr>
                <p:cNvCxnSpPr>
                  <a:cxnSpLocks/>
                  <a:endCxn id="57" idx="1"/>
                </p:cNvCxnSpPr>
                <p:nvPr/>
              </p:nvCxnSpPr>
              <p:spPr>
                <a:xfrm>
                  <a:off x="1844209" y="4004428"/>
                  <a:ext cx="2608381" cy="475135"/>
                </a:xfrm>
                <a:prstGeom prst="bentConnector3">
                  <a:avLst>
                    <a:gd name="adj1" fmla="val 43670"/>
                  </a:avLst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Arrow Connector 62">
                  <a:extLst>
                    <a:ext uri="{FF2B5EF4-FFF2-40B4-BE49-F238E27FC236}">
                      <a16:creationId xmlns:a16="http://schemas.microsoft.com/office/drawing/2014/main" id="{189AD2D4-C5A5-D8B2-08C0-1C59E05FE25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824270" y="6447534"/>
                  <a:ext cx="2627101" cy="13309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E005DA51-EC66-E0DF-269D-48B1F9FC3E78}"/>
                    </a:ext>
                  </a:extLst>
                </p:cNvPr>
                <p:cNvSpPr txBox="1"/>
                <p:nvPr/>
              </p:nvSpPr>
              <p:spPr>
                <a:xfrm>
                  <a:off x="2324649" y="5935272"/>
                  <a:ext cx="2117887" cy="5232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response: </a:t>
                  </a:r>
                </a:p>
                <a:p>
                  <a:pPr algn="r"/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  </a:t>
                  </a:r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real_val</a:t>
                  </a:r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 + noise</a:t>
                  </a:r>
                  <a:endParaRPr lang="LID4096" sz="1400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3" name="Oval 2">
                  <a:extLst>
                    <a:ext uri="{FF2B5EF4-FFF2-40B4-BE49-F238E27FC236}">
                      <a16:creationId xmlns:a16="http://schemas.microsoft.com/office/drawing/2014/main" id="{7A410826-94E5-E2F7-C872-9606C4BF3BA0}"/>
                    </a:ext>
                  </a:extLst>
                </p:cNvPr>
                <p:cNvSpPr/>
                <p:nvPr/>
              </p:nvSpPr>
              <p:spPr>
                <a:xfrm>
                  <a:off x="1568196" y="3867661"/>
                  <a:ext cx="188080" cy="206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/>
                    <a:t>1</a:t>
                  </a:r>
                </a:p>
              </p:txBody>
            </p:sp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12A1E872-C99B-5682-F807-F243395FE232}"/>
                    </a:ext>
                  </a:extLst>
                </p:cNvPr>
                <p:cNvSpPr/>
                <p:nvPr/>
              </p:nvSpPr>
              <p:spPr>
                <a:xfrm>
                  <a:off x="1568196" y="5346094"/>
                  <a:ext cx="188080" cy="206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/>
                    <a:t>2</a:t>
                  </a:r>
                </a:p>
              </p:txBody>
            </p:sp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6926DD9A-C460-4DE3-37D4-CF2A55B675B2}"/>
                    </a:ext>
                  </a:extLst>
                </p:cNvPr>
                <p:cNvSpPr/>
                <p:nvPr/>
              </p:nvSpPr>
              <p:spPr>
                <a:xfrm>
                  <a:off x="10970616" y="6072851"/>
                  <a:ext cx="188080" cy="2066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b="1" dirty="0"/>
                    <a:t>3</a:t>
                  </a:r>
                </a:p>
              </p:txBody>
            </p:sp>
            <p:cxnSp>
              <p:nvCxnSpPr>
                <p:cNvPr id="44" name="Connector: Elbow 43">
                  <a:extLst>
                    <a:ext uri="{FF2B5EF4-FFF2-40B4-BE49-F238E27FC236}">
                      <a16:creationId xmlns:a16="http://schemas.microsoft.com/office/drawing/2014/main" id="{7B661812-9274-AFAF-CE0A-C9EE7058125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2969452" y="3558575"/>
                  <a:ext cx="7784940" cy="445853"/>
                </a:xfrm>
                <a:prstGeom prst="bentConnector3">
                  <a:avLst>
                    <a:gd name="adj1" fmla="val 173"/>
                  </a:avLst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151C2764-2401-AA7C-5C39-7F084C4A9DCC}"/>
                    </a:ext>
                  </a:extLst>
                </p:cNvPr>
                <p:cNvSpPr txBox="1"/>
                <p:nvPr/>
              </p:nvSpPr>
              <p:spPr>
                <a:xfrm>
                  <a:off x="2969452" y="3217554"/>
                  <a:ext cx="137730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dirty="0" err="1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openDB</a:t>
                  </a:r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(</a:t>
                  </a:r>
                  <a:r>
                    <a:rPr lang="en-US" sz="1400" i="1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path</a:t>
                  </a:r>
                  <a:r>
                    <a:rPr lang="en-US" sz="1400" dirty="0">
                      <a:latin typeface="Consolas" panose="020B0609020204030204" pitchFamily="49" charset="0"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)</a:t>
                  </a:r>
                  <a:endParaRPr lang="LID4096" sz="1400" dirty="0"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690015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A5FDC79-C3FF-21B1-F1B7-A4CF557F75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roup 252">
            <a:extLst>
              <a:ext uri="{FF2B5EF4-FFF2-40B4-BE49-F238E27FC236}">
                <a16:creationId xmlns:a16="http://schemas.microsoft.com/office/drawing/2014/main" id="{8CE89FD4-B671-4606-D591-243D7D18EA4C}"/>
              </a:ext>
            </a:extLst>
          </p:cNvPr>
          <p:cNvGrpSpPr/>
          <p:nvPr/>
        </p:nvGrpSpPr>
        <p:grpSpPr>
          <a:xfrm>
            <a:off x="76200" y="64227"/>
            <a:ext cx="12001500" cy="6682570"/>
            <a:chOff x="76200" y="64227"/>
            <a:chExt cx="12001500" cy="668257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E52E95DB-07FD-9487-7D4D-F67F492E1080}"/>
                </a:ext>
              </a:extLst>
            </p:cNvPr>
            <p:cNvSpPr/>
            <p:nvPr/>
          </p:nvSpPr>
          <p:spPr>
            <a:xfrm>
              <a:off x="76200" y="64227"/>
              <a:ext cx="12001500" cy="6682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Response</a:t>
              </a:r>
              <a:endParaRPr lang="LID4096" sz="18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FA40702-D101-449D-FCA7-DB368BF72BCB}"/>
                </a:ext>
              </a:extLst>
            </p:cNvPr>
            <p:cNvSpPr/>
            <p:nvPr/>
          </p:nvSpPr>
          <p:spPr>
            <a:xfrm>
              <a:off x="183066" y="145855"/>
              <a:ext cx="3028758" cy="645306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CFAB6654-E07B-4714-4E01-744BF221B4EB}"/>
                </a:ext>
              </a:extLst>
            </p:cNvPr>
            <p:cNvSpPr/>
            <p:nvPr/>
          </p:nvSpPr>
          <p:spPr>
            <a:xfrm>
              <a:off x="3424825" y="153435"/>
              <a:ext cx="2613188" cy="645306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: Single Corner Snipped 66">
              <a:extLst>
                <a:ext uri="{FF2B5EF4-FFF2-40B4-BE49-F238E27FC236}">
                  <a16:creationId xmlns:a16="http://schemas.microsoft.com/office/drawing/2014/main" id="{84AA759E-E0D6-9F0C-6DA6-C13EF0DB6FBD}"/>
                </a:ext>
              </a:extLst>
            </p:cNvPr>
            <p:cNvSpPr/>
            <p:nvPr/>
          </p:nvSpPr>
          <p:spPr>
            <a:xfrm flipV="1">
              <a:off x="3424822" y="153433"/>
              <a:ext cx="2255337" cy="646330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EA36BF9-A1EB-C249-A554-A7590BA63911}"/>
                </a:ext>
              </a:extLst>
            </p:cNvPr>
            <p:cNvSpPr txBox="1"/>
            <p:nvPr/>
          </p:nvSpPr>
          <p:spPr>
            <a:xfrm>
              <a:off x="3491156" y="161013"/>
              <a:ext cx="21280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Haskell Application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Process</a:t>
              </a:r>
              <a:endParaRPr kumimoji="0" lang="LID4096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7A01651E-DD46-734B-8C56-7E1DB15F97B2}"/>
                </a:ext>
              </a:extLst>
            </p:cNvPr>
            <p:cNvSpPr/>
            <p:nvPr/>
          </p:nvSpPr>
          <p:spPr>
            <a:xfrm>
              <a:off x="6286661" y="161015"/>
              <a:ext cx="5655942" cy="645306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0FD9BBE3-6397-BF81-C52E-FC88B3C536C6}"/>
                </a:ext>
              </a:extLst>
            </p:cNvPr>
            <p:cNvGrpSpPr/>
            <p:nvPr/>
          </p:nvGrpSpPr>
          <p:grpSpPr>
            <a:xfrm>
              <a:off x="289059" y="2007529"/>
              <a:ext cx="2816461" cy="996692"/>
              <a:chOff x="735148" y="1714389"/>
              <a:chExt cx="2705086" cy="1215189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EBC3AE9F-637F-2A5A-B6F9-AD1A0951EC48}"/>
                  </a:ext>
                </a:extLst>
              </p:cNvPr>
              <p:cNvSpPr/>
              <p:nvPr/>
            </p:nvSpPr>
            <p:spPr>
              <a:xfrm>
                <a:off x="735148" y="2002316"/>
                <a:ext cx="2705086" cy="9272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CREATE DATABASE …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CREATE EXTENSION d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pella-ffi-ext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3F9A2D38-0F63-BA0E-B887-FA662D3943D4}"/>
                  </a:ext>
                </a:extLst>
              </p:cNvPr>
              <p:cNvSpPr/>
              <p:nvPr/>
            </p:nvSpPr>
            <p:spPr>
              <a:xfrm>
                <a:off x="735148" y="1714389"/>
                <a:ext cx="2705085" cy="28792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init-postgres.sh</a:t>
                </a:r>
                <a:endParaRPr kumimoji="0" lang="LID4096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28AF0249-1B01-B127-2F21-96455C8D4526}"/>
                </a:ext>
              </a:extLst>
            </p:cNvPr>
            <p:cNvGrpSpPr/>
            <p:nvPr/>
          </p:nvGrpSpPr>
          <p:grpSpPr>
            <a:xfrm>
              <a:off x="3680460" y="2018487"/>
              <a:ext cx="2179319" cy="985733"/>
              <a:chOff x="735148" y="1714389"/>
              <a:chExt cx="1894839" cy="98573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54770AFC-8E55-5FBD-FCE3-E8738A999561}"/>
                  </a:ext>
                </a:extLst>
              </p:cNvPr>
              <p:cNvSpPr/>
              <p:nvPr/>
            </p:nvSpPr>
            <p:spPr>
              <a:xfrm>
                <a:off x="735148" y="1999136"/>
                <a:ext cx="1894838" cy="700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PG.</a:t>
                </a:r>
                <a:r>
                  <a:rPr lang="en-US" sz="1200" dirty="0" err="1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runPostgres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(…)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6AB36EC4-EA85-A9ED-1984-831CF502EE22}"/>
                  </a:ext>
                </a:extLst>
              </p:cNvPr>
              <p:cNvSpPr/>
              <p:nvPr/>
            </p:nvSpPr>
            <p:spPr>
              <a:xfrm>
                <a:off x="735149" y="1714389"/>
                <a:ext cx="1894838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app/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Main.hs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71A9C41D-3C4B-378D-2409-F1C902FB5CB8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flipH="1">
              <a:off x="1690054" y="3004221"/>
              <a:ext cx="7236" cy="35184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E28DBC09-CE87-87A4-7F51-810F8C6F6A25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3004220"/>
              <a:ext cx="0" cy="35185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F5BDB59F-BAA7-9481-D10B-D997A049A3FF}"/>
                </a:ext>
              </a:extLst>
            </p:cNvPr>
            <p:cNvCxnSpPr>
              <a:cxnSpLocks/>
              <a:endCxn id="151" idx="1"/>
            </p:cNvCxnSpPr>
            <p:nvPr/>
          </p:nvCxnSpPr>
          <p:spPr>
            <a:xfrm flipV="1">
              <a:off x="1697290" y="4064979"/>
              <a:ext cx="5977580" cy="266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5E02E51-BB4B-76AC-F51F-25EF600EEA24}"/>
                </a:ext>
              </a:extLst>
            </p:cNvPr>
            <p:cNvSpPr txBox="1"/>
            <p:nvPr/>
          </p:nvSpPr>
          <p:spPr>
            <a:xfrm>
              <a:off x="1690054" y="3800972"/>
              <a:ext cx="9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initialization</a:t>
              </a:r>
              <a:endParaRPr lang="LID4096" i="1" dirty="0"/>
            </a:p>
          </p:txBody>
        </p:sp>
        <p:sp>
          <p:nvSpPr>
            <p:cNvPr id="111" name="Rectangle: Single Corner Snipped 110">
              <a:extLst>
                <a:ext uri="{FF2B5EF4-FFF2-40B4-BE49-F238E27FC236}">
                  <a16:creationId xmlns:a16="http://schemas.microsoft.com/office/drawing/2014/main" id="{94055CD6-CBFE-2AF7-CD61-99429493E95C}"/>
                </a:ext>
              </a:extLst>
            </p:cNvPr>
            <p:cNvSpPr/>
            <p:nvPr/>
          </p:nvSpPr>
          <p:spPr>
            <a:xfrm flipV="1">
              <a:off x="183063" y="145852"/>
              <a:ext cx="1973397" cy="360947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0E1194F2-AA52-C0E0-2EF6-48D88320FBE8}"/>
                </a:ext>
              </a:extLst>
            </p:cNvPr>
            <p:cNvSpPr txBox="1"/>
            <p:nvPr/>
          </p:nvSpPr>
          <p:spPr>
            <a:xfrm>
              <a:off x="249397" y="153433"/>
              <a:ext cx="16479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Setup Process</a:t>
              </a:r>
              <a:endParaRPr lang="LID4096" sz="1600" dirty="0"/>
            </a:p>
          </p:txBody>
        </p:sp>
        <p:sp>
          <p:nvSpPr>
            <p:cNvPr id="113" name="Rectangle: Single Corner Snipped 112">
              <a:extLst>
                <a:ext uri="{FF2B5EF4-FFF2-40B4-BE49-F238E27FC236}">
                  <a16:creationId xmlns:a16="http://schemas.microsoft.com/office/drawing/2014/main" id="{D91EB63F-7A9B-7556-B8EC-9A7076CCCE8A}"/>
                </a:ext>
              </a:extLst>
            </p:cNvPr>
            <p:cNvSpPr/>
            <p:nvPr/>
          </p:nvSpPr>
          <p:spPr>
            <a:xfrm flipV="1">
              <a:off x="6289808" y="161014"/>
              <a:ext cx="3551879" cy="360947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2F1A52B6-793D-D518-BD95-9AA19716DF60}"/>
                </a:ext>
              </a:extLst>
            </p:cNvPr>
            <p:cNvSpPr txBox="1"/>
            <p:nvPr/>
          </p:nvSpPr>
          <p:spPr>
            <a:xfrm>
              <a:off x="6356142" y="168593"/>
              <a:ext cx="34192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PostgreSQL Server Process</a:t>
              </a:r>
              <a:endParaRPr lang="LID4096" sz="1600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9285CBBF-8342-8DAE-E979-4F8021043A54}"/>
                </a:ext>
              </a:extLst>
            </p:cNvPr>
            <p:cNvCxnSpPr>
              <a:cxnSpLocks/>
              <a:stCxn id="170" idx="2"/>
            </p:cNvCxnSpPr>
            <p:nvPr/>
          </p:nvCxnSpPr>
          <p:spPr>
            <a:xfrm>
              <a:off x="7734180" y="3596508"/>
              <a:ext cx="0" cy="292621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7587E4DC-439F-519D-5C9D-4B5ADE6962DA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>
              <a:off x="10501945" y="3596504"/>
              <a:ext cx="0" cy="292621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F7FFC32C-4593-614E-2D6C-1BC381ACA629}"/>
                </a:ext>
              </a:extLst>
            </p:cNvPr>
            <p:cNvSpPr txBox="1"/>
            <p:nvPr/>
          </p:nvSpPr>
          <p:spPr>
            <a:xfrm>
              <a:off x="3885835" y="4630032"/>
              <a:ext cx="2138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PG.query</a:t>
              </a:r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_( …,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“SELECT … 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dpella_sample_random</a:t>
              </a:r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”)</a:t>
              </a:r>
              <a:endParaRPr lang="LID4096" sz="12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76364648-6644-1A1B-D0D6-C0EFB1AEBD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835" y="4425925"/>
              <a:ext cx="2400826" cy="7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7AD60274-BBD4-61E6-7CD4-9380E0938406}"/>
                </a:ext>
              </a:extLst>
            </p:cNvPr>
            <p:cNvSpPr txBox="1"/>
            <p:nvPr/>
          </p:nvSpPr>
          <p:spPr>
            <a:xfrm>
              <a:off x="3886919" y="4143371"/>
              <a:ext cx="213872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connect(“</a:t>
              </a:r>
              <a:r>
                <a:rPr lang="en-US" sz="1200" dirty="0" err="1">
                  <a:latin typeface="Consolas" panose="020B0609020204030204" pitchFamily="49" charset="0"/>
                </a:rPr>
                <a:t>postgres</a:t>
              </a:r>
              <a:r>
                <a:rPr lang="en-US" sz="1200" dirty="0">
                  <a:latin typeface="Consolas" panose="020B0609020204030204" pitchFamily="49" charset="0"/>
                </a:rPr>
                <a:t>://…”)</a:t>
              </a:r>
              <a:endParaRPr lang="LID4096" dirty="0">
                <a:latin typeface="Consolas" panose="020B0609020204030204" pitchFamily="49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274C28E1-D453-8B68-7761-6402974AEF9F}"/>
                </a:ext>
              </a:extLst>
            </p:cNvPr>
            <p:cNvGrpSpPr/>
            <p:nvPr/>
          </p:nvGrpSpPr>
          <p:grpSpPr>
            <a:xfrm>
              <a:off x="9268393" y="1909400"/>
              <a:ext cx="2467100" cy="1584083"/>
              <a:chOff x="735147" y="1775349"/>
              <a:chExt cx="2715169" cy="1584083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06ADA63E-263C-1998-D306-D4AE3F065F5F}"/>
                  </a:ext>
                </a:extLst>
              </p:cNvPr>
              <p:cNvSpPr/>
              <p:nvPr/>
            </p:nvSpPr>
            <p:spPr>
              <a:xfrm>
                <a:off x="735147" y="2075335"/>
                <a:ext cx="2715169" cy="12840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wrappedDPellaSampleRando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 =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wrap2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dpellaSampleRandom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foreign export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ccal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“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_</a:t>
                </a:r>
                <a:r>
                  <a:rPr lang="en-US" sz="1200" dirty="0" err="1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sample_random_hs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”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wrappedDPellaSampleRando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B9101E10-E092-958B-3053-F84AC599DDE2}"/>
                  </a:ext>
                </a:extLst>
              </p:cNvPr>
              <p:cNvSpPr/>
              <p:nvPr/>
            </p:nvSpPr>
            <p:spPr>
              <a:xfrm>
                <a:off x="735149" y="1775349"/>
                <a:ext cx="2715167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DPella_FFI.hs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BF8A9DB4-404D-2946-A671-E2B18DDAA149}"/>
                </a:ext>
              </a:extLst>
            </p:cNvPr>
            <p:cNvSpPr/>
            <p:nvPr/>
          </p:nvSpPr>
          <p:spPr>
            <a:xfrm>
              <a:off x="9147174" y="871939"/>
              <a:ext cx="2709541" cy="272456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32DAFC0E-5FE0-DBAA-F407-26F8E358238E}"/>
                </a:ext>
              </a:extLst>
            </p:cNvPr>
            <p:cNvSpPr/>
            <p:nvPr/>
          </p:nvSpPr>
          <p:spPr>
            <a:xfrm>
              <a:off x="7674870" y="3914248"/>
              <a:ext cx="133859" cy="3014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Consolas" panose="020B0609020204030204" pitchFamily="49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6B2F3C17-6CB4-DDB8-1B6E-2D69DF6FE6FB}"/>
                </a:ext>
              </a:extLst>
            </p:cNvPr>
            <p:cNvGrpSpPr/>
            <p:nvPr/>
          </p:nvGrpSpPr>
          <p:grpSpPr>
            <a:xfrm>
              <a:off x="6466027" y="2347404"/>
              <a:ext cx="2543753" cy="985733"/>
              <a:chOff x="725028" y="1714389"/>
              <a:chExt cx="2725288" cy="985733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AB592645-185D-7F2F-6019-736AB02BDBD6}"/>
                  </a:ext>
                </a:extLst>
              </p:cNvPr>
              <p:cNvSpPr/>
              <p:nvPr/>
            </p:nvSpPr>
            <p:spPr>
              <a:xfrm>
                <a:off x="725028" y="1999136"/>
                <a:ext cx="2725288" cy="700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_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PG_init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-&gt;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hs_init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pg_dpella_sample_random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-&gt;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dpella_sample_random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_</a:t>
                </a:r>
                <a:r>
                  <a:rPr lang="en-US" sz="1200" dirty="0" err="1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hs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078B589D-48B0-B51B-3733-5ACF8D99B307}"/>
                  </a:ext>
                </a:extLst>
              </p:cNvPr>
              <p:cNvSpPr/>
              <p:nvPr/>
            </p:nvSpPr>
            <p:spPr>
              <a:xfrm>
                <a:off x="725028" y="1714389"/>
                <a:ext cx="2725288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white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dpella_ffi_ext.so (C </a:t>
                </a:r>
                <a:r>
                  <a:rPr lang="en-US" sz="1200" dirty="0" err="1">
                    <a:solidFill>
                      <a:prstClr val="white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ext</a:t>
                </a:r>
                <a:r>
                  <a:rPr lang="en-US" sz="1200" dirty="0">
                    <a:solidFill>
                      <a:prstClr val="white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)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027EB45C-B3FA-4C8E-06DC-70F490E017A7}"/>
                </a:ext>
              </a:extLst>
            </p:cNvPr>
            <p:cNvSpPr/>
            <p:nvPr/>
          </p:nvSpPr>
          <p:spPr>
            <a:xfrm>
              <a:off x="6379409" y="871940"/>
              <a:ext cx="2709541" cy="272456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713D64AF-928E-0CC0-4DF7-77B231243202}"/>
                </a:ext>
              </a:extLst>
            </p:cNvPr>
            <p:cNvCxnSpPr>
              <a:cxnSpLocks/>
              <a:endCxn id="189" idx="1"/>
            </p:cNvCxnSpPr>
            <p:nvPr/>
          </p:nvCxnSpPr>
          <p:spPr>
            <a:xfrm>
              <a:off x="3885835" y="5286048"/>
              <a:ext cx="3789035" cy="24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C81A1D59-729C-468C-203D-645062EF4580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7809346" y="4205608"/>
              <a:ext cx="2625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669DB07F-075F-3535-EB08-FC7D5FADFF55}"/>
                </a:ext>
              </a:extLst>
            </p:cNvPr>
            <p:cNvSpPr/>
            <p:nvPr/>
          </p:nvSpPr>
          <p:spPr>
            <a:xfrm>
              <a:off x="10435014" y="4054877"/>
              <a:ext cx="133859" cy="3014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Consolas" panose="020B0609020204030204" pitchFamily="49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891CB8CB-A608-3E99-D56F-301DCC5214BA}"/>
                </a:ext>
              </a:extLst>
            </p:cNvPr>
            <p:cNvSpPr txBox="1"/>
            <p:nvPr/>
          </p:nvSpPr>
          <p:spPr>
            <a:xfrm>
              <a:off x="7843802" y="3722971"/>
              <a:ext cx="137409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&lt;&lt; FFI call &gt;&gt;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_</a:t>
              </a:r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PG_init</a:t>
              </a:r>
              <a:endParaRPr lang="LID4096" sz="12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D0263DB-74A7-7981-28B6-3386E1EF38A0}"/>
                </a:ext>
              </a:extLst>
            </p:cNvPr>
            <p:cNvSpPr/>
            <p:nvPr/>
          </p:nvSpPr>
          <p:spPr>
            <a:xfrm>
              <a:off x="7674870" y="5137766"/>
              <a:ext cx="133859" cy="3014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Consolas" panose="020B0609020204030204" pitchFamily="49" charset="0"/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FB188D14-B15D-6054-7C9E-B53B8688B0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9346" y="5436365"/>
              <a:ext cx="26256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F9CEB24-5D25-12E9-8FB3-CA3B059F1832}"/>
                </a:ext>
              </a:extLst>
            </p:cNvPr>
            <p:cNvSpPr/>
            <p:nvPr/>
          </p:nvSpPr>
          <p:spPr>
            <a:xfrm>
              <a:off x="10435015" y="5285634"/>
              <a:ext cx="133847" cy="9551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Consolas" panose="020B0609020204030204" pitchFamily="49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F488E017-C6E3-1E65-B9ED-10F9D50A190C}"/>
                </a:ext>
              </a:extLst>
            </p:cNvPr>
            <p:cNvSpPr txBox="1"/>
            <p:nvPr/>
          </p:nvSpPr>
          <p:spPr>
            <a:xfrm>
              <a:off x="7843802" y="4776405"/>
              <a:ext cx="2223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&lt;&lt; FFI call &gt;&gt;</a:t>
              </a:r>
            </a:p>
            <a:p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pg_dpella_sample_random</a:t>
              </a:r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real_val</a:t>
              </a:r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, …)</a:t>
              </a:r>
              <a:endParaRPr lang="LID4096" sz="12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3C8326EA-5FCD-A68E-0805-B6013E7A5EEF}"/>
                </a:ext>
              </a:extLst>
            </p:cNvPr>
            <p:cNvGrpSpPr/>
            <p:nvPr/>
          </p:nvGrpSpPr>
          <p:grpSpPr>
            <a:xfrm>
              <a:off x="6466027" y="1316915"/>
              <a:ext cx="2539609" cy="933813"/>
              <a:chOff x="6472469" y="1149202"/>
              <a:chExt cx="2539609" cy="933813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1B3FEDCB-B269-A670-FA51-696E6B40CECE}"/>
                  </a:ext>
                </a:extLst>
              </p:cNvPr>
              <p:cNvSpPr/>
              <p:nvPr/>
            </p:nvSpPr>
            <p:spPr>
              <a:xfrm>
                <a:off x="6472469" y="1441566"/>
                <a:ext cx="2539609" cy="64144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CREATE FUNCTION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-sample-random(…)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AS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pg_dpella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_</a:t>
                </a:r>
                <a:r>
                  <a:rPr lang="en-US" sz="1200" dirty="0" err="1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sample_random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1894DF45-B022-5DCA-5F53-52F42132B256}"/>
                  </a:ext>
                </a:extLst>
              </p:cNvPr>
              <p:cNvSpPr/>
              <p:nvPr/>
            </p:nvSpPr>
            <p:spPr>
              <a:xfrm>
                <a:off x="6472469" y="1149202"/>
                <a:ext cx="2539608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</a:t>
                </a:r>
                <a:r>
                  <a:rPr lang="en-US" sz="1200" dirty="0" err="1">
                    <a:solidFill>
                      <a:prstClr val="white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ffi-ext</a:t>
                </a:r>
                <a:r>
                  <a:rPr lang="en-US" sz="1400" dirty="0" err="1">
                    <a:solidFill>
                      <a:prstClr val="white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.sql</a:t>
                </a:r>
                <a:endParaRPr kumimoji="0" lang="LID4096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E0DDF614-A260-9FA0-4F6D-2C281D4D361E}"/>
                </a:ext>
              </a:extLst>
            </p:cNvPr>
            <p:cNvGrpSpPr/>
            <p:nvPr/>
          </p:nvGrpSpPr>
          <p:grpSpPr>
            <a:xfrm>
              <a:off x="9268393" y="1146199"/>
              <a:ext cx="2467100" cy="694723"/>
              <a:chOff x="735147" y="1775349"/>
              <a:chExt cx="2715169" cy="694723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50D8070A-1F7A-ECD3-4E43-DD60905024F2}"/>
                  </a:ext>
                </a:extLst>
              </p:cNvPr>
              <p:cNvSpPr/>
              <p:nvPr/>
            </p:nvSpPr>
            <p:spPr>
              <a:xfrm>
                <a:off x="735147" y="2075335"/>
                <a:ext cx="2715169" cy="3947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dpellaSampleRandom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F5356FB5-DA8D-9C49-97B5-CDB466B281C6}"/>
                  </a:ext>
                </a:extLst>
              </p:cNvPr>
              <p:cNvSpPr/>
              <p:nvPr/>
            </p:nvSpPr>
            <p:spPr>
              <a:xfrm>
                <a:off x="735149" y="1775349"/>
                <a:ext cx="2715167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DPella.Noise.hs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80766D62-930D-8CEB-D2E4-89D76D66437A}"/>
                </a:ext>
              </a:extLst>
            </p:cNvPr>
            <p:cNvGrpSpPr/>
            <p:nvPr/>
          </p:nvGrpSpPr>
          <p:grpSpPr>
            <a:xfrm>
              <a:off x="6754483" y="690642"/>
              <a:ext cx="2026940" cy="360947"/>
              <a:chOff x="6754483" y="690642"/>
              <a:chExt cx="2026940" cy="36094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A94E94E9-2FCA-63D3-217C-8000E53FBC05}"/>
                  </a:ext>
                </a:extLst>
              </p:cNvPr>
              <p:cNvSpPr/>
              <p:nvPr/>
            </p:nvSpPr>
            <p:spPr>
              <a:xfrm>
                <a:off x="6754483" y="690642"/>
                <a:ext cx="2026940" cy="360947"/>
              </a:xfrm>
              <a:prstGeom prst="rect">
                <a:avLst/>
              </a:prstGeom>
              <a:ln>
                <a:noFill/>
                <a:prstDash val="sysDash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7AEF615B-ADEC-A84C-C757-AB46D3E7BE74}"/>
                  </a:ext>
                </a:extLst>
              </p:cNvPr>
              <p:cNvGrpSpPr/>
              <p:nvPr/>
            </p:nvGrpSpPr>
            <p:grpSpPr>
              <a:xfrm>
                <a:off x="7125527" y="721800"/>
                <a:ext cx="1366403" cy="307778"/>
                <a:chOff x="2815828" y="3244333"/>
                <a:chExt cx="1366403" cy="307778"/>
              </a:xfrm>
            </p:grpSpPr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BED5933F-9835-4E68-AB17-E64A0959776E}"/>
                    </a:ext>
                  </a:extLst>
                </p:cNvPr>
                <p:cNvSpPr txBox="1"/>
                <p:nvPr/>
              </p:nvSpPr>
              <p:spPr>
                <a:xfrm>
                  <a:off x="3048000" y="3244334"/>
                  <a:ext cx="113423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SQL Engine</a:t>
                  </a:r>
                  <a:endParaRPr lang="en-US" sz="1400" dirty="0"/>
                </a:p>
              </p:txBody>
            </p:sp>
            <p:pic>
              <p:nvPicPr>
                <p:cNvPr id="221" name="Graphic 220" descr="Database with solid fill">
                  <a:extLst>
                    <a:ext uri="{FF2B5EF4-FFF2-40B4-BE49-F238E27FC236}">
                      <a16:creationId xmlns:a16="http://schemas.microsoft.com/office/drawing/2014/main" id="{E9D50EFE-ED31-F35B-1414-AEFE2C44D56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5828" y="3244333"/>
                  <a:ext cx="307777" cy="30777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EA50E14C-E26C-A100-36FF-91C71446C97D}"/>
                </a:ext>
              </a:extLst>
            </p:cNvPr>
            <p:cNvGrpSpPr/>
            <p:nvPr/>
          </p:nvGrpSpPr>
          <p:grpSpPr>
            <a:xfrm>
              <a:off x="9488473" y="690642"/>
              <a:ext cx="2026940" cy="360947"/>
              <a:chOff x="6754483" y="690642"/>
              <a:chExt cx="2026940" cy="360947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481AE64C-A389-1324-EFCB-BF1BDFC348EA}"/>
                  </a:ext>
                </a:extLst>
              </p:cNvPr>
              <p:cNvSpPr/>
              <p:nvPr/>
            </p:nvSpPr>
            <p:spPr>
              <a:xfrm>
                <a:off x="6754483" y="690642"/>
                <a:ext cx="2026940" cy="360947"/>
              </a:xfrm>
              <a:prstGeom prst="rect">
                <a:avLst/>
              </a:prstGeom>
              <a:ln>
                <a:noFill/>
                <a:prstDash val="sysDash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A2F6E1A2-E0B8-5E90-E882-5226A0A3D859}"/>
                  </a:ext>
                </a:extLst>
              </p:cNvPr>
              <p:cNvGrpSpPr/>
              <p:nvPr/>
            </p:nvGrpSpPr>
            <p:grpSpPr>
              <a:xfrm>
                <a:off x="7125527" y="721800"/>
                <a:ext cx="1366403" cy="307778"/>
                <a:chOff x="2815828" y="3244333"/>
                <a:chExt cx="1366403" cy="307778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9B79A631-223E-F8DF-01FF-F264B1E265C6}"/>
                    </a:ext>
                  </a:extLst>
                </p:cNvPr>
                <p:cNvSpPr txBox="1"/>
                <p:nvPr/>
              </p:nvSpPr>
              <p:spPr>
                <a:xfrm>
                  <a:off x="3048000" y="3244334"/>
                  <a:ext cx="113423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Haskell RTS</a:t>
                  </a:r>
                  <a:endParaRPr lang="en-US" sz="1400" dirty="0"/>
                </a:p>
              </p:txBody>
            </p:sp>
            <p:pic>
              <p:nvPicPr>
                <p:cNvPr id="227" name="Graphic 226" descr="Single gear with solid fill">
                  <a:extLst>
                    <a:ext uri="{FF2B5EF4-FFF2-40B4-BE49-F238E27FC236}">
                      <a16:creationId xmlns:a16="http://schemas.microsoft.com/office/drawing/2014/main" id="{C8620C94-9AB5-BB96-9BD2-2B0B6E6ABB2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2815828" y="3244333"/>
                  <a:ext cx="307777" cy="307777"/>
                </a:xfrm>
                <a:prstGeom prst="rect">
                  <a:avLst/>
                </a:prstGeom>
              </p:spPr>
            </p:pic>
          </p:grpSp>
        </p:grp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7FE9FAF0-35BC-6B0E-6ADE-A829B8469A73}"/>
                </a:ext>
              </a:extLst>
            </p:cNvPr>
            <p:cNvSpPr txBox="1"/>
            <p:nvPr/>
          </p:nvSpPr>
          <p:spPr>
            <a:xfrm>
              <a:off x="8301064" y="5620059"/>
              <a:ext cx="2137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response: 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real_val</a:t>
              </a:r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+ noise</a:t>
              </a:r>
              <a:endParaRPr lang="LID4096" sz="12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524CC64-E95B-0BE2-71A2-FAEF897D8431}"/>
                </a:ext>
              </a:extLst>
            </p:cNvPr>
            <p:cNvCxnSpPr>
              <a:cxnSpLocks/>
              <a:stCxn id="237" idx="3"/>
            </p:cNvCxnSpPr>
            <p:nvPr/>
          </p:nvCxnSpPr>
          <p:spPr>
            <a:xfrm flipV="1">
              <a:off x="7801108" y="6093462"/>
              <a:ext cx="2626288" cy="350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D2E1474F-86E5-B4A1-91FB-5077897ABB72}"/>
                </a:ext>
              </a:extLst>
            </p:cNvPr>
            <p:cNvSpPr/>
            <p:nvPr/>
          </p:nvSpPr>
          <p:spPr>
            <a:xfrm>
              <a:off x="7667249" y="5946233"/>
              <a:ext cx="133859" cy="3014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Consolas" panose="020B0609020204030204" pitchFamily="49" charset="0"/>
              </a:endParaRP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7920F6F2-AFA2-2037-8591-BB12027145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835" y="6238432"/>
              <a:ext cx="3775449" cy="762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7E4ADE0-94C9-0DB0-67F7-E394795D4156}"/>
                </a:ext>
              </a:extLst>
            </p:cNvPr>
            <p:cNvSpPr txBox="1"/>
            <p:nvPr/>
          </p:nvSpPr>
          <p:spPr>
            <a:xfrm>
              <a:off x="6774757" y="5969053"/>
              <a:ext cx="878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response</a:t>
              </a:r>
              <a:endParaRPr lang="LID4096" sz="12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BB8F68EE-98A0-0547-F59C-301B7346E19B}"/>
                </a:ext>
              </a:extLst>
            </p:cNvPr>
            <p:cNvSpPr/>
            <p:nvPr/>
          </p:nvSpPr>
          <p:spPr>
            <a:xfrm>
              <a:off x="1419958" y="3968080"/>
              <a:ext cx="188080" cy="206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ED30AFF0-0DE2-07AB-44A9-CC0C3FBA718C}"/>
                </a:ext>
              </a:extLst>
            </p:cNvPr>
            <p:cNvSpPr/>
            <p:nvPr/>
          </p:nvSpPr>
          <p:spPr>
            <a:xfrm>
              <a:off x="3615334" y="4303136"/>
              <a:ext cx="188080" cy="206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74648BB4-E180-FFEB-FA54-2FFA1A3532D8}"/>
                </a:ext>
              </a:extLst>
            </p:cNvPr>
            <p:cNvSpPr/>
            <p:nvPr/>
          </p:nvSpPr>
          <p:spPr>
            <a:xfrm>
              <a:off x="3600777" y="5182334"/>
              <a:ext cx="188080" cy="206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222A5A9-FE4B-CE22-E1A6-FBD168DCC533}"/>
                </a:ext>
              </a:extLst>
            </p:cNvPr>
            <p:cNvSpPr/>
            <p:nvPr/>
          </p:nvSpPr>
          <p:spPr>
            <a:xfrm>
              <a:off x="10663099" y="5990162"/>
              <a:ext cx="188080" cy="206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1571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14D06C-355C-E063-7F6E-C2ED8D6B2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181B36-BD9D-033E-F9BF-08BA88D728B1}"/>
              </a:ext>
            </a:extLst>
          </p:cNvPr>
          <p:cNvGrpSpPr/>
          <p:nvPr/>
        </p:nvGrpSpPr>
        <p:grpSpPr>
          <a:xfrm>
            <a:off x="76200" y="64227"/>
            <a:ext cx="12001500" cy="6682570"/>
            <a:chOff x="76200" y="64227"/>
            <a:chExt cx="12001500" cy="6682570"/>
          </a:xfrm>
        </p:grpSpPr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3E8569E5-FE49-02F7-8060-BBA566C3C6B8}"/>
                </a:ext>
              </a:extLst>
            </p:cNvPr>
            <p:cNvSpPr/>
            <p:nvPr/>
          </p:nvSpPr>
          <p:spPr>
            <a:xfrm>
              <a:off x="76200" y="64227"/>
              <a:ext cx="12001500" cy="66825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8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Response</a:t>
              </a:r>
              <a:endParaRPr lang="LID4096" sz="18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A24A806C-70BC-D4AE-93E2-0E8221F3E181}"/>
                </a:ext>
              </a:extLst>
            </p:cNvPr>
            <p:cNvSpPr/>
            <p:nvPr/>
          </p:nvSpPr>
          <p:spPr>
            <a:xfrm>
              <a:off x="183066" y="145855"/>
              <a:ext cx="3028758" cy="645306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4D9EBF95-60B3-6721-9253-C2E6B6296977}"/>
                </a:ext>
              </a:extLst>
            </p:cNvPr>
            <p:cNvSpPr/>
            <p:nvPr/>
          </p:nvSpPr>
          <p:spPr>
            <a:xfrm>
              <a:off x="3424825" y="153435"/>
              <a:ext cx="2613188" cy="645306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7" name="Rectangle: Single Corner Snipped 66">
              <a:extLst>
                <a:ext uri="{FF2B5EF4-FFF2-40B4-BE49-F238E27FC236}">
                  <a16:creationId xmlns:a16="http://schemas.microsoft.com/office/drawing/2014/main" id="{6CF48AEE-5F4D-F7C6-6250-F33C83F03DFE}"/>
                </a:ext>
              </a:extLst>
            </p:cNvPr>
            <p:cNvSpPr/>
            <p:nvPr/>
          </p:nvSpPr>
          <p:spPr>
            <a:xfrm flipV="1">
              <a:off x="3424822" y="153433"/>
              <a:ext cx="2255337" cy="646330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5D4B2DB-2A7D-B23F-0399-D73C354BCA8C}"/>
                </a:ext>
              </a:extLst>
            </p:cNvPr>
            <p:cNvSpPr txBox="1"/>
            <p:nvPr/>
          </p:nvSpPr>
          <p:spPr>
            <a:xfrm>
              <a:off x="3491156" y="161013"/>
              <a:ext cx="2128043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Haskell Application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Process</a:t>
              </a:r>
              <a:endParaRPr kumimoji="0" lang="LID4096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9969906-0794-8200-3097-51797EA2E623}"/>
                </a:ext>
              </a:extLst>
            </p:cNvPr>
            <p:cNvSpPr/>
            <p:nvPr/>
          </p:nvSpPr>
          <p:spPr>
            <a:xfrm>
              <a:off x="6286661" y="161015"/>
              <a:ext cx="5655942" cy="6453065"/>
            </a:xfrm>
            <a:prstGeom prst="rect">
              <a:avLst/>
            </a:prstGeom>
            <a:noFill/>
            <a:ln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grpSp>
          <p:nvGrpSpPr>
            <p:cNvPr id="83" name="Group 82">
              <a:extLst>
                <a:ext uri="{FF2B5EF4-FFF2-40B4-BE49-F238E27FC236}">
                  <a16:creationId xmlns:a16="http://schemas.microsoft.com/office/drawing/2014/main" id="{5DF9630A-B9C0-B820-9149-58DDD6DDF46B}"/>
                </a:ext>
              </a:extLst>
            </p:cNvPr>
            <p:cNvGrpSpPr/>
            <p:nvPr/>
          </p:nvGrpSpPr>
          <p:grpSpPr>
            <a:xfrm>
              <a:off x="289059" y="2007529"/>
              <a:ext cx="2816461" cy="996692"/>
              <a:chOff x="735148" y="1714389"/>
              <a:chExt cx="2705086" cy="1215189"/>
            </a:xfrm>
          </p:grpSpPr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5BC124F-2335-FD72-7DA3-61D6E5DFBF3D}"/>
                  </a:ext>
                </a:extLst>
              </p:cNvPr>
              <p:cNvSpPr/>
              <p:nvPr/>
            </p:nvSpPr>
            <p:spPr>
              <a:xfrm>
                <a:off x="735148" y="2002316"/>
                <a:ext cx="2705086" cy="927262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CREATE DATABASE …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SOURCE &lt;path&gt;/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init.sql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AC4C6B2F-D7A0-9976-95D6-3249B506AFD0}"/>
                  </a:ext>
                </a:extLst>
              </p:cNvPr>
              <p:cNvSpPr/>
              <p:nvPr/>
            </p:nvSpPr>
            <p:spPr>
              <a:xfrm>
                <a:off x="735148" y="1714389"/>
                <a:ext cx="2705085" cy="28792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init-mysql.sh</a:t>
                </a:r>
                <a:endParaRPr kumimoji="0" lang="LID4096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4E57DEAF-9E6E-6761-E99B-758CC81AF169}"/>
                </a:ext>
              </a:extLst>
            </p:cNvPr>
            <p:cNvGrpSpPr/>
            <p:nvPr/>
          </p:nvGrpSpPr>
          <p:grpSpPr>
            <a:xfrm>
              <a:off x="3680460" y="2018487"/>
              <a:ext cx="2179319" cy="985733"/>
              <a:chOff x="735148" y="1714389"/>
              <a:chExt cx="1894839" cy="985733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E043CDF-FFBA-A289-EB5B-5992DB220AA9}"/>
                  </a:ext>
                </a:extLst>
              </p:cNvPr>
              <p:cNvSpPr/>
              <p:nvPr/>
            </p:nvSpPr>
            <p:spPr>
              <a:xfrm>
                <a:off x="735148" y="1999136"/>
                <a:ext cx="1894838" cy="70098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MS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</a:t>
                </a:r>
                <a:r>
                  <a:rPr lang="en-US" sz="1200" dirty="0" err="1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runMySQL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(…)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2F8166AF-65C7-14AB-EC23-2548C44990DE}"/>
                  </a:ext>
                </a:extLst>
              </p:cNvPr>
              <p:cNvSpPr/>
              <p:nvPr/>
            </p:nvSpPr>
            <p:spPr>
              <a:xfrm>
                <a:off x="735149" y="1714389"/>
                <a:ext cx="1894838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app/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Main.hs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FF3C1FE0-7338-DFB8-396F-DA50683FC70F}"/>
                </a:ext>
              </a:extLst>
            </p:cNvPr>
            <p:cNvCxnSpPr>
              <a:cxnSpLocks/>
              <a:stCxn id="84" idx="2"/>
            </p:cNvCxnSpPr>
            <p:nvPr/>
          </p:nvCxnSpPr>
          <p:spPr>
            <a:xfrm flipH="1">
              <a:off x="1690054" y="3004221"/>
              <a:ext cx="7236" cy="3518499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B4D8C01-C61A-34CC-0BB4-57273DF7A922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3004220"/>
              <a:ext cx="0" cy="3518500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>
              <a:extLst>
                <a:ext uri="{FF2B5EF4-FFF2-40B4-BE49-F238E27FC236}">
                  <a16:creationId xmlns:a16="http://schemas.microsoft.com/office/drawing/2014/main" id="{55612584-B41C-FE09-24EE-7BE4EE925D4B}"/>
                </a:ext>
              </a:extLst>
            </p:cNvPr>
            <p:cNvCxnSpPr>
              <a:cxnSpLocks/>
              <a:endCxn id="151" idx="1"/>
            </p:cNvCxnSpPr>
            <p:nvPr/>
          </p:nvCxnSpPr>
          <p:spPr>
            <a:xfrm flipV="1">
              <a:off x="1697290" y="4064979"/>
              <a:ext cx="5977580" cy="2663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2E6A9CCD-CE2E-34E7-B97D-F80A7CFFF073}"/>
                </a:ext>
              </a:extLst>
            </p:cNvPr>
            <p:cNvSpPr txBox="1"/>
            <p:nvPr/>
          </p:nvSpPr>
          <p:spPr>
            <a:xfrm>
              <a:off x="1690054" y="3800972"/>
              <a:ext cx="98084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/>
                <a:t>initialization</a:t>
              </a:r>
              <a:endParaRPr lang="LID4096" i="1" dirty="0"/>
            </a:p>
          </p:txBody>
        </p:sp>
        <p:sp>
          <p:nvSpPr>
            <p:cNvPr id="111" name="Rectangle: Single Corner Snipped 110">
              <a:extLst>
                <a:ext uri="{FF2B5EF4-FFF2-40B4-BE49-F238E27FC236}">
                  <a16:creationId xmlns:a16="http://schemas.microsoft.com/office/drawing/2014/main" id="{37913C06-2CB1-34C1-DA57-5C7AA6B95488}"/>
                </a:ext>
              </a:extLst>
            </p:cNvPr>
            <p:cNvSpPr/>
            <p:nvPr/>
          </p:nvSpPr>
          <p:spPr>
            <a:xfrm flipV="1">
              <a:off x="183063" y="145852"/>
              <a:ext cx="1973397" cy="360947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BB366A47-CE84-214C-0117-2DA6C50883F2}"/>
                </a:ext>
              </a:extLst>
            </p:cNvPr>
            <p:cNvSpPr txBox="1"/>
            <p:nvPr/>
          </p:nvSpPr>
          <p:spPr>
            <a:xfrm>
              <a:off x="249397" y="153433"/>
              <a:ext cx="164798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Setup Process</a:t>
              </a:r>
              <a:endParaRPr lang="LID4096" sz="1600" dirty="0"/>
            </a:p>
          </p:txBody>
        </p:sp>
        <p:sp>
          <p:nvSpPr>
            <p:cNvPr id="113" name="Rectangle: Single Corner Snipped 112">
              <a:extLst>
                <a:ext uri="{FF2B5EF4-FFF2-40B4-BE49-F238E27FC236}">
                  <a16:creationId xmlns:a16="http://schemas.microsoft.com/office/drawing/2014/main" id="{BD6EF989-0E6B-BF24-146B-A3C8BE7FDBD1}"/>
                </a:ext>
              </a:extLst>
            </p:cNvPr>
            <p:cNvSpPr/>
            <p:nvPr/>
          </p:nvSpPr>
          <p:spPr>
            <a:xfrm flipV="1">
              <a:off x="6289808" y="161014"/>
              <a:ext cx="3551879" cy="360947"/>
            </a:xfrm>
            <a:prstGeom prst="snip1Rect">
              <a:avLst/>
            </a:prstGeom>
            <a:solidFill>
              <a:schemeClr val="bg1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dirty="0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955270B2-F7EA-5A72-EB78-9712BDE7F4CD}"/>
                </a:ext>
              </a:extLst>
            </p:cNvPr>
            <p:cNvSpPr txBox="1"/>
            <p:nvPr/>
          </p:nvSpPr>
          <p:spPr>
            <a:xfrm>
              <a:off x="6356142" y="168593"/>
              <a:ext cx="3419209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600" dirty="0"/>
                <a:t>MySQL Server Process (</a:t>
              </a:r>
              <a:r>
                <a:rPr lang="en-US" sz="1600" dirty="0" err="1">
                  <a:latin typeface="Consolas" panose="020B0609020204030204" pitchFamily="49" charset="0"/>
                </a:rPr>
                <a:t>mysqld</a:t>
              </a:r>
              <a:r>
                <a:rPr lang="en-US" sz="1600" dirty="0"/>
                <a:t>)</a:t>
              </a:r>
              <a:endParaRPr lang="LID4096" sz="1600" dirty="0"/>
            </a:p>
          </p:txBody>
        </p:sp>
        <p:cxnSp>
          <p:nvCxnSpPr>
            <p:cNvPr id="121" name="Straight Connector 120">
              <a:extLst>
                <a:ext uri="{FF2B5EF4-FFF2-40B4-BE49-F238E27FC236}">
                  <a16:creationId xmlns:a16="http://schemas.microsoft.com/office/drawing/2014/main" id="{47C1208C-B235-6170-21FB-4EBAA709BF2D}"/>
                </a:ext>
              </a:extLst>
            </p:cNvPr>
            <p:cNvCxnSpPr>
              <a:cxnSpLocks/>
              <a:stCxn id="170" idx="2"/>
            </p:cNvCxnSpPr>
            <p:nvPr/>
          </p:nvCxnSpPr>
          <p:spPr>
            <a:xfrm>
              <a:off x="7734180" y="3596508"/>
              <a:ext cx="0" cy="2926212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85E28E9F-AE94-730D-21DF-78C60FE9B2E6}"/>
                </a:ext>
              </a:extLst>
            </p:cNvPr>
            <p:cNvCxnSpPr>
              <a:cxnSpLocks/>
              <a:stCxn id="145" idx="2"/>
            </p:cNvCxnSpPr>
            <p:nvPr/>
          </p:nvCxnSpPr>
          <p:spPr>
            <a:xfrm>
              <a:off x="10501945" y="3596504"/>
              <a:ext cx="0" cy="2926216"/>
            </a:xfrm>
            <a:prstGeom prst="line">
              <a:avLst/>
            </a:prstGeom>
            <a:ln>
              <a:solidFill>
                <a:schemeClr val="bg2">
                  <a:lumMod val="75000"/>
                </a:schemeClr>
              </a:solidFill>
              <a:prstDash val="lg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18D2D050-2C65-3DE9-C247-D7C85C4CA666}"/>
                </a:ext>
              </a:extLst>
            </p:cNvPr>
            <p:cNvSpPr txBox="1"/>
            <p:nvPr/>
          </p:nvSpPr>
          <p:spPr>
            <a:xfrm>
              <a:off x="3885835" y="4630032"/>
              <a:ext cx="21387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MS.query</a:t>
              </a:r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_( …,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“SELECT … 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dpella_sample_random</a:t>
              </a:r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”)</a:t>
              </a:r>
              <a:endParaRPr lang="LID4096" sz="12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A397AC2C-8D72-85C8-2EF6-33B1232AF34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835" y="4425925"/>
              <a:ext cx="2400826" cy="758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AD855347-ECB3-587B-D7CA-635D210697BC}"/>
                </a:ext>
              </a:extLst>
            </p:cNvPr>
            <p:cNvSpPr txBox="1"/>
            <p:nvPr/>
          </p:nvSpPr>
          <p:spPr>
            <a:xfrm>
              <a:off x="3886919" y="4143371"/>
              <a:ext cx="18838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</a:rPr>
                <a:t>connect(“</a:t>
              </a:r>
              <a:r>
                <a:rPr lang="en-US" sz="1200" dirty="0" err="1">
                  <a:latin typeface="Consolas" panose="020B0609020204030204" pitchFamily="49" charset="0"/>
                </a:rPr>
                <a:t>mysql</a:t>
              </a:r>
              <a:r>
                <a:rPr lang="en-US" sz="1200" dirty="0">
                  <a:latin typeface="Consolas" panose="020B0609020204030204" pitchFamily="49" charset="0"/>
                </a:rPr>
                <a:t>://…”)</a:t>
              </a:r>
              <a:endParaRPr lang="LID4096" dirty="0">
                <a:latin typeface="Consolas" panose="020B0609020204030204" pitchFamily="49" charset="0"/>
              </a:endParaRPr>
            </a:p>
          </p:txBody>
        </p:sp>
        <p:grpSp>
          <p:nvGrpSpPr>
            <p:cNvPr id="138" name="Group 137">
              <a:extLst>
                <a:ext uri="{FF2B5EF4-FFF2-40B4-BE49-F238E27FC236}">
                  <a16:creationId xmlns:a16="http://schemas.microsoft.com/office/drawing/2014/main" id="{CA7E4A31-DD91-7434-F0F1-E96CB0A0E689}"/>
                </a:ext>
              </a:extLst>
            </p:cNvPr>
            <p:cNvGrpSpPr/>
            <p:nvPr/>
          </p:nvGrpSpPr>
          <p:grpSpPr>
            <a:xfrm>
              <a:off x="9268393" y="1909400"/>
              <a:ext cx="2467100" cy="1584083"/>
              <a:chOff x="735147" y="1775349"/>
              <a:chExt cx="2715169" cy="1584083"/>
            </a:xfrm>
          </p:grpSpPr>
          <p:sp>
            <p:nvSpPr>
              <p:cNvPr id="139" name="Rectangle 138">
                <a:extLst>
                  <a:ext uri="{FF2B5EF4-FFF2-40B4-BE49-F238E27FC236}">
                    <a16:creationId xmlns:a16="http://schemas.microsoft.com/office/drawing/2014/main" id="{1E79BC93-5A5B-B98F-6B5D-264C9E9A562F}"/>
                  </a:ext>
                </a:extLst>
              </p:cNvPr>
              <p:cNvSpPr/>
              <p:nvPr/>
            </p:nvSpPr>
            <p:spPr>
              <a:xfrm>
                <a:off x="735147" y="2075335"/>
                <a:ext cx="2715169" cy="128409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wrappedDPellaSampleRando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 =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wrap2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dpellaSampleRandom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foreign export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ccal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“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_</a:t>
                </a:r>
                <a:r>
                  <a:rPr lang="en-US" sz="1200" dirty="0" err="1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sample_random_hs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”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wrappedDPellaSampleRando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m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40" name="Rectangle 139">
                <a:extLst>
                  <a:ext uri="{FF2B5EF4-FFF2-40B4-BE49-F238E27FC236}">
                    <a16:creationId xmlns:a16="http://schemas.microsoft.com/office/drawing/2014/main" id="{40AEF2EB-397E-DCD5-AC52-3F719BF56297}"/>
                  </a:ext>
                </a:extLst>
              </p:cNvPr>
              <p:cNvSpPr/>
              <p:nvPr/>
            </p:nvSpPr>
            <p:spPr>
              <a:xfrm>
                <a:off x="735149" y="1775349"/>
                <a:ext cx="2715167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DPella_FFI.hs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68D9E154-26DB-C72E-9BB5-91DDE2A484F2}"/>
                </a:ext>
              </a:extLst>
            </p:cNvPr>
            <p:cNvSpPr/>
            <p:nvPr/>
          </p:nvSpPr>
          <p:spPr>
            <a:xfrm>
              <a:off x="9147174" y="871939"/>
              <a:ext cx="2709541" cy="2724565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DDFD1507-92AB-5D11-776E-67714673D444}"/>
                </a:ext>
              </a:extLst>
            </p:cNvPr>
            <p:cNvSpPr/>
            <p:nvPr/>
          </p:nvSpPr>
          <p:spPr>
            <a:xfrm>
              <a:off x="7674870" y="3914248"/>
              <a:ext cx="133859" cy="3014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Consolas" panose="020B0609020204030204" pitchFamily="49" charset="0"/>
              </a:endParaRPr>
            </a:p>
          </p:txBody>
        </p:sp>
        <p:grpSp>
          <p:nvGrpSpPr>
            <p:cNvPr id="167" name="Group 166">
              <a:extLst>
                <a:ext uri="{FF2B5EF4-FFF2-40B4-BE49-F238E27FC236}">
                  <a16:creationId xmlns:a16="http://schemas.microsoft.com/office/drawing/2014/main" id="{A61E2845-9035-4698-611B-B96E1B8A4E7D}"/>
                </a:ext>
              </a:extLst>
            </p:cNvPr>
            <p:cNvGrpSpPr/>
            <p:nvPr/>
          </p:nvGrpSpPr>
          <p:grpSpPr>
            <a:xfrm>
              <a:off x="6466027" y="2347404"/>
              <a:ext cx="2543753" cy="1140543"/>
              <a:chOff x="725028" y="1714389"/>
              <a:chExt cx="2725288" cy="1140543"/>
            </a:xfrm>
          </p:grpSpPr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7260654D-8358-F4FD-B344-1345D37E0ADE}"/>
                  </a:ext>
                </a:extLst>
              </p:cNvPr>
              <p:cNvSpPr/>
              <p:nvPr/>
            </p:nvSpPr>
            <p:spPr>
              <a:xfrm>
                <a:off x="725028" y="1999136"/>
                <a:ext cx="2725288" cy="855796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init_shared_state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 -&gt;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</a:t>
                </a:r>
                <a:r>
                  <a:rPr lang="en-US" sz="1200" dirty="0" err="1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hs_init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()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err="1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pg_dpella_sample_random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-&gt;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dpella_sample_random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_</a:t>
                </a:r>
                <a:r>
                  <a:rPr lang="en-US" sz="1200" dirty="0" err="1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hs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4D3CB982-4D98-46D1-B20D-5EE0FC933CBF}"/>
                  </a:ext>
                </a:extLst>
              </p:cNvPr>
              <p:cNvSpPr/>
              <p:nvPr/>
            </p:nvSpPr>
            <p:spPr>
              <a:xfrm>
                <a:off x="725028" y="1714389"/>
                <a:ext cx="2725288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white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libdpella_ffi_mysql.so (UDF)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A6D188EC-5A87-251C-DE11-20CE8C78C979}"/>
                </a:ext>
              </a:extLst>
            </p:cNvPr>
            <p:cNvSpPr/>
            <p:nvPr/>
          </p:nvSpPr>
          <p:spPr>
            <a:xfrm>
              <a:off x="6379409" y="871940"/>
              <a:ext cx="2709541" cy="2724568"/>
            </a:xfrm>
            <a:prstGeom prst="rect">
              <a:avLst/>
            </a:prstGeom>
            <a:noFill/>
            <a:ln>
              <a:solidFill>
                <a:schemeClr val="accent2">
                  <a:lumMod val="50000"/>
                </a:schemeClr>
              </a:solidFill>
              <a:prstDash val="sysDash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LID4096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179" name="Straight Arrow Connector 178">
              <a:extLst>
                <a:ext uri="{FF2B5EF4-FFF2-40B4-BE49-F238E27FC236}">
                  <a16:creationId xmlns:a16="http://schemas.microsoft.com/office/drawing/2014/main" id="{28BA68BD-5345-5486-D776-F80AF1A7963E}"/>
                </a:ext>
              </a:extLst>
            </p:cNvPr>
            <p:cNvCxnSpPr>
              <a:cxnSpLocks/>
              <a:endCxn id="189" idx="1"/>
            </p:cNvCxnSpPr>
            <p:nvPr/>
          </p:nvCxnSpPr>
          <p:spPr>
            <a:xfrm>
              <a:off x="3885835" y="5286048"/>
              <a:ext cx="3789035" cy="24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>
              <a:extLst>
                <a:ext uri="{FF2B5EF4-FFF2-40B4-BE49-F238E27FC236}">
                  <a16:creationId xmlns:a16="http://schemas.microsoft.com/office/drawing/2014/main" id="{63F24D4A-30AA-E8E2-9E79-CC3D191C3DB4}"/>
                </a:ext>
              </a:extLst>
            </p:cNvPr>
            <p:cNvCxnSpPr>
              <a:cxnSpLocks/>
              <a:endCxn id="182" idx="1"/>
            </p:cNvCxnSpPr>
            <p:nvPr/>
          </p:nvCxnSpPr>
          <p:spPr>
            <a:xfrm>
              <a:off x="7809346" y="4205608"/>
              <a:ext cx="262566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9314D947-9574-B029-0F8F-780C84734BFD}"/>
                </a:ext>
              </a:extLst>
            </p:cNvPr>
            <p:cNvSpPr/>
            <p:nvPr/>
          </p:nvSpPr>
          <p:spPr>
            <a:xfrm>
              <a:off x="10435014" y="4054877"/>
              <a:ext cx="133859" cy="3014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Consolas" panose="020B0609020204030204" pitchFamily="49" charset="0"/>
              </a:endParaRPr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20C5F00C-5E7B-2182-B592-1DE38E661B2C}"/>
                </a:ext>
              </a:extLst>
            </p:cNvPr>
            <p:cNvSpPr txBox="1"/>
            <p:nvPr/>
          </p:nvSpPr>
          <p:spPr>
            <a:xfrm>
              <a:off x="7843802" y="3739376"/>
              <a:ext cx="179889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&lt;&lt; FFI call &gt;&gt;</a:t>
              </a:r>
            </a:p>
            <a:p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init_shared_state</a:t>
              </a:r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()</a:t>
              </a:r>
              <a:endParaRPr lang="LID4096" sz="12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AC60CC7F-6300-E068-2809-CA8C0A4BD4F2}"/>
                </a:ext>
              </a:extLst>
            </p:cNvPr>
            <p:cNvSpPr/>
            <p:nvPr/>
          </p:nvSpPr>
          <p:spPr>
            <a:xfrm>
              <a:off x="7674870" y="5137766"/>
              <a:ext cx="133859" cy="3014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Consolas" panose="020B0609020204030204" pitchFamily="49" charset="0"/>
              </a:endParaRPr>
            </a:p>
          </p:txBody>
        </p:sp>
        <p:cxnSp>
          <p:nvCxnSpPr>
            <p:cNvPr id="192" name="Straight Arrow Connector 191">
              <a:extLst>
                <a:ext uri="{FF2B5EF4-FFF2-40B4-BE49-F238E27FC236}">
                  <a16:creationId xmlns:a16="http://schemas.microsoft.com/office/drawing/2014/main" id="{AA631683-6931-4964-11E2-BA402AABBC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09346" y="5436365"/>
              <a:ext cx="2625668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3FBD5E48-51B6-1769-7AAA-4A8BC5F03F8E}"/>
                </a:ext>
              </a:extLst>
            </p:cNvPr>
            <p:cNvSpPr/>
            <p:nvPr/>
          </p:nvSpPr>
          <p:spPr>
            <a:xfrm>
              <a:off x="10435015" y="5285634"/>
              <a:ext cx="133847" cy="95514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Consolas" panose="020B0609020204030204" pitchFamily="49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18D4B54E-73DC-19BF-317F-BD0DB7940297}"/>
                </a:ext>
              </a:extLst>
            </p:cNvPr>
            <p:cNvSpPr txBox="1"/>
            <p:nvPr/>
          </p:nvSpPr>
          <p:spPr>
            <a:xfrm>
              <a:off x="7843802" y="4776405"/>
              <a:ext cx="222368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i="1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&lt;&lt; FFI call &gt;&gt;</a:t>
              </a:r>
            </a:p>
            <a:p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pg_dpella_sample_random</a:t>
              </a:r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(</a:t>
              </a:r>
            </a:p>
            <a:p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real_val</a:t>
              </a:r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, …)</a:t>
              </a:r>
              <a:endParaRPr lang="LID4096" sz="12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grpSp>
          <p:nvGrpSpPr>
            <p:cNvPr id="214" name="Group 213">
              <a:extLst>
                <a:ext uri="{FF2B5EF4-FFF2-40B4-BE49-F238E27FC236}">
                  <a16:creationId xmlns:a16="http://schemas.microsoft.com/office/drawing/2014/main" id="{BB03FB9E-067E-A217-F9B5-2974104D3F54}"/>
                </a:ext>
              </a:extLst>
            </p:cNvPr>
            <p:cNvGrpSpPr/>
            <p:nvPr/>
          </p:nvGrpSpPr>
          <p:grpSpPr>
            <a:xfrm>
              <a:off x="6466027" y="1146199"/>
              <a:ext cx="2539609" cy="1104529"/>
              <a:chOff x="6472469" y="978486"/>
              <a:chExt cx="2539609" cy="1104529"/>
            </a:xfrm>
          </p:grpSpPr>
          <p:sp>
            <p:nvSpPr>
              <p:cNvPr id="197" name="Rectangle 196">
                <a:extLst>
                  <a:ext uri="{FF2B5EF4-FFF2-40B4-BE49-F238E27FC236}">
                    <a16:creationId xmlns:a16="http://schemas.microsoft.com/office/drawing/2014/main" id="{692521D1-8C42-7959-9528-788D9D6541A3}"/>
                  </a:ext>
                </a:extLst>
              </p:cNvPr>
              <p:cNvSpPr/>
              <p:nvPr/>
            </p:nvSpPr>
            <p:spPr>
              <a:xfrm>
                <a:off x="6472469" y="1278224"/>
                <a:ext cx="2539609" cy="804791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CREATE FUNCTION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</a:t>
                </a: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-sample-random …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</a:t>
                </a: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SONAME</a:t>
                </a:r>
              </a:p>
              <a:p>
                <a:pPr marL="0" marR="0" lvl="0" indent="0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>
                    <a:solidFill>
                      <a:prstClr val="black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  </a:t>
                </a:r>
                <a:r>
                  <a:rPr kumimoji="0" 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“libdpella_ffi_mysql.so”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198" name="Rectangle 197">
                <a:extLst>
                  <a:ext uri="{FF2B5EF4-FFF2-40B4-BE49-F238E27FC236}">
                    <a16:creationId xmlns:a16="http://schemas.microsoft.com/office/drawing/2014/main" id="{B0BA37D0-4B91-0CA9-FB48-78A60850B5CD}"/>
                  </a:ext>
                </a:extLst>
              </p:cNvPr>
              <p:cNvSpPr/>
              <p:nvPr/>
            </p:nvSpPr>
            <p:spPr>
              <a:xfrm>
                <a:off x="6472469" y="978486"/>
                <a:ext cx="2539608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200" dirty="0" err="1">
                    <a:solidFill>
                      <a:prstClr val="white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init</a:t>
                </a:r>
                <a:r>
                  <a:rPr lang="en-US" sz="1400" dirty="0" err="1">
                    <a:solidFill>
                      <a:prstClr val="white"/>
                    </a:solidFill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.sql</a:t>
                </a:r>
                <a:endParaRPr kumimoji="0" lang="LID4096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07" name="Group 206">
              <a:extLst>
                <a:ext uri="{FF2B5EF4-FFF2-40B4-BE49-F238E27FC236}">
                  <a16:creationId xmlns:a16="http://schemas.microsoft.com/office/drawing/2014/main" id="{46CA6366-33BF-AA5C-5D40-CA8F703A9F3A}"/>
                </a:ext>
              </a:extLst>
            </p:cNvPr>
            <p:cNvGrpSpPr/>
            <p:nvPr/>
          </p:nvGrpSpPr>
          <p:grpSpPr>
            <a:xfrm>
              <a:off x="9268393" y="1146199"/>
              <a:ext cx="2467100" cy="694723"/>
              <a:chOff x="735147" y="1775349"/>
              <a:chExt cx="2715169" cy="694723"/>
            </a:xfrm>
          </p:grpSpPr>
          <p:sp>
            <p:nvSpPr>
              <p:cNvPr id="208" name="Rectangle 207">
                <a:extLst>
                  <a:ext uri="{FF2B5EF4-FFF2-40B4-BE49-F238E27FC236}">
                    <a16:creationId xmlns:a16="http://schemas.microsoft.com/office/drawing/2014/main" id="{F2C530B6-7224-6B89-A00E-9DDFC899832E}"/>
                  </a:ext>
                </a:extLst>
              </p:cNvPr>
              <p:cNvSpPr/>
              <p:nvPr/>
            </p:nvSpPr>
            <p:spPr>
              <a:xfrm>
                <a:off x="735147" y="2075335"/>
                <a:ext cx="2715169" cy="394737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dpellaSampleRandom</a:t>
                </a:r>
                <a:endPara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sp>
            <p:nvSpPr>
              <p:cNvPr id="209" name="Rectangle 208">
                <a:extLst>
                  <a:ext uri="{FF2B5EF4-FFF2-40B4-BE49-F238E27FC236}">
                    <a16:creationId xmlns:a16="http://schemas.microsoft.com/office/drawing/2014/main" id="{7F79666F-781D-C776-3BA9-CF69636E8D8B}"/>
                  </a:ext>
                </a:extLst>
              </p:cNvPr>
              <p:cNvSpPr/>
              <p:nvPr/>
            </p:nvSpPr>
            <p:spPr>
              <a:xfrm>
                <a:off x="735149" y="1775349"/>
                <a:ext cx="2715167" cy="288000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JetBrains Mono" panose="02000009000000000000" pitchFamily="49" charset="0"/>
                    <a:cs typeface="JetBrains Mono" panose="02000009000000000000" pitchFamily="49" charset="0"/>
                  </a:rPr>
                  <a:t>DPella.Noise.hs</a:t>
                </a:r>
                <a:endParaRPr kumimoji="0" lang="LID4096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</p:grpSp>
        <p:grpSp>
          <p:nvGrpSpPr>
            <p:cNvPr id="222" name="Group 221">
              <a:extLst>
                <a:ext uri="{FF2B5EF4-FFF2-40B4-BE49-F238E27FC236}">
                  <a16:creationId xmlns:a16="http://schemas.microsoft.com/office/drawing/2014/main" id="{EF6B17A8-80A2-0865-1F7C-0DF496CEE95E}"/>
                </a:ext>
              </a:extLst>
            </p:cNvPr>
            <p:cNvGrpSpPr/>
            <p:nvPr/>
          </p:nvGrpSpPr>
          <p:grpSpPr>
            <a:xfrm>
              <a:off x="6754483" y="690642"/>
              <a:ext cx="2026940" cy="360947"/>
              <a:chOff x="6754483" y="690642"/>
              <a:chExt cx="2026940" cy="360947"/>
            </a:xfrm>
          </p:grpSpPr>
          <p:sp>
            <p:nvSpPr>
              <p:cNvPr id="171" name="Rectangle 170">
                <a:extLst>
                  <a:ext uri="{FF2B5EF4-FFF2-40B4-BE49-F238E27FC236}">
                    <a16:creationId xmlns:a16="http://schemas.microsoft.com/office/drawing/2014/main" id="{C81972FF-0AE6-EED3-661A-AAD4690CFC43}"/>
                  </a:ext>
                </a:extLst>
              </p:cNvPr>
              <p:cNvSpPr/>
              <p:nvPr/>
            </p:nvSpPr>
            <p:spPr>
              <a:xfrm>
                <a:off x="6754483" y="690642"/>
                <a:ext cx="2026940" cy="360947"/>
              </a:xfrm>
              <a:prstGeom prst="rect">
                <a:avLst/>
              </a:prstGeom>
              <a:ln>
                <a:noFill/>
                <a:prstDash val="sysDash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grpSp>
            <p:nvGrpSpPr>
              <p:cNvPr id="219" name="Group 218">
                <a:extLst>
                  <a:ext uri="{FF2B5EF4-FFF2-40B4-BE49-F238E27FC236}">
                    <a16:creationId xmlns:a16="http://schemas.microsoft.com/office/drawing/2014/main" id="{3F9AE34D-738C-2444-BB13-DB7CE1DA0B30}"/>
                  </a:ext>
                </a:extLst>
              </p:cNvPr>
              <p:cNvGrpSpPr/>
              <p:nvPr/>
            </p:nvGrpSpPr>
            <p:grpSpPr>
              <a:xfrm>
                <a:off x="7125527" y="721800"/>
                <a:ext cx="1366403" cy="307778"/>
                <a:chOff x="2815828" y="3244333"/>
                <a:chExt cx="1366403" cy="307778"/>
              </a:xfrm>
            </p:grpSpPr>
            <p:sp>
              <p:nvSpPr>
                <p:cNvPr id="220" name="TextBox 219">
                  <a:extLst>
                    <a:ext uri="{FF2B5EF4-FFF2-40B4-BE49-F238E27FC236}">
                      <a16:creationId xmlns:a16="http://schemas.microsoft.com/office/drawing/2014/main" id="{AB113C99-2DD5-5F6C-3CBF-5C1C957428C3}"/>
                    </a:ext>
                  </a:extLst>
                </p:cNvPr>
                <p:cNvSpPr txBox="1"/>
                <p:nvPr/>
              </p:nvSpPr>
              <p:spPr>
                <a:xfrm>
                  <a:off x="3048000" y="3244334"/>
                  <a:ext cx="113423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SQL Engine</a:t>
                  </a:r>
                  <a:endParaRPr lang="en-US" sz="1400" dirty="0"/>
                </a:p>
              </p:txBody>
            </p:sp>
            <p:pic>
              <p:nvPicPr>
                <p:cNvPr id="221" name="Graphic 220" descr="Database with solid fill">
                  <a:extLst>
                    <a:ext uri="{FF2B5EF4-FFF2-40B4-BE49-F238E27FC236}">
                      <a16:creationId xmlns:a16="http://schemas.microsoft.com/office/drawing/2014/main" id="{6818C1E7-0B3A-F466-A76B-4E022060C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96DAC541-7B7A-43D3-8B79-37D633B846F1}">
                      <asvg:svgBlip xmlns:asvg="http://schemas.microsoft.com/office/drawing/2016/SVG/main" r:embed="rId3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5828" y="3244333"/>
                  <a:ext cx="307777" cy="307777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223" name="Group 222">
              <a:extLst>
                <a:ext uri="{FF2B5EF4-FFF2-40B4-BE49-F238E27FC236}">
                  <a16:creationId xmlns:a16="http://schemas.microsoft.com/office/drawing/2014/main" id="{20484310-8DB8-9C2E-8CEF-5F4D6A007CAC}"/>
                </a:ext>
              </a:extLst>
            </p:cNvPr>
            <p:cNvGrpSpPr/>
            <p:nvPr/>
          </p:nvGrpSpPr>
          <p:grpSpPr>
            <a:xfrm>
              <a:off x="9488473" y="690642"/>
              <a:ext cx="2026940" cy="360947"/>
              <a:chOff x="6754483" y="690642"/>
              <a:chExt cx="2026940" cy="360947"/>
            </a:xfrm>
          </p:grpSpPr>
          <p:sp>
            <p:nvSpPr>
              <p:cNvPr id="224" name="Rectangle 223">
                <a:extLst>
                  <a:ext uri="{FF2B5EF4-FFF2-40B4-BE49-F238E27FC236}">
                    <a16:creationId xmlns:a16="http://schemas.microsoft.com/office/drawing/2014/main" id="{3B42701B-751F-9FCD-297D-F8B63F0FC3DB}"/>
                  </a:ext>
                </a:extLst>
              </p:cNvPr>
              <p:cNvSpPr/>
              <p:nvPr/>
            </p:nvSpPr>
            <p:spPr>
              <a:xfrm>
                <a:off x="6754483" y="690642"/>
                <a:ext cx="2026940" cy="360947"/>
              </a:xfrm>
              <a:prstGeom prst="rect">
                <a:avLst/>
              </a:prstGeom>
              <a:ln>
                <a:noFill/>
                <a:prstDash val="sysDash"/>
              </a:ln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LID4096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endParaRPr>
              </a:p>
            </p:txBody>
          </p:sp>
          <p:grpSp>
            <p:nvGrpSpPr>
              <p:cNvPr id="225" name="Group 224">
                <a:extLst>
                  <a:ext uri="{FF2B5EF4-FFF2-40B4-BE49-F238E27FC236}">
                    <a16:creationId xmlns:a16="http://schemas.microsoft.com/office/drawing/2014/main" id="{C1151D9D-DABA-A6FA-F7BF-3F8E6DC8F60B}"/>
                  </a:ext>
                </a:extLst>
              </p:cNvPr>
              <p:cNvGrpSpPr/>
              <p:nvPr/>
            </p:nvGrpSpPr>
            <p:grpSpPr>
              <a:xfrm>
                <a:off x="7125527" y="721800"/>
                <a:ext cx="1366403" cy="307778"/>
                <a:chOff x="2815828" y="3244333"/>
                <a:chExt cx="1366403" cy="307778"/>
              </a:xfrm>
            </p:grpSpPr>
            <p:sp>
              <p:nvSpPr>
                <p:cNvPr id="226" name="TextBox 225">
                  <a:extLst>
                    <a:ext uri="{FF2B5EF4-FFF2-40B4-BE49-F238E27FC236}">
                      <a16:creationId xmlns:a16="http://schemas.microsoft.com/office/drawing/2014/main" id="{B14471E1-671F-6160-D2F2-3842F6DB53BC}"/>
                    </a:ext>
                  </a:extLst>
                </p:cNvPr>
                <p:cNvSpPr txBox="1"/>
                <p:nvPr/>
              </p:nvSpPr>
              <p:spPr>
                <a:xfrm>
                  <a:off x="3048000" y="3244334"/>
                  <a:ext cx="1134231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ea typeface="JetBrains Mono" panose="02000009000000000000" pitchFamily="49" charset="0"/>
                      <a:cs typeface="JetBrains Mono" panose="02000009000000000000" pitchFamily="49" charset="0"/>
                    </a:rPr>
                    <a:t>Haskell RTS</a:t>
                  </a:r>
                  <a:endParaRPr lang="en-US" sz="1400" dirty="0"/>
                </a:p>
              </p:txBody>
            </p:sp>
            <p:pic>
              <p:nvPicPr>
                <p:cNvPr id="227" name="Graphic 226" descr="Single gear with solid fill">
                  <a:extLst>
                    <a:ext uri="{FF2B5EF4-FFF2-40B4-BE49-F238E27FC236}">
                      <a16:creationId xmlns:a16="http://schemas.microsoft.com/office/drawing/2014/main" id="{491B5773-B5EC-593C-21C2-9B7293D2A2F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rcRect/>
                <a:stretch/>
              </p:blipFill>
              <p:spPr>
                <a:xfrm>
                  <a:off x="2815828" y="3244333"/>
                  <a:ext cx="307777" cy="307777"/>
                </a:xfrm>
                <a:prstGeom prst="rect">
                  <a:avLst/>
                </a:prstGeom>
              </p:spPr>
            </p:pic>
          </p:grpSp>
        </p:grp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0CA7AE3F-6089-643F-EDB0-C527DA6F646A}"/>
                </a:ext>
              </a:extLst>
            </p:cNvPr>
            <p:cNvSpPr txBox="1"/>
            <p:nvPr/>
          </p:nvSpPr>
          <p:spPr>
            <a:xfrm>
              <a:off x="8301064" y="5620059"/>
              <a:ext cx="21371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response: </a:t>
              </a:r>
            </a:p>
            <a:p>
              <a:pPr algn="r"/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 </a:t>
              </a:r>
              <a:r>
                <a:rPr lang="en-US" sz="1200" dirty="0" err="1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real_val</a:t>
              </a:r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 + noise</a:t>
              </a:r>
              <a:endParaRPr lang="LID4096" sz="12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cxnSp>
          <p:nvCxnSpPr>
            <p:cNvPr id="235" name="Straight Arrow Connector 234">
              <a:extLst>
                <a:ext uri="{FF2B5EF4-FFF2-40B4-BE49-F238E27FC236}">
                  <a16:creationId xmlns:a16="http://schemas.microsoft.com/office/drawing/2014/main" id="{72E907FF-C29E-9BBE-9DA5-ECD7A7CFC3A7}"/>
                </a:ext>
              </a:extLst>
            </p:cNvPr>
            <p:cNvCxnSpPr>
              <a:cxnSpLocks/>
              <a:stCxn id="237" idx="3"/>
            </p:cNvCxnSpPr>
            <p:nvPr/>
          </p:nvCxnSpPr>
          <p:spPr>
            <a:xfrm flipV="1">
              <a:off x="7801108" y="6093462"/>
              <a:ext cx="2626288" cy="3502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7" name="Rectangle 236">
              <a:extLst>
                <a:ext uri="{FF2B5EF4-FFF2-40B4-BE49-F238E27FC236}">
                  <a16:creationId xmlns:a16="http://schemas.microsoft.com/office/drawing/2014/main" id="{9A32F6E9-E737-EF37-89A2-A0BCF4EB8963}"/>
                </a:ext>
              </a:extLst>
            </p:cNvPr>
            <p:cNvSpPr/>
            <p:nvPr/>
          </p:nvSpPr>
          <p:spPr>
            <a:xfrm>
              <a:off x="7667249" y="5946233"/>
              <a:ext cx="133859" cy="301461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latin typeface="Consolas" panose="020B0609020204030204" pitchFamily="49" charset="0"/>
              </a:endParaRPr>
            </a:p>
          </p:txBody>
        </p:sp>
        <p:cxnSp>
          <p:nvCxnSpPr>
            <p:cNvPr id="239" name="Straight Arrow Connector 238">
              <a:extLst>
                <a:ext uri="{FF2B5EF4-FFF2-40B4-BE49-F238E27FC236}">
                  <a16:creationId xmlns:a16="http://schemas.microsoft.com/office/drawing/2014/main" id="{14254299-C90E-DB41-9BE2-8282375CE5E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885835" y="6238432"/>
              <a:ext cx="3775449" cy="7620"/>
            </a:xfrm>
            <a:prstGeom prst="straightConnector1">
              <a:avLst/>
            </a:prstGeom>
            <a:ln>
              <a:headEnd type="triangle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3A24E2DB-BB2A-FD26-9030-AC916A1CD80B}"/>
                </a:ext>
              </a:extLst>
            </p:cNvPr>
            <p:cNvSpPr txBox="1"/>
            <p:nvPr/>
          </p:nvSpPr>
          <p:spPr>
            <a:xfrm>
              <a:off x="6774757" y="5969053"/>
              <a:ext cx="87890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Consolas" panose="020B0609020204030204" pitchFamily="49" charset="0"/>
                  <a:ea typeface="JetBrains Mono" panose="02000009000000000000" pitchFamily="49" charset="0"/>
                  <a:cs typeface="JetBrains Mono" panose="02000009000000000000" pitchFamily="49" charset="0"/>
                </a:rPr>
                <a:t>response</a:t>
              </a:r>
              <a:endParaRPr lang="LID4096" sz="1200" dirty="0">
                <a:latin typeface="Consolas" panose="020B0609020204030204" pitchFamily="49" charset="0"/>
                <a:ea typeface="JetBrains Mono" panose="02000009000000000000" pitchFamily="49" charset="0"/>
                <a:cs typeface="JetBrains Mono" panose="02000009000000000000" pitchFamily="49" charset="0"/>
              </a:endParaRPr>
            </a:p>
          </p:txBody>
        </p:sp>
        <p:sp>
          <p:nvSpPr>
            <p:cNvPr id="242" name="Oval 241">
              <a:extLst>
                <a:ext uri="{FF2B5EF4-FFF2-40B4-BE49-F238E27FC236}">
                  <a16:creationId xmlns:a16="http://schemas.microsoft.com/office/drawing/2014/main" id="{165D5D22-A466-257F-4E69-0D286B2162DA}"/>
                </a:ext>
              </a:extLst>
            </p:cNvPr>
            <p:cNvSpPr/>
            <p:nvPr/>
          </p:nvSpPr>
          <p:spPr>
            <a:xfrm>
              <a:off x="1419958" y="3968080"/>
              <a:ext cx="188080" cy="206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1</a:t>
              </a:r>
            </a:p>
          </p:txBody>
        </p:sp>
        <p:sp>
          <p:nvSpPr>
            <p:cNvPr id="243" name="Oval 242">
              <a:extLst>
                <a:ext uri="{FF2B5EF4-FFF2-40B4-BE49-F238E27FC236}">
                  <a16:creationId xmlns:a16="http://schemas.microsoft.com/office/drawing/2014/main" id="{9E0E52DF-4EAE-B0B3-27F7-B31336DA356B}"/>
                </a:ext>
              </a:extLst>
            </p:cNvPr>
            <p:cNvSpPr/>
            <p:nvPr/>
          </p:nvSpPr>
          <p:spPr>
            <a:xfrm>
              <a:off x="3615334" y="4303136"/>
              <a:ext cx="188080" cy="206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2</a:t>
              </a:r>
            </a:p>
          </p:txBody>
        </p:sp>
        <p:sp>
          <p:nvSpPr>
            <p:cNvPr id="244" name="Oval 243">
              <a:extLst>
                <a:ext uri="{FF2B5EF4-FFF2-40B4-BE49-F238E27FC236}">
                  <a16:creationId xmlns:a16="http://schemas.microsoft.com/office/drawing/2014/main" id="{BB82E390-3A1F-5661-121A-1C819C60285F}"/>
                </a:ext>
              </a:extLst>
            </p:cNvPr>
            <p:cNvSpPr/>
            <p:nvPr/>
          </p:nvSpPr>
          <p:spPr>
            <a:xfrm>
              <a:off x="3600777" y="5182334"/>
              <a:ext cx="188080" cy="206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3</a:t>
              </a: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76FCBE3D-09D0-3D9B-B90D-7C1E3B6976B8}"/>
                </a:ext>
              </a:extLst>
            </p:cNvPr>
            <p:cNvSpPr/>
            <p:nvPr/>
          </p:nvSpPr>
          <p:spPr>
            <a:xfrm>
              <a:off x="10663099" y="5990162"/>
              <a:ext cx="188080" cy="20660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274823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845</TotalTime>
  <Words>542</Words>
  <Application>Microsoft Office PowerPoint</Application>
  <PresentationFormat>Widescreen</PresentationFormat>
  <Paragraphs>143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Times New Roman</vt:lpstr>
      <vt:lpstr>Arial</vt:lpstr>
      <vt:lpstr>Aptos Display</vt:lpstr>
      <vt:lpstr>Consolas</vt:lpstr>
      <vt:lpstr>JetBrains Mono</vt:lpstr>
      <vt:lpstr>Aptos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Russo</dc:creator>
  <cp:lastModifiedBy>Elisabet Lobo-Vesga</cp:lastModifiedBy>
  <cp:revision>12</cp:revision>
  <dcterms:created xsi:type="dcterms:W3CDTF">2025-04-17T19:32:03Z</dcterms:created>
  <dcterms:modified xsi:type="dcterms:W3CDTF">2025-05-09T08:49:28Z</dcterms:modified>
</cp:coreProperties>
</file>