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jpeg" ContentType="image/jpe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0" name="PlaceHolder 5"/>
          <p:cNvSpPr>
            <a:spLocks noGrp="1"/>
          </p:cNvSpPr>
          <p:nvPr>
            <p:ph type="sldNum"/>
          </p:nvPr>
        </p:nvSpPr>
        <p:spPr>
          <a:xfrm>
            <a:off x="4399200" y="9555480"/>
            <a:ext cx="3372840" cy="502560"/>
          </a:xfrm>
          <a:prstGeom prst="rect">
            <a:avLst/>
          </a:prstGeom>
        </p:spPr>
        <p:txBody>
          <a:bodyPr lIns="0" rIns="0" tIns="0" bIns="0" anchor="b"/>
          <a:p>
            <a:pPr algn="r"/>
            <a:fld id="{66A3381F-95C5-40E1-B7BC-A32D519C221B}"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www.gnu.org/software/make/" TargetMode="External"/><Relationship Id="rId2" Type="http://schemas.openxmlformats.org/officeDocument/2006/relationships/hyperlink" Target="https://ant.apache.org/" TargetMode="External"/><Relationship Id="rId3" Type="http://schemas.openxmlformats.org/officeDocument/2006/relationships/hyperlink" Target="http://maven.apache.org/" TargetMode="External"/><Relationship Id="rId4" Type="http://schemas.openxmlformats.org/officeDocument/2006/relationships/hyperlink" Target="https://docs.microsoft.com/en-us/visualstudio/msbuild/msbuild?view=vs-2019" TargetMode="External"/><Relationship Id="rId5" Type="http://schemas.openxmlformats.org/officeDocument/2006/relationships/hyperlink" Target="https://docs.python.org/3/distutils/builtdist.html" TargetMode="External"/><Relationship Id="rId6" Type="http://schemas.openxmlformats.org/officeDocument/2006/relationships/slide" Target="../slides/slide4.xml"/><Relationship Id="rId7"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martinfowler.com/articles/feature-toggles.html" TargetMode="External"/><Relationship Id="rId2" Type="http://schemas.openxmlformats.org/officeDocument/2006/relationships/hyperlink" Target="https://en.wikipedia.org/wiki/Deprecation#Software" TargetMode="External"/><Relationship Id="rId3" Type="http://schemas.openxmlformats.org/officeDocument/2006/relationships/hyperlink" Target="https://restfulapi.net/versioning/" TargetMode="External"/><Relationship Id="rId4" Type="http://schemas.openxmlformats.org/officeDocument/2006/relationships/hyperlink" Target="https://hackernoon.com/database-changes-can-be-scary-how-r1hy2gfe" TargetMode="External"/><Relationship Id="rId5" Type="http://schemas.openxmlformats.org/officeDocument/2006/relationships/slide" Target="../slides/slide5.xml"/><Relationship Id="rId6"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400640"/>
            <a:ext cx="5485680" cy="3600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39"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F33D498-3C48-4492-B346-263A0F1F59B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400640"/>
            <a:ext cx="5485680" cy="3600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1"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23BB26C-5F07-443D-8A7D-BC54BAA4A1C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400640"/>
            <a:ext cx="5485680" cy="3600000"/>
          </a:xfrm>
          <a:prstGeom prst="rect">
            <a:avLst/>
          </a:prstGeom>
        </p:spPr>
        <p:txBody>
          <a:bodyPr lIns="0" rIns="0" tIns="0" bIns="0"/>
          <a:p>
            <a:pPr marL="457200" indent="-227880">
              <a:lnSpc>
                <a:spcPct val="100000"/>
              </a:lnSpc>
            </a:pPr>
            <a:r>
              <a:rPr b="0" lang="en-US" sz="1200" spc="-1" strike="noStrike">
                <a:solidFill>
                  <a:srgbClr val="000000"/>
                </a:solidFill>
                <a:uFill>
                  <a:solidFill>
                    <a:srgbClr val="ffffff"/>
                  </a:solidFill>
                </a:uFill>
                <a:latin typeface="Calibri"/>
              </a:rPr>
              <a:t>* Parameterized builds mean we can inject things like version numbers, timestamps, or environment-specific information into each build without copy/pasting the entire build setup.</a:t>
            </a:r>
            <a:endParaRPr b="0" lang="en-US" sz="1200" spc="-1" strike="noStrike">
              <a:solidFill>
                <a:srgbClr val="000000"/>
              </a:solidFill>
              <a:uFill>
                <a:solidFill>
                  <a:srgbClr val="ffffff"/>
                </a:solidFill>
              </a:uFill>
              <a:latin typeface="Arial"/>
            </a:endParaRPr>
          </a:p>
        </p:txBody>
      </p:sp>
      <p:sp>
        <p:nvSpPr>
          <p:cNvPr id="14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E5B547A-BB59-4248-B8D8-F1E45933CF6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5680" cy="3600000"/>
          </a:xfrm>
          <a:prstGeom prst="rect">
            <a:avLst/>
          </a:prstGeom>
        </p:spPr>
        <p:txBody>
          <a:bodyPr lIns="0" rIns="0" tIns="0" bIns="0"/>
          <a:p>
            <a:pPr marL="457200" indent="-227880">
              <a:lnSpc>
                <a:spcPct val="100000"/>
              </a:lnSpc>
            </a:pPr>
            <a:r>
              <a:rPr b="0" lang="en-US" sz="1200" spc="-1" strike="noStrike">
                <a:solidFill>
                  <a:srgbClr val="000000"/>
                </a:solidFill>
                <a:uFill>
                  <a:solidFill>
                    <a:srgbClr val="ffffff"/>
                  </a:solidFill>
                </a:uFill>
                <a:latin typeface="Calibri"/>
                <a:ea typeface="Calibri"/>
              </a:rPr>
              <a:t>* Bamboo “secret” variables prevent leaking of sensitive information in build logs, config screens.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Many teams may also employ a third party secrets API like Hashicorp Vault, AWS SecretsManager, or 1Password – look for plugins!</a:t>
            </a:r>
            <a:endParaRPr b="0" lang="en-US" sz="1200" spc="-1" strike="noStrike">
              <a:solidFill>
                <a:srgbClr val="000000"/>
              </a:solidFill>
              <a:uFill>
                <a:solidFill>
                  <a:srgbClr val="ffffff"/>
                </a:solidFill>
              </a:uFill>
              <a:latin typeface="Arial"/>
            </a:endParaRPr>
          </a:p>
        </p:txBody>
      </p:sp>
      <p:sp>
        <p:nvSpPr>
          <p:cNvPr id="14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517DB813-7BB8-4151-B003-141324ADCB0C}"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5680" cy="3600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7"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356E8A4-B0DE-429E-9CE4-938A95E48AE8}"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5680" cy="3600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9"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E2B1620-BA40-45C2-BA13-5DB0264E87D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400640"/>
            <a:ext cx="5485680" cy="3600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09E91CD-5FDD-4DF6-B95B-51CD3A2020D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400640"/>
            <a:ext cx="5485680" cy="3600000"/>
          </a:xfrm>
          <a:prstGeom prst="rect">
            <a:avLst/>
          </a:prstGeom>
        </p:spPr>
        <p:txBody>
          <a:bodyPr lIns="0" rIns="0" tIns="0" bIns="0"/>
          <a:p>
            <a:pPr marL="457200" indent="-227880">
              <a:lnSpc>
                <a:spcPct val="100000"/>
              </a:lnSpc>
            </a:pPr>
            <a:r>
              <a:rPr b="0" lang="en-US" sz="1200" spc="-1" strike="noStrike">
                <a:solidFill>
                  <a:srgbClr val="000000"/>
                </a:solidFill>
                <a:uFill>
                  <a:solidFill>
                    <a:srgbClr val="ffffff"/>
                  </a:solidFill>
                </a:uFill>
                <a:latin typeface="Calibri"/>
              </a:rPr>
              <a:t>* </a:t>
            </a:r>
            <a:r>
              <a:rPr b="1" lang="en-US" sz="1200" spc="-1" strike="noStrike">
                <a:solidFill>
                  <a:srgbClr val="000000"/>
                </a:solidFill>
                <a:uFill>
                  <a:solidFill>
                    <a:srgbClr val="ffffff"/>
                  </a:solidFill>
                </a:uFill>
                <a:latin typeface="Calibri"/>
              </a:rPr>
              <a:t>Code Freeze</a:t>
            </a:r>
            <a:r>
              <a:rPr b="0" lang="en-US" sz="1200" spc="-1" strike="noStrike">
                <a:solidFill>
                  <a:srgbClr val="000000"/>
                </a:solidFill>
                <a:uFill>
                  <a:solidFill>
                    <a:srgbClr val="ffffff"/>
                  </a:solidFill>
                </a:uFill>
                <a:latin typeface="Calibri"/>
              </a:rPr>
              <a:t>:  All work on the next release stops until the current release is finished – sometimes for days or weeks.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Build Engineers were often the only ones with access to construct and deploy builds, and sometimes the only ones who knew how to.</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Builds were often assembled on the build engineers workstation</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If configuration is hard coded or in files, build engineers might have to edit code or config manually in production to change access keys, database connection strings, performance settings, etc.</a:t>
            </a:r>
            <a:endParaRPr b="0" lang="en-US" sz="1200" spc="-1" strike="noStrike">
              <a:solidFill>
                <a:srgbClr val="000000"/>
              </a:solidFill>
              <a:uFill>
                <a:solidFill>
                  <a:srgbClr val="ffffff"/>
                </a:solidFill>
              </a:uFill>
              <a:latin typeface="Arial"/>
            </a:endParaRPr>
          </a:p>
        </p:txBody>
      </p:sp>
      <p:sp>
        <p:nvSpPr>
          <p:cNvPr id="12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B60D08C-81C7-43B6-902D-E0F49C5D5D78}"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400640"/>
            <a:ext cx="5485680" cy="3600000"/>
          </a:xfrm>
          <a:prstGeom prst="rect">
            <a:avLst/>
          </a:prstGeom>
        </p:spPr>
        <p:txBody>
          <a:bodyPr lIns="0" rIns="0" tIns="0" bIns="0"/>
          <a:p>
            <a:pPr marL="457200" indent="-227880">
              <a:lnSpc>
                <a:spcPct val="100000"/>
              </a:lnSpc>
            </a:pPr>
            <a:r>
              <a:rPr b="0" lang="en-US" sz="1200" spc="-1" strike="noStrike">
                <a:solidFill>
                  <a:srgbClr val="000000"/>
                </a:solidFill>
                <a:uFill>
                  <a:solidFill>
                    <a:srgbClr val="ffffff"/>
                  </a:solidFill>
                </a:uFill>
                <a:latin typeface="Calibri"/>
              </a:rPr>
              <a:t>* Build Assets are anything (and everything) you need to get the app up and running on a clean-slate environment.  Includes compiled code, configuration, vendor packages, etc.</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Build Script Tools: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Make:  </a:t>
            </a:r>
            <a:r>
              <a:rPr b="0" lang="en-US" sz="1200" spc="-1" strike="noStrike" u="sng">
                <a:solidFill>
                  <a:srgbClr val="000000"/>
                </a:solidFill>
                <a:uFill>
                  <a:solidFill>
                    <a:srgbClr val="ffffff"/>
                  </a:solidFill>
                </a:uFill>
                <a:latin typeface="Calibri"/>
                <a:ea typeface="Calibri"/>
                <a:hlinkClick r:id="rId1"/>
              </a:rPr>
              <a:t>https://www.gnu.org/software/make/</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Ant:  </a:t>
            </a:r>
            <a:r>
              <a:rPr b="0" lang="en-US" sz="1200" spc="-1" strike="noStrike" u="sng">
                <a:solidFill>
                  <a:srgbClr val="000000"/>
                </a:solidFill>
                <a:uFill>
                  <a:solidFill>
                    <a:srgbClr val="ffffff"/>
                  </a:solidFill>
                </a:uFill>
                <a:latin typeface="Calibri"/>
                <a:ea typeface="Calibri"/>
                <a:hlinkClick r:id="rId2"/>
              </a:rPr>
              <a:t>https://ant.apache.org/</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Maven:  </a:t>
            </a:r>
            <a:r>
              <a:rPr b="0" lang="en-US" sz="1200" spc="-1" strike="noStrike" u="sng">
                <a:solidFill>
                  <a:srgbClr val="000000"/>
                </a:solidFill>
                <a:uFill>
                  <a:solidFill>
                    <a:srgbClr val="ffffff"/>
                  </a:solidFill>
                </a:uFill>
                <a:latin typeface="Calibri"/>
                <a:ea typeface="Calibri"/>
                <a:hlinkClick r:id="rId3"/>
              </a:rPr>
              <a:t>http://maven.apache.org/</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MSBuild:  </a:t>
            </a:r>
            <a:r>
              <a:rPr b="0" lang="en-US" sz="1200" spc="-1" strike="noStrike" u="sng">
                <a:solidFill>
                  <a:srgbClr val="000000"/>
                </a:solidFill>
                <a:uFill>
                  <a:solidFill>
                    <a:srgbClr val="ffffff"/>
                  </a:solidFill>
                </a:uFill>
                <a:latin typeface="Calibri"/>
                <a:ea typeface="Calibri"/>
                <a:hlinkClick r:id="rId4"/>
              </a:rPr>
              <a:t>https://docs.microsoft.com/en-us/visualstudio/msbuild/msbuild?view=vs-2019</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distutils/setuptools: </a:t>
            </a:r>
            <a:r>
              <a:rPr b="0" lang="en-US" sz="1200" spc="-1" strike="noStrike" u="sng">
                <a:solidFill>
                  <a:srgbClr val="000000"/>
                </a:solidFill>
                <a:uFill>
                  <a:solidFill>
                    <a:srgbClr val="ffffff"/>
                  </a:solidFill>
                </a:uFill>
                <a:latin typeface="Calibri"/>
                <a:ea typeface="Calibri"/>
                <a:hlinkClick r:id="rId5"/>
              </a:rPr>
              <a:t>https://docs.python.org/3/distutils/builtdist.html</a:t>
            </a:r>
            <a:endParaRPr b="0" lang="en-US" sz="1200" spc="-1" strike="noStrike">
              <a:solidFill>
                <a:srgbClr val="000000"/>
              </a:solidFill>
              <a:uFill>
                <a:solidFill>
                  <a:srgbClr val="ffffff"/>
                </a:solidFill>
              </a:uFill>
              <a:latin typeface="Arial"/>
            </a:endParaRPr>
          </a:p>
          <a:p>
            <a:pPr marL="457200" indent="-227880">
              <a:lnSpc>
                <a:spcPct val="100000"/>
              </a:lnSpc>
            </a:pP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endParaRPr b="0" lang="en-US" sz="1200" spc="-1" strike="noStrike">
              <a:solidFill>
                <a:srgbClr val="000000"/>
              </a:solidFill>
              <a:uFill>
                <a:solidFill>
                  <a:srgbClr val="ffffff"/>
                </a:solidFill>
              </a:uFill>
              <a:latin typeface="Arial"/>
            </a:endParaRPr>
          </a:p>
          <a:p>
            <a:pPr marL="457200" indent="-227880">
              <a:lnSpc>
                <a:spcPct val="100000"/>
              </a:lnSpc>
            </a:pPr>
            <a:endParaRPr b="0" lang="en-US" sz="1200" spc="-1" strike="noStrike">
              <a:solidFill>
                <a:srgbClr val="000000"/>
              </a:solidFill>
              <a:uFill>
                <a:solidFill>
                  <a:srgbClr val="ffffff"/>
                </a:solidFill>
              </a:uFill>
              <a:latin typeface="Arial"/>
            </a:endParaRPr>
          </a:p>
        </p:txBody>
      </p:sp>
      <p:sp>
        <p:nvSpPr>
          <p:cNvPr id="127"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2F269D43-F239-4FB9-8631-319C67AD957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400640"/>
            <a:ext cx="5485680" cy="3600000"/>
          </a:xfrm>
          <a:prstGeom prst="rect">
            <a:avLst/>
          </a:prstGeom>
        </p:spPr>
        <p:txBody>
          <a:bodyPr lIns="0" rIns="0" tIns="0" bIns="0"/>
          <a:p>
            <a:pPr marL="457200" indent="-227880">
              <a:lnSpc>
                <a:spcPct val="100000"/>
              </a:lnSpc>
            </a:pPr>
            <a:r>
              <a:rPr b="0" lang="en-US" sz="1200" spc="-1" strike="noStrike">
                <a:solidFill>
                  <a:srgbClr val="000000"/>
                </a:solidFill>
                <a:uFill>
                  <a:solidFill>
                    <a:srgbClr val="ffffff"/>
                  </a:solidFill>
                </a:uFill>
                <a:latin typeface="Calibri"/>
              </a:rPr>
              <a:t>* CI does not require CD, but CD requires CI</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CD techniques: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Feature Flags:  </a:t>
            </a:r>
            <a:r>
              <a:rPr b="0" lang="en-US" sz="1200" spc="-1" strike="noStrike" u="sng">
                <a:solidFill>
                  <a:srgbClr val="000000"/>
                </a:solidFill>
                <a:uFill>
                  <a:solidFill>
                    <a:srgbClr val="ffffff"/>
                  </a:solidFill>
                </a:uFill>
                <a:latin typeface="Calibri"/>
                <a:ea typeface="Calibri"/>
                <a:hlinkClick r:id="rId1"/>
              </a:rPr>
              <a:t>https://martinfowler.com/articles/feature-toggles.html</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Deprecation:  </a:t>
            </a:r>
            <a:r>
              <a:rPr b="0" lang="en-US" sz="1200" spc="-1" strike="noStrike" u="sng">
                <a:solidFill>
                  <a:srgbClr val="000000"/>
                </a:solidFill>
                <a:uFill>
                  <a:solidFill>
                    <a:srgbClr val="ffffff"/>
                  </a:solidFill>
                </a:uFill>
                <a:latin typeface="Calibri"/>
                <a:ea typeface="Calibri"/>
                <a:hlinkClick r:id="rId2"/>
              </a:rPr>
              <a:t>https://en.wikipedia.org/wiki/Deprecation#Software</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API Versioning:  </a:t>
            </a:r>
            <a:r>
              <a:rPr b="0" lang="en-US" sz="1200" spc="-1" strike="noStrike" u="sng">
                <a:solidFill>
                  <a:srgbClr val="000000"/>
                </a:solidFill>
                <a:uFill>
                  <a:solidFill>
                    <a:srgbClr val="ffffff"/>
                  </a:solidFill>
                </a:uFill>
                <a:latin typeface="Calibri"/>
                <a:ea typeface="Calibri"/>
                <a:hlinkClick r:id="rId3"/>
              </a:rPr>
              <a:t>https://restfulapi.net/versioning/</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Database Migration:  </a:t>
            </a:r>
            <a:r>
              <a:rPr b="0" lang="en-US" sz="1200" spc="-1" strike="noStrike" u="sng">
                <a:solidFill>
                  <a:srgbClr val="000000"/>
                </a:solidFill>
                <a:uFill>
                  <a:solidFill>
                    <a:srgbClr val="ffffff"/>
                  </a:solidFill>
                </a:uFill>
                <a:latin typeface="Calibri"/>
                <a:ea typeface="Calibri"/>
                <a:hlinkClick r:id="rId4"/>
              </a:rPr>
              <a:t>https://hackernoon.com/database-changes-can-be-scary-how-r1hy2gfe</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CD encourages and in fact requires a certain level of discipline when doing bugfixes and new feature work.  For that extra work, however, you gain several benefits: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 Ability to turn features on / off for just portions of your customer base</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 Feature flags take seconds to turn on or off, so rollbacks are nearly zero risk</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 DB changes as part of the code mean EVERYTHING is version controlled.</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a:t>
            </a:r>
            <a:r>
              <a:rPr b="0" lang="en-US" sz="1200" spc="-1" strike="noStrike">
                <a:solidFill>
                  <a:srgbClr val="000000"/>
                </a:solidFill>
                <a:uFill>
                  <a:solidFill>
                    <a:srgbClr val="ffffff"/>
                  </a:solidFill>
                </a:uFill>
                <a:latin typeface="Calibri"/>
                <a:ea typeface="Calibri"/>
              </a:rPr>
              <a:t>* Strongly encourages a culture of automation and thorough testing</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ea typeface="Calibri"/>
              </a:rPr>
              <a:t>* Case Study:  https://github.blog/2021-04-27-ship-code-faster-safer-feature-flags/</a:t>
            </a:r>
            <a:endParaRPr b="0" lang="en-US" sz="1200" spc="-1" strike="noStrike">
              <a:solidFill>
                <a:srgbClr val="000000"/>
              </a:solidFill>
              <a:uFill>
                <a:solidFill>
                  <a:srgbClr val="ffffff"/>
                </a:solidFill>
              </a:uFill>
              <a:latin typeface="Arial"/>
            </a:endParaRPr>
          </a:p>
        </p:txBody>
      </p:sp>
      <p:sp>
        <p:nvSpPr>
          <p:cNvPr id="129"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6295EAD-D100-47DC-97C4-BEF220BFD52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400640"/>
            <a:ext cx="5485680" cy="3600000"/>
          </a:xfrm>
          <a:prstGeom prst="rect">
            <a:avLst/>
          </a:prstGeom>
        </p:spPr>
        <p:txBody>
          <a:bodyPr lIns="0" rIns="0" tIns="0" bIns="0"/>
          <a:p>
            <a:pPr marL="457200" indent="-227880">
              <a:lnSpc>
                <a:spcPct val="100000"/>
              </a:lnSpc>
            </a:pPr>
            <a:r>
              <a:rPr b="0" lang="en-US" sz="1200" spc="-1" strike="noStrike">
                <a:solidFill>
                  <a:srgbClr val="000000"/>
                </a:solidFill>
                <a:uFill>
                  <a:solidFill>
                    <a:srgbClr val="ffffff"/>
                  </a:solidFill>
                </a:uFill>
                <a:latin typeface="Calibri"/>
              </a:rPr>
              <a:t>* Automating everything means getting a new environment up and going takes minutes rather than day or weeks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A reproducible build means new team members can have a workstation up and running quickly and be productive faster.</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Traceable means you can follow the WHOLE flow.  From git commit hash to build number to deployment you have a record of everything that was deployed.</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Build history over time can help find sore spots in your build infrastructure or your team’s processes.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If the tool is enforcing testing, code style, etc, no one team member has to be the “bad guy”</a:t>
            </a:r>
            <a:endParaRPr b="0" lang="en-US" sz="1200" spc="-1" strike="noStrike">
              <a:solidFill>
                <a:srgbClr val="000000"/>
              </a:solidFill>
              <a:uFill>
                <a:solidFill>
                  <a:srgbClr val="ffffff"/>
                </a:solidFill>
              </a:uFill>
              <a:latin typeface="Arial"/>
            </a:endParaRPr>
          </a:p>
        </p:txBody>
      </p:sp>
      <p:sp>
        <p:nvSpPr>
          <p:cNvPr id="131"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E839345C-13FB-45D7-8D70-BC40089CE31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400640"/>
            <a:ext cx="5485680" cy="3600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3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56051180-D171-4B1F-BDDC-EA0F70BA47D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400640"/>
            <a:ext cx="5485680" cy="3600000"/>
          </a:xfrm>
          <a:prstGeom prst="rect">
            <a:avLst/>
          </a:prstGeom>
        </p:spPr>
        <p:txBody>
          <a:bodyPr lIns="0" rIns="0" tIns="0" bIns="0"/>
          <a:p>
            <a:pPr marL="457200" indent="-227880">
              <a:lnSpc>
                <a:spcPct val="100000"/>
              </a:lnSpc>
            </a:pPr>
            <a:r>
              <a:rPr b="0" lang="en-US" sz="1200" spc="-1" strike="noStrike">
                <a:solidFill>
                  <a:srgbClr val="000000"/>
                </a:solidFill>
                <a:uFill>
                  <a:solidFill>
                    <a:srgbClr val="ffffff"/>
                  </a:solidFill>
                </a:uFill>
                <a:latin typeface="Calibri"/>
              </a:rPr>
              <a:t>* CI tools are great, but if your infrastructure goes down, you should be able to have the builds running again quickly.  In DevOps, we try to capture EVERYTHING in code, including the build process / setup.</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Modern CI tools integrate with a lot of other tools:</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a:t>
            </a:r>
            <a:r>
              <a:rPr b="0" lang="en-US" sz="1200" spc="-1" strike="noStrike">
                <a:solidFill>
                  <a:srgbClr val="000000"/>
                </a:solidFill>
                <a:uFill>
                  <a:solidFill>
                    <a:srgbClr val="ffffff"/>
                  </a:solidFill>
                </a:uFill>
                <a:latin typeface="Calibri"/>
              </a:rPr>
              <a:t>* Link a build to Pull Request / Issue report.</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a:t>
            </a:r>
            <a:r>
              <a:rPr b="0" lang="en-US" sz="1200" spc="-1" strike="noStrike">
                <a:solidFill>
                  <a:srgbClr val="000000"/>
                </a:solidFill>
                <a:uFill>
                  <a:solidFill>
                    <a:srgbClr val="ffffff"/>
                  </a:solidFill>
                </a:uFill>
                <a:latin typeface="Calibri"/>
              </a:rPr>
              <a:t>* Link a build back to a particular task or release in your Project Management tool</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a:t>
            </a:r>
            <a:r>
              <a:rPr b="0" lang="en-US" sz="1200" spc="-1" strike="noStrike">
                <a:solidFill>
                  <a:srgbClr val="000000"/>
                </a:solidFill>
                <a:uFill>
                  <a:solidFill>
                    <a:srgbClr val="ffffff"/>
                  </a:solidFill>
                </a:uFill>
                <a:latin typeface="Calibri"/>
              </a:rPr>
              <a:t>* Notify team members of build status via Slack, Teams, text message, etc.</a:t>
            </a:r>
            <a:endParaRPr b="0" lang="en-US" sz="1200" spc="-1" strike="noStrike">
              <a:solidFill>
                <a:srgbClr val="000000"/>
              </a:solidFill>
              <a:uFill>
                <a:solidFill>
                  <a:srgbClr val="ffffff"/>
                </a:solidFill>
              </a:uFill>
              <a:latin typeface="Arial"/>
            </a:endParaRPr>
          </a:p>
          <a:p>
            <a:pPr marL="457200" indent="-227880">
              <a:lnSpc>
                <a:spcPct val="100000"/>
              </a:lnSpc>
            </a:pPr>
            <a:r>
              <a:rPr b="0" lang="en-US" sz="1200" spc="-1" strike="noStrike">
                <a:solidFill>
                  <a:srgbClr val="000000"/>
                </a:solidFill>
                <a:uFill>
                  <a:solidFill>
                    <a:srgbClr val="ffffff"/>
                  </a:solidFill>
                </a:uFill>
                <a:latin typeface="Calibri"/>
              </a:rPr>
              <a:t>       </a:t>
            </a:r>
            <a:r>
              <a:rPr b="0" lang="en-US" sz="1200" spc="-1" strike="noStrike">
                <a:solidFill>
                  <a:srgbClr val="000000"/>
                </a:solidFill>
                <a:uFill>
                  <a:solidFill>
                    <a:srgbClr val="ffffff"/>
                  </a:solidFill>
                </a:uFill>
                <a:latin typeface="Calibri"/>
              </a:rPr>
              <a:t>* Some teams even integrate hardware, with a physical “build stoplight” or audible alarm or something in the office.</a:t>
            </a:r>
            <a:endParaRPr b="0" lang="en-US" sz="1200" spc="-1" strike="noStrike">
              <a:solidFill>
                <a:srgbClr val="000000"/>
              </a:solidFill>
              <a:uFill>
                <a:solidFill>
                  <a:srgbClr val="ffffff"/>
                </a:solidFill>
              </a:uFill>
              <a:latin typeface="Arial"/>
            </a:endParaRPr>
          </a:p>
        </p:txBody>
      </p:sp>
      <p:sp>
        <p:nvSpPr>
          <p:cNvPr id="13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A091E23-4CF6-4F01-8EE2-20E874C42CA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400640"/>
            <a:ext cx="5485680" cy="3600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37"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39BE870-D597-439D-A3C5-AF138D87003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62560" y="478080"/>
            <a:ext cx="7875720" cy="1014840"/>
          </a:xfrm>
          <a:prstGeom prst="rect">
            <a:avLst/>
          </a:prstGeom>
          <a:noFill/>
          <a:ln>
            <a:noFill/>
          </a:ln>
        </p:spPr>
        <p:style>
          <a:lnRef idx="0"/>
          <a:fillRef idx="0"/>
          <a:effectRef idx="0"/>
          <a:fontRef idx="minor"/>
        </p:style>
        <p:txBody>
          <a:bodyPr lIns="90000" rIns="90000" tIns="45000" bIns="45000"/>
          <a:p>
            <a:pPr>
              <a:lnSpc>
                <a:spcPct val="100000"/>
              </a:lnSpc>
            </a:pPr>
            <a:r>
              <a:rPr b="1" lang="en-US" sz="6000" spc="-1" strike="noStrike">
                <a:solidFill>
                  <a:srgbClr val="f17e3a"/>
                </a:solidFill>
                <a:uFill>
                  <a:solidFill>
                    <a:srgbClr val="ffffff"/>
                  </a:solidFill>
                </a:uFill>
                <a:latin typeface="Calibri"/>
                <a:ea typeface="Calibri"/>
              </a:rPr>
              <a:t>CI/CD with Bamboo</a:t>
            </a:r>
            <a:endParaRPr b="0" lang="en-US" sz="60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Atlassian Bamboo</a:t>
            </a:r>
            <a:endParaRPr b="0" lang="en-US" sz="3200" spc="-1" strike="noStrike">
              <a:solidFill>
                <a:srgbClr val="000000"/>
              </a:solidFill>
              <a:uFill>
                <a:solidFill>
                  <a:srgbClr val="ffffff"/>
                </a:solidFill>
              </a:uFill>
              <a:latin typeface="Arial"/>
            </a:endParaRPr>
          </a:p>
        </p:txBody>
      </p:sp>
      <p:sp>
        <p:nvSpPr>
          <p:cNvPr id="107"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80160">
              <a:lnSpc>
                <a:spcPct val="200000"/>
              </a:lnSpc>
              <a:spcBef>
                <a:spcPts val="1001"/>
              </a:spcBef>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Atlassian’s CI/CD platform</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Fairly simple to use</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Great support for integration with other Atlassian products</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Self-hosted or Cloud-based options</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UI driven but configurable via Java Specs or (newer) YAML specs</a:t>
            </a:r>
            <a:endParaRPr b="0" lang="en-US" sz="2400" spc="-1" strike="noStrike">
              <a:solidFill>
                <a:srgbClr val="000000"/>
              </a:solidFill>
              <a:uFill>
                <a:solidFill>
                  <a:srgbClr val="ffffff"/>
                </a:solidFill>
              </a:uFill>
              <a:latin typeface="Arial"/>
            </a:endParaRPr>
          </a:p>
        </p:txBody>
      </p:sp>
      <p:sp>
        <p:nvSpPr>
          <p:cNvPr id="108"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8D2ADD5E-EB0A-4B46-B3C6-07D68DC58004}"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Bamboo Architecture</a:t>
            </a:r>
            <a:endParaRPr b="0" lang="en-US" sz="3200" spc="-1" strike="noStrike">
              <a:solidFill>
                <a:srgbClr val="000000"/>
              </a:solidFill>
              <a:uFill>
                <a:solidFill>
                  <a:srgbClr val="ffffff"/>
                </a:solidFill>
              </a:uFill>
              <a:latin typeface="Arial"/>
            </a:endParaRPr>
          </a:p>
        </p:txBody>
      </p:sp>
      <p:sp>
        <p:nvSpPr>
          <p:cNvPr id="110"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a:lnSpc>
                <a:spcPct val="200000"/>
              </a:lnSpc>
              <a:spcBef>
                <a:spcPts val="1001"/>
              </a:spcBef>
            </a:pPr>
            <a:r>
              <a:rPr b="1" lang="en-US" sz="1800" spc="-1" strike="noStrike">
                <a:solidFill>
                  <a:srgbClr val="888888"/>
                </a:solidFill>
                <a:uFill>
                  <a:solidFill>
                    <a:srgbClr val="ffffff"/>
                  </a:solidFill>
                </a:uFill>
                <a:latin typeface="Helvetica Neue"/>
                <a:ea typeface="Helvetica Neue"/>
              </a:rPr>
              <a:t>Project</a:t>
            </a:r>
            <a:r>
              <a:rPr b="0" lang="en-US" sz="1800" spc="-1" strike="noStrike">
                <a:solidFill>
                  <a:srgbClr val="888888"/>
                </a:solidFill>
                <a:uFill>
                  <a:solidFill>
                    <a:srgbClr val="ffffff"/>
                  </a:solidFill>
                </a:uFill>
                <a:latin typeface="Helvetica Neue Light"/>
                <a:ea typeface="Helvetica Neue Light"/>
              </a:rPr>
              <a:t>:  Group of plans, allows reporting and permissions management</a:t>
            </a:r>
            <a:endParaRPr b="0" lang="en-US" sz="1800" spc="-1" strike="noStrike">
              <a:solidFill>
                <a:srgbClr val="000000"/>
              </a:solidFill>
              <a:uFill>
                <a:solidFill>
                  <a:srgbClr val="ffffff"/>
                </a:solidFill>
              </a:uFill>
              <a:latin typeface="Arial"/>
            </a:endParaRPr>
          </a:p>
          <a:p>
            <a:pPr>
              <a:lnSpc>
                <a:spcPct val="200000"/>
              </a:lnSpc>
              <a:spcBef>
                <a:spcPts val="1001"/>
              </a:spcBef>
            </a:pPr>
            <a:r>
              <a:rPr b="1" lang="en-US" sz="1800" spc="-1" strike="noStrike">
                <a:solidFill>
                  <a:srgbClr val="888888"/>
                </a:solidFill>
                <a:uFill>
                  <a:solidFill>
                    <a:srgbClr val="ffffff"/>
                  </a:solidFill>
                </a:uFill>
                <a:latin typeface="Helvetica Neue"/>
                <a:ea typeface="Helvetica Neue"/>
              </a:rPr>
              <a:t>Plan</a:t>
            </a:r>
            <a:r>
              <a:rPr b="0" lang="en-US" sz="1800" spc="-1" strike="noStrike">
                <a:solidFill>
                  <a:srgbClr val="888888"/>
                </a:solidFill>
                <a:uFill>
                  <a:solidFill>
                    <a:srgbClr val="ffffff"/>
                  </a:solidFill>
                </a:uFill>
                <a:latin typeface="Helvetica Neue Light"/>
                <a:ea typeface="Helvetica Neue Light"/>
              </a:rPr>
              <a:t>:  Based on a single repo, allows for multiple Stages run in sequence, defines triggers</a:t>
            </a:r>
            <a:endParaRPr b="0" lang="en-US" sz="1800" spc="-1" strike="noStrike">
              <a:solidFill>
                <a:srgbClr val="000000"/>
              </a:solidFill>
              <a:uFill>
                <a:solidFill>
                  <a:srgbClr val="ffffff"/>
                </a:solidFill>
              </a:uFill>
              <a:latin typeface="Arial"/>
            </a:endParaRPr>
          </a:p>
          <a:p>
            <a:pPr>
              <a:lnSpc>
                <a:spcPct val="200000"/>
              </a:lnSpc>
              <a:spcBef>
                <a:spcPts val="1001"/>
              </a:spcBef>
            </a:pPr>
            <a:r>
              <a:rPr b="1" lang="en-US" sz="1800" spc="-1" strike="noStrike">
                <a:solidFill>
                  <a:srgbClr val="888888"/>
                </a:solidFill>
                <a:uFill>
                  <a:solidFill>
                    <a:srgbClr val="ffffff"/>
                  </a:solidFill>
                </a:uFill>
                <a:latin typeface="Helvetica Neue"/>
                <a:ea typeface="Helvetica Neue"/>
              </a:rPr>
              <a:t>Stage</a:t>
            </a:r>
            <a:r>
              <a:rPr b="0" lang="en-US" sz="1800" spc="-1" strike="noStrike">
                <a:solidFill>
                  <a:srgbClr val="888888"/>
                </a:solidFill>
                <a:uFill>
                  <a:solidFill>
                    <a:srgbClr val="ffffff"/>
                  </a:solidFill>
                </a:uFill>
                <a:latin typeface="Helvetica Neue Light"/>
                <a:ea typeface="Helvetica Neue Light"/>
              </a:rPr>
              <a:t>:  Sequentially executed, contains one or more jobs that can be run in parallel on agents</a:t>
            </a:r>
            <a:endParaRPr b="0" lang="en-US" sz="1800" spc="-1" strike="noStrike">
              <a:solidFill>
                <a:srgbClr val="000000"/>
              </a:solidFill>
              <a:uFill>
                <a:solidFill>
                  <a:srgbClr val="ffffff"/>
                </a:solidFill>
              </a:uFill>
              <a:latin typeface="Arial"/>
            </a:endParaRPr>
          </a:p>
          <a:p>
            <a:pPr>
              <a:lnSpc>
                <a:spcPct val="200000"/>
              </a:lnSpc>
              <a:spcBef>
                <a:spcPts val="1001"/>
              </a:spcBef>
            </a:pPr>
            <a:r>
              <a:rPr b="1" lang="en-US" sz="1800" spc="-1" strike="noStrike">
                <a:solidFill>
                  <a:srgbClr val="888888"/>
                </a:solidFill>
                <a:uFill>
                  <a:solidFill>
                    <a:srgbClr val="ffffff"/>
                  </a:solidFill>
                </a:uFill>
                <a:latin typeface="Helvetica Neue"/>
                <a:ea typeface="Helvetica Neue"/>
              </a:rPr>
              <a:t>Job</a:t>
            </a:r>
            <a:r>
              <a:rPr b="0" lang="en-US" sz="1800" spc="-1" strike="noStrike">
                <a:solidFill>
                  <a:srgbClr val="888888"/>
                </a:solidFill>
                <a:uFill>
                  <a:solidFill>
                    <a:srgbClr val="ffffff"/>
                  </a:solidFill>
                </a:uFill>
                <a:latin typeface="Helvetica Neue Light"/>
                <a:ea typeface="Helvetica Neue Light"/>
              </a:rPr>
              <a:t>:  Set of tasks that run sequentially on the same agent</a:t>
            </a:r>
            <a:endParaRPr b="0" lang="en-US" sz="1800" spc="-1" strike="noStrike">
              <a:solidFill>
                <a:srgbClr val="000000"/>
              </a:solidFill>
              <a:uFill>
                <a:solidFill>
                  <a:srgbClr val="ffffff"/>
                </a:solidFill>
              </a:uFill>
              <a:latin typeface="Arial"/>
            </a:endParaRPr>
          </a:p>
          <a:p>
            <a:pPr>
              <a:lnSpc>
                <a:spcPct val="200000"/>
              </a:lnSpc>
              <a:spcBef>
                <a:spcPts val="1001"/>
              </a:spcBef>
            </a:pPr>
            <a:r>
              <a:rPr b="1" lang="en-US" sz="1800" spc="-1" strike="noStrike">
                <a:solidFill>
                  <a:srgbClr val="888888"/>
                </a:solidFill>
                <a:uFill>
                  <a:solidFill>
                    <a:srgbClr val="ffffff"/>
                  </a:solidFill>
                </a:uFill>
                <a:latin typeface="Helvetica Neue"/>
                <a:ea typeface="Helvetica Neue"/>
              </a:rPr>
              <a:t>Task</a:t>
            </a:r>
            <a:r>
              <a:rPr b="0" lang="en-US" sz="1800" spc="-1" strike="noStrike">
                <a:solidFill>
                  <a:srgbClr val="888888"/>
                </a:solidFill>
                <a:uFill>
                  <a:solidFill>
                    <a:srgbClr val="ffffff"/>
                  </a:solidFill>
                </a:uFill>
                <a:latin typeface="Helvetica Neue Light"/>
                <a:ea typeface="Helvetica Neue Light"/>
              </a:rPr>
              <a:t>:  Individual unit of work, usually performed by a particular tool or plugin</a:t>
            </a:r>
            <a:endParaRPr b="0" lang="en-US" sz="1800" spc="-1" strike="noStrike">
              <a:solidFill>
                <a:srgbClr val="000000"/>
              </a:solidFill>
              <a:uFill>
                <a:solidFill>
                  <a:srgbClr val="ffffff"/>
                </a:solidFill>
              </a:uFill>
              <a:latin typeface="Arial"/>
            </a:endParaRPr>
          </a:p>
        </p:txBody>
      </p:sp>
      <p:sp>
        <p:nvSpPr>
          <p:cNvPr id="111"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C8A80598-FA77-4BCC-BC4B-B83B81BA4D5A}"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Bamboo Variables</a:t>
            </a:r>
            <a:endParaRPr b="0" lang="en-US" sz="3200" spc="-1" strike="noStrike">
              <a:solidFill>
                <a:srgbClr val="000000"/>
              </a:solidFill>
              <a:uFill>
                <a:solidFill>
                  <a:srgbClr val="ffffff"/>
                </a:solidFill>
              </a:uFill>
              <a:latin typeface="Arial"/>
            </a:endParaRPr>
          </a:p>
        </p:txBody>
      </p:sp>
      <p:sp>
        <p:nvSpPr>
          <p:cNvPr id="113"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80160">
              <a:lnSpc>
                <a:spcPct val="200000"/>
              </a:lnSpc>
              <a:spcBef>
                <a:spcPts val="1001"/>
              </a:spcBef>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Allow dynamic parameters injected during the build</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Different “levels” of variables (system, project, plan, etc)</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Variables with the word “password” are automatically masked</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Can be substituted into various places in build scripts, task fields, etc.</a:t>
            </a:r>
            <a:endParaRPr b="0" lang="en-US" sz="2400" spc="-1" strike="noStrike">
              <a:solidFill>
                <a:srgbClr val="000000"/>
              </a:solidFill>
              <a:uFill>
                <a:solidFill>
                  <a:srgbClr val="ffffff"/>
                </a:solidFill>
              </a:uFill>
              <a:latin typeface="Arial"/>
            </a:endParaRPr>
          </a:p>
        </p:txBody>
      </p:sp>
      <p:sp>
        <p:nvSpPr>
          <p:cNvPr id="114"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8D4C2312-CBD4-43AE-A18C-8407F7231C47}"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Bamboo Secrets</a:t>
            </a:r>
            <a:endParaRPr b="0" lang="en-US" sz="3200" spc="-1" strike="noStrike">
              <a:solidFill>
                <a:srgbClr val="000000"/>
              </a:solidFill>
              <a:uFill>
                <a:solidFill>
                  <a:srgbClr val="ffffff"/>
                </a:solidFill>
              </a:uFill>
              <a:latin typeface="Arial"/>
            </a:endParaRPr>
          </a:p>
        </p:txBody>
      </p:sp>
      <p:sp>
        <p:nvSpPr>
          <p:cNvPr id="116"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80160">
              <a:lnSpc>
                <a:spcPct val="200000"/>
              </a:lnSpc>
              <a:spcBef>
                <a:spcPts val="1001"/>
              </a:spcBef>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Built-in masking of “password” variables (masked in logs also)</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Environment variables of the build environment itself (OS, VM, Container)</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Third-party secrets manager and a task to access the secrets</a:t>
            </a:r>
            <a:endParaRPr b="0" lang="en-US" sz="2400" spc="-1" strike="noStrike">
              <a:solidFill>
                <a:srgbClr val="000000"/>
              </a:solidFill>
              <a:uFill>
                <a:solidFill>
                  <a:srgbClr val="ffffff"/>
                </a:solidFill>
              </a:uFill>
              <a:latin typeface="Arial"/>
            </a:endParaRPr>
          </a:p>
        </p:txBody>
      </p:sp>
      <p:sp>
        <p:nvSpPr>
          <p:cNvPr id="117"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A87AF549-8B61-447C-8C95-DF680D43AD3B}"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29080" y="385560"/>
            <a:ext cx="8796960" cy="9075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Bamboo Demo</a:t>
            </a:r>
            <a:endParaRPr b="0" lang="en-US" sz="3200" spc="-1" strike="noStrike">
              <a:solidFill>
                <a:srgbClr val="000000"/>
              </a:solidFill>
              <a:uFill>
                <a:solidFill>
                  <a:srgbClr val="ffffff"/>
                </a:solidFill>
              </a:uFill>
              <a:latin typeface="Arial"/>
            </a:endParaRPr>
          </a:p>
        </p:txBody>
      </p:sp>
      <p:sp>
        <p:nvSpPr>
          <p:cNvPr id="119" name="CustomShape 2"/>
          <p:cNvSpPr/>
          <p:nvPr/>
        </p:nvSpPr>
        <p:spPr>
          <a:xfrm>
            <a:off x="1973160" y="4756320"/>
            <a:ext cx="4122000" cy="1335960"/>
          </a:xfrm>
          <a:prstGeom prst="rect">
            <a:avLst/>
          </a:prstGeom>
          <a:noFill/>
          <a:ln>
            <a:noFill/>
          </a:ln>
        </p:spPr>
        <p:style>
          <a:lnRef idx="0"/>
          <a:fillRef idx="0"/>
          <a:effectRef idx="0"/>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29080" y="385560"/>
            <a:ext cx="8796960" cy="9075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Bamboo Lab</a:t>
            </a:r>
            <a:endParaRPr b="0" lang="en-US" sz="3200" spc="-1" strike="noStrike">
              <a:solidFill>
                <a:srgbClr val="000000"/>
              </a:solidFill>
              <a:uFill>
                <a:solidFill>
                  <a:srgbClr val="ffffff"/>
                </a:solidFill>
              </a:uFill>
              <a:latin typeface="Arial"/>
            </a:endParaRPr>
          </a:p>
        </p:txBody>
      </p:sp>
      <p:sp>
        <p:nvSpPr>
          <p:cNvPr id="121" name="CustomShape 2"/>
          <p:cNvSpPr/>
          <p:nvPr/>
        </p:nvSpPr>
        <p:spPr>
          <a:xfrm>
            <a:off x="1973160" y="4756320"/>
            <a:ext cx="4122000" cy="1335960"/>
          </a:xfrm>
          <a:prstGeom prst="rect">
            <a:avLst/>
          </a:prstGeom>
          <a:noFill/>
          <a:ln>
            <a:noFill/>
          </a:ln>
        </p:spPr>
        <p:style>
          <a:lnRef idx="0"/>
          <a:fillRef idx="0"/>
          <a:effectRef idx="0"/>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Module Outline</a:t>
            </a:r>
            <a:endParaRPr b="0" lang="en-US" sz="3200" spc="-1" strike="noStrike">
              <a:solidFill>
                <a:srgbClr val="000000"/>
              </a:solidFill>
              <a:uFill>
                <a:solidFill>
                  <a:srgbClr val="ffffff"/>
                </a:solidFill>
              </a:uFill>
              <a:latin typeface="Arial"/>
            </a:endParaRPr>
          </a:p>
        </p:txBody>
      </p:sp>
      <p:sp>
        <p:nvSpPr>
          <p:cNvPr id="83" name="CustomShape 2"/>
          <p:cNvSpPr/>
          <p:nvPr/>
        </p:nvSpPr>
        <p:spPr>
          <a:xfrm>
            <a:off x="828000" y="1528200"/>
            <a:ext cx="9274320" cy="4682520"/>
          </a:xfrm>
          <a:prstGeom prst="rect">
            <a:avLst/>
          </a:prstGeom>
          <a:noFill/>
          <a:ln>
            <a:noFill/>
          </a:ln>
        </p:spPr>
        <p:style>
          <a:lnRef idx="0"/>
          <a:fillRef idx="0"/>
          <a:effectRef idx="0"/>
          <a:fontRef idx="minor"/>
        </p:style>
        <p:txBody>
          <a:bodyPr lIns="90000" rIns="90000" tIns="46800" bIns="45000"/>
          <a:p>
            <a:pPr marL="457200" indent="-418320">
              <a:lnSpc>
                <a:spcPct val="200000"/>
              </a:lnSpc>
              <a:spcBef>
                <a:spcPts val="1001"/>
              </a:spcBef>
              <a:buClr>
                <a:srgbClr val="888888"/>
              </a:buClr>
              <a:buFont typeface="Helvetica Neue Light"/>
              <a:buChar char="●"/>
            </a:pPr>
            <a:r>
              <a:rPr b="0" lang="en-US" sz="3000" spc="-1" strike="noStrike">
                <a:solidFill>
                  <a:srgbClr val="888888"/>
                </a:solidFill>
                <a:uFill>
                  <a:solidFill>
                    <a:srgbClr val="ffffff"/>
                  </a:solidFill>
                </a:uFill>
                <a:latin typeface="Helvetica Neue Light"/>
                <a:ea typeface="Helvetica Neue Light"/>
              </a:rPr>
              <a:t>CI / CD Concepts</a:t>
            </a:r>
            <a:endParaRPr b="0" lang="en-US" sz="3000" spc="-1" strike="noStrike">
              <a:solidFill>
                <a:srgbClr val="000000"/>
              </a:solidFill>
              <a:uFill>
                <a:solidFill>
                  <a:srgbClr val="ffffff"/>
                </a:solidFill>
              </a:uFill>
              <a:latin typeface="Arial"/>
            </a:endParaRPr>
          </a:p>
          <a:p>
            <a:pPr marL="457200" indent="-418320">
              <a:lnSpc>
                <a:spcPct val="200000"/>
              </a:lnSpc>
              <a:buClr>
                <a:srgbClr val="888888"/>
              </a:buClr>
              <a:buFont typeface="Helvetica Neue Light"/>
              <a:buChar char="●"/>
            </a:pPr>
            <a:r>
              <a:rPr b="0" lang="en-US" sz="3000" spc="-1" strike="noStrike">
                <a:solidFill>
                  <a:srgbClr val="888888"/>
                </a:solidFill>
                <a:uFill>
                  <a:solidFill>
                    <a:srgbClr val="ffffff"/>
                  </a:solidFill>
                </a:uFill>
                <a:latin typeface="Helvetica Neue Light"/>
                <a:ea typeface="Helvetica Neue Light"/>
              </a:rPr>
              <a:t>Projects, Build Plans, Stages, Jobs, Tasks</a:t>
            </a:r>
            <a:endParaRPr b="0" lang="en-US" sz="3000" spc="-1" strike="noStrike">
              <a:solidFill>
                <a:srgbClr val="000000"/>
              </a:solidFill>
              <a:uFill>
                <a:solidFill>
                  <a:srgbClr val="ffffff"/>
                </a:solidFill>
              </a:uFill>
              <a:latin typeface="Arial"/>
            </a:endParaRPr>
          </a:p>
          <a:p>
            <a:pPr marL="457200" indent="-418320">
              <a:lnSpc>
                <a:spcPct val="200000"/>
              </a:lnSpc>
              <a:buClr>
                <a:srgbClr val="888888"/>
              </a:buClr>
              <a:buFont typeface="Helvetica Neue Light"/>
              <a:buChar char="●"/>
            </a:pPr>
            <a:r>
              <a:rPr b="0" lang="en-US" sz="3000" spc="-1" strike="noStrike">
                <a:solidFill>
                  <a:srgbClr val="888888"/>
                </a:solidFill>
                <a:uFill>
                  <a:solidFill>
                    <a:srgbClr val="ffffff"/>
                  </a:solidFill>
                </a:uFill>
                <a:latin typeface="Helvetica Neue Light"/>
                <a:ea typeface="Helvetica Neue Light"/>
              </a:rPr>
              <a:t>Architecture of bamboo and task types</a:t>
            </a:r>
            <a:endParaRPr b="0" lang="en-US" sz="3000" spc="-1" strike="noStrike">
              <a:solidFill>
                <a:srgbClr val="000000"/>
              </a:solidFill>
              <a:uFill>
                <a:solidFill>
                  <a:srgbClr val="ffffff"/>
                </a:solidFill>
              </a:uFill>
              <a:latin typeface="Arial"/>
            </a:endParaRPr>
          </a:p>
          <a:p>
            <a:pPr marL="457200" indent="-418320">
              <a:lnSpc>
                <a:spcPct val="200000"/>
              </a:lnSpc>
              <a:buClr>
                <a:srgbClr val="888888"/>
              </a:buClr>
              <a:buFont typeface="Helvetica Neue Light"/>
              <a:buChar char="●"/>
            </a:pPr>
            <a:r>
              <a:rPr b="0" lang="en-US" sz="3000" spc="-1" strike="noStrike">
                <a:solidFill>
                  <a:srgbClr val="888888"/>
                </a:solidFill>
                <a:uFill>
                  <a:solidFill>
                    <a:srgbClr val="ffffff"/>
                  </a:solidFill>
                </a:uFill>
                <a:latin typeface="Helvetica Neue Light"/>
                <a:ea typeface="Helvetica Neue Light"/>
              </a:rPr>
              <a:t>Managing secrets and vars</a:t>
            </a:r>
            <a:endParaRPr b="0" lang="en-US" sz="3000" spc="-1" strike="noStrike">
              <a:solidFill>
                <a:srgbClr val="000000"/>
              </a:solidFill>
              <a:uFill>
                <a:solidFill>
                  <a:srgbClr val="ffffff"/>
                </a:solidFill>
              </a:uFill>
              <a:latin typeface="Arial"/>
            </a:endParaRPr>
          </a:p>
          <a:p>
            <a:pPr>
              <a:lnSpc>
                <a:spcPct val="100000"/>
              </a:lnSpc>
              <a:spcBef>
                <a:spcPts val="1001"/>
              </a:spcBef>
            </a:pPr>
            <a:endParaRPr b="0" lang="en-US" sz="3000" spc="-1" strike="noStrike">
              <a:solidFill>
                <a:srgbClr val="000000"/>
              </a:solidFill>
              <a:uFill>
                <a:solidFill>
                  <a:srgbClr val="ffffff"/>
                </a:solidFill>
              </a:uFill>
              <a:latin typeface="Arial"/>
            </a:endParaRPr>
          </a:p>
        </p:txBody>
      </p:sp>
      <p:sp>
        <p:nvSpPr>
          <p:cNvPr id="84"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4A0F51F8-B747-41AB-ABE7-4A5F886FD61E}"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What is CI / CD? - The Traditional Way</a:t>
            </a:r>
            <a:endParaRPr b="0" lang="en-US" sz="3200" spc="-1" strike="noStrike">
              <a:solidFill>
                <a:srgbClr val="000000"/>
              </a:solidFill>
              <a:uFill>
                <a:solidFill>
                  <a:srgbClr val="ffffff"/>
                </a:solidFill>
              </a:uFill>
              <a:latin typeface="Arial"/>
            </a:endParaRPr>
          </a:p>
        </p:txBody>
      </p:sp>
      <p:sp>
        <p:nvSpPr>
          <p:cNvPr id="86"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80160">
              <a:lnSpc>
                <a:spcPct val="200000"/>
              </a:lnSpc>
              <a:spcBef>
                <a:spcPts val="1001"/>
              </a:spcBef>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Project “Integration Phase” or “Release Phase” (code freezes)</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a:t>
            </a:r>
            <a:r>
              <a:rPr b="0" lang="en-US" sz="2400" spc="-1" strike="noStrike">
                <a:solidFill>
                  <a:srgbClr val="888888"/>
                </a:solidFill>
                <a:uFill>
                  <a:solidFill>
                    <a:srgbClr val="ffffff"/>
                  </a:solidFill>
                </a:uFill>
                <a:latin typeface="Helvetica Neue Light"/>
                <a:ea typeface="Helvetica Neue Light"/>
              </a:rPr>
              <a:t>Build Engineer” roles</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Manually constructed builds</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Manual (or custom scripted) deployment to environments</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Code or configuration changes per environment (also manual)</a:t>
            </a:r>
            <a:endParaRPr b="0" lang="en-US" sz="2400" spc="-1" strike="noStrike">
              <a:solidFill>
                <a:srgbClr val="000000"/>
              </a:solidFill>
              <a:uFill>
                <a:solidFill>
                  <a:srgbClr val="ffffff"/>
                </a:solidFill>
              </a:uFill>
              <a:latin typeface="Arial"/>
            </a:endParaRPr>
          </a:p>
          <a:p>
            <a:pPr>
              <a:lnSpc>
                <a:spcPct val="90000"/>
              </a:lnSpc>
              <a:spcBef>
                <a:spcPts val="1001"/>
              </a:spcBef>
            </a:pPr>
            <a:endParaRPr b="0" lang="en-US" sz="2400" spc="-1" strike="noStrike">
              <a:solidFill>
                <a:srgbClr val="000000"/>
              </a:solidFill>
              <a:uFill>
                <a:solidFill>
                  <a:srgbClr val="ffffff"/>
                </a:solidFill>
              </a:uFill>
              <a:latin typeface="Arial"/>
            </a:endParaRPr>
          </a:p>
        </p:txBody>
      </p:sp>
      <p:sp>
        <p:nvSpPr>
          <p:cNvPr id="87"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5B9D2200-2BA2-447B-AE88-FE5F60BC7829}"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What is CI/CD? - Continuous Integration</a:t>
            </a:r>
            <a:endParaRPr b="0" lang="en-US" sz="3200" spc="-1" strike="noStrike">
              <a:solidFill>
                <a:srgbClr val="000000"/>
              </a:solidFill>
              <a:uFill>
                <a:solidFill>
                  <a:srgbClr val="ffffff"/>
                </a:solidFill>
              </a:uFill>
              <a:latin typeface="Arial"/>
            </a:endParaRPr>
          </a:p>
        </p:txBody>
      </p:sp>
      <p:sp>
        <p:nvSpPr>
          <p:cNvPr id="89"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67560">
              <a:lnSpc>
                <a:spcPct val="200000"/>
              </a:lnSpc>
              <a:spcBef>
                <a:spcPts val="1001"/>
              </a:spcBef>
              <a:buClr>
                <a:srgbClr val="888888"/>
              </a:buClr>
              <a:buFont typeface="Helvetica Neue Light"/>
              <a:buChar char="●"/>
            </a:pPr>
            <a:r>
              <a:rPr b="0" lang="en-US" sz="2200" spc="-1" strike="noStrike">
                <a:solidFill>
                  <a:srgbClr val="888888"/>
                </a:solidFill>
                <a:uFill>
                  <a:solidFill>
                    <a:srgbClr val="ffffff"/>
                  </a:solidFill>
                </a:uFill>
                <a:latin typeface="Helvetica Neue Light"/>
                <a:ea typeface="Helvetica Neue Light"/>
              </a:rPr>
              <a:t>Tool or platform that produces “builds” (deployable assets)</a:t>
            </a:r>
            <a:endParaRPr b="0" lang="en-US" sz="2200" spc="-1" strike="noStrike">
              <a:solidFill>
                <a:srgbClr val="000000"/>
              </a:solidFill>
              <a:uFill>
                <a:solidFill>
                  <a:srgbClr val="ffffff"/>
                </a:solidFill>
              </a:uFill>
              <a:latin typeface="Arial"/>
            </a:endParaRPr>
          </a:p>
          <a:p>
            <a:pPr marL="457200" indent="-367560">
              <a:lnSpc>
                <a:spcPct val="200000"/>
              </a:lnSpc>
              <a:buClr>
                <a:srgbClr val="888888"/>
              </a:buClr>
              <a:buFont typeface="Helvetica Neue Light"/>
              <a:buChar char="●"/>
            </a:pPr>
            <a:r>
              <a:rPr b="0" lang="en-US" sz="2200" spc="-1" strike="noStrike">
                <a:solidFill>
                  <a:srgbClr val="888888"/>
                </a:solidFill>
                <a:uFill>
                  <a:solidFill>
                    <a:srgbClr val="ffffff"/>
                  </a:solidFill>
                </a:uFill>
                <a:latin typeface="Helvetica Neue Light"/>
                <a:ea typeface="Helvetica Neue Light"/>
              </a:rPr>
              <a:t>Independent / Isolated environment</a:t>
            </a:r>
            <a:endParaRPr b="0" lang="en-US" sz="2200" spc="-1" strike="noStrike">
              <a:solidFill>
                <a:srgbClr val="000000"/>
              </a:solidFill>
              <a:uFill>
                <a:solidFill>
                  <a:srgbClr val="ffffff"/>
                </a:solidFill>
              </a:uFill>
              <a:latin typeface="Arial"/>
            </a:endParaRPr>
          </a:p>
          <a:p>
            <a:pPr marL="457200" indent="-367560">
              <a:lnSpc>
                <a:spcPct val="200000"/>
              </a:lnSpc>
              <a:buClr>
                <a:srgbClr val="888888"/>
              </a:buClr>
              <a:buFont typeface="Helvetica Neue Light"/>
              <a:buChar char="●"/>
            </a:pPr>
            <a:r>
              <a:rPr b="0" lang="en-US" sz="2200" spc="-1" strike="noStrike">
                <a:solidFill>
                  <a:srgbClr val="888888"/>
                </a:solidFill>
                <a:uFill>
                  <a:solidFill>
                    <a:srgbClr val="ffffff"/>
                  </a:solidFill>
                </a:uFill>
                <a:latin typeface="Helvetica Neue Light"/>
                <a:ea typeface="Helvetica Neue Light"/>
              </a:rPr>
              <a:t>Uses source code as input, runs steps in the “build process”</a:t>
            </a:r>
            <a:endParaRPr b="0" lang="en-US" sz="2200" spc="-1" strike="noStrike">
              <a:solidFill>
                <a:srgbClr val="000000"/>
              </a:solidFill>
              <a:uFill>
                <a:solidFill>
                  <a:srgbClr val="ffffff"/>
                </a:solidFill>
              </a:uFill>
              <a:latin typeface="Arial"/>
            </a:endParaRPr>
          </a:p>
          <a:p>
            <a:pPr marL="457200" indent="-367560">
              <a:lnSpc>
                <a:spcPct val="200000"/>
              </a:lnSpc>
              <a:buClr>
                <a:srgbClr val="888888"/>
              </a:buClr>
              <a:buFont typeface="Helvetica Neue Light"/>
              <a:buChar char="●"/>
            </a:pPr>
            <a:r>
              <a:rPr b="0" lang="en-US" sz="2200" spc="-1" strike="noStrike">
                <a:solidFill>
                  <a:srgbClr val="888888"/>
                </a:solidFill>
                <a:uFill>
                  <a:solidFill>
                    <a:srgbClr val="ffffff"/>
                  </a:solidFill>
                </a:uFill>
                <a:latin typeface="Helvetica Neue Light"/>
                <a:ea typeface="Helvetica Neue Light"/>
              </a:rPr>
              <a:t>Often uses a “build script” tool to codify the build process</a:t>
            </a:r>
            <a:endParaRPr b="0" lang="en-US" sz="2200" spc="-1" strike="noStrike">
              <a:solidFill>
                <a:srgbClr val="000000"/>
              </a:solidFill>
              <a:uFill>
                <a:solidFill>
                  <a:srgbClr val="ffffff"/>
                </a:solidFill>
              </a:uFill>
              <a:latin typeface="Arial"/>
            </a:endParaRPr>
          </a:p>
          <a:p>
            <a:pPr marL="457200" indent="-367560">
              <a:lnSpc>
                <a:spcPct val="200000"/>
              </a:lnSpc>
              <a:buClr>
                <a:srgbClr val="888888"/>
              </a:buClr>
              <a:buFont typeface="Helvetica Neue Light"/>
              <a:buChar char="●"/>
            </a:pPr>
            <a:r>
              <a:rPr b="0" lang="en-US" sz="2200" spc="-1" strike="noStrike">
                <a:solidFill>
                  <a:srgbClr val="888888"/>
                </a:solidFill>
                <a:uFill>
                  <a:solidFill>
                    <a:srgbClr val="ffffff"/>
                  </a:solidFill>
                </a:uFill>
                <a:latin typeface="Helvetica Neue Light"/>
                <a:ea typeface="Helvetica Neue Light"/>
              </a:rPr>
              <a:t>Builds are “triggered” to run, usually on code changes</a:t>
            </a:r>
            <a:endParaRPr b="0" lang="en-US" sz="2200" spc="-1" strike="noStrike">
              <a:solidFill>
                <a:srgbClr val="000000"/>
              </a:solidFill>
              <a:uFill>
                <a:solidFill>
                  <a:srgbClr val="ffffff"/>
                </a:solidFill>
              </a:uFill>
              <a:latin typeface="Arial"/>
            </a:endParaRPr>
          </a:p>
        </p:txBody>
      </p:sp>
      <p:sp>
        <p:nvSpPr>
          <p:cNvPr id="90"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E117D8B7-3D01-40DF-A620-737901B537CA}"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What is CI/CD? - Continuous Delivery</a:t>
            </a:r>
            <a:endParaRPr b="0" lang="en-US" sz="3200" spc="-1" strike="noStrike">
              <a:solidFill>
                <a:srgbClr val="000000"/>
              </a:solidFill>
              <a:uFill>
                <a:solidFill>
                  <a:srgbClr val="ffffff"/>
                </a:solidFill>
              </a:uFill>
              <a:latin typeface="Arial"/>
            </a:endParaRPr>
          </a:p>
        </p:txBody>
      </p:sp>
      <p:sp>
        <p:nvSpPr>
          <p:cNvPr id="92"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42360">
              <a:lnSpc>
                <a:spcPct val="200000"/>
              </a:lnSpc>
              <a:spcBef>
                <a:spcPts val="1001"/>
              </a:spcBef>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Extends Continuous Integration – automated deployments to environments</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Requires additional discipline / techniques by development teams</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Can (and should) involve post-deployment smoke tests and automated rollback</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Allows mechanisms for teams to “turn on” features at will to judge best options</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The ultimate in tight feedback loops - newest changes are ALWAYS in front of customers (though they may not be fully accessible)</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Can reduce downtime due to deployments and feature roll-outs to seconds.</a:t>
            </a:r>
            <a:endParaRPr b="0" lang="en-US" sz="1800" spc="-1" strike="noStrike">
              <a:solidFill>
                <a:srgbClr val="000000"/>
              </a:solidFill>
              <a:uFill>
                <a:solidFill>
                  <a:srgbClr val="ffffff"/>
                </a:solidFill>
              </a:uFill>
              <a:latin typeface="Arial"/>
            </a:endParaRPr>
          </a:p>
        </p:txBody>
      </p:sp>
      <p:sp>
        <p:nvSpPr>
          <p:cNvPr id="93"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1723A23B-1289-4E28-AB42-007913FAFED0}"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Why CI / CD?</a:t>
            </a:r>
            <a:endParaRPr b="0" lang="en-US" sz="3200" spc="-1" strike="noStrike">
              <a:solidFill>
                <a:srgbClr val="000000"/>
              </a:solidFill>
              <a:uFill>
                <a:solidFill>
                  <a:srgbClr val="ffffff"/>
                </a:solidFill>
              </a:uFill>
              <a:latin typeface="Arial"/>
            </a:endParaRPr>
          </a:p>
        </p:txBody>
      </p:sp>
      <p:sp>
        <p:nvSpPr>
          <p:cNvPr id="95"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54960">
              <a:lnSpc>
                <a:spcPct val="200000"/>
              </a:lnSpc>
              <a:spcBef>
                <a:spcPts val="1001"/>
              </a:spcBef>
              <a:buClr>
                <a:srgbClr val="888888"/>
              </a:buClr>
              <a:buFont typeface="Helvetica Neue Light"/>
              <a:buChar char="●"/>
            </a:pPr>
            <a:r>
              <a:rPr b="0" lang="en-US" sz="2000" spc="-1" strike="noStrike">
                <a:solidFill>
                  <a:srgbClr val="888888"/>
                </a:solidFill>
                <a:uFill>
                  <a:solidFill>
                    <a:srgbClr val="ffffff"/>
                  </a:solidFill>
                </a:uFill>
                <a:latin typeface="Helvetica Neue Light"/>
                <a:ea typeface="Helvetica Neue Light"/>
              </a:rPr>
              <a:t>No more “Well it works on my machine”</a:t>
            </a:r>
            <a:endParaRPr b="0" lang="en-US" sz="2000" spc="-1" strike="noStrike">
              <a:solidFill>
                <a:srgbClr val="000000"/>
              </a:solidFill>
              <a:uFill>
                <a:solidFill>
                  <a:srgbClr val="ffffff"/>
                </a:solidFill>
              </a:uFill>
              <a:latin typeface="Arial"/>
            </a:endParaRPr>
          </a:p>
          <a:p>
            <a:pPr marL="457200" indent="-354960">
              <a:lnSpc>
                <a:spcPct val="200000"/>
              </a:lnSpc>
              <a:buClr>
                <a:srgbClr val="888888"/>
              </a:buClr>
              <a:buFont typeface="Helvetica Neue Light"/>
              <a:buChar char="●"/>
            </a:pPr>
            <a:r>
              <a:rPr b="0" lang="en-US" sz="2000" spc="-1" strike="noStrike">
                <a:solidFill>
                  <a:srgbClr val="888888"/>
                </a:solidFill>
                <a:uFill>
                  <a:solidFill>
                    <a:srgbClr val="ffffff"/>
                  </a:solidFill>
                </a:uFill>
                <a:latin typeface="Helvetica Neue Light"/>
                <a:ea typeface="Helvetica Neue Light"/>
              </a:rPr>
              <a:t>Traceable, reproducible builds</a:t>
            </a:r>
            <a:endParaRPr b="0" lang="en-US" sz="2000" spc="-1" strike="noStrike">
              <a:solidFill>
                <a:srgbClr val="000000"/>
              </a:solidFill>
              <a:uFill>
                <a:solidFill>
                  <a:srgbClr val="ffffff"/>
                </a:solidFill>
              </a:uFill>
              <a:latin typeface="Arial"/>
            </a:endParaRPr>
          </a:p>
          <a:p>
            <a:pPr marL="457200" indent="-354960">
              <a:lnSpc>
                <a:spcPct val="200000"/>
              </a:lnSpc>
              <a:buClr>
                <a:srgbClr val="888888"/>
              </a:buClr>
              <a:buFont typeface="Helvetica Neue Light"/>
              <a:buChar char="●"/>
            </a:pPr>
            <a:r>
              <a:rPr b="0" lang="en-US" sz="2000" spc="-1" strike="noStrike">
                <a:solidFill>
                  <a:srgbClr val="888888"/>
                </a:solidFill>
                <a:uFill>
                  <a:solidFill>
                    <a:srgbClr val="ffffff"/>
                  </a:solidFill>
                </a:uFill>
                <a:latin typeface="Helvetica Neue Light"/>
                <a:ea typeface="Helvetica Neue Light"/>
              </a:rPr>
              <a:t>Immediate feedback with automated tests (the “4:59pm check-in problem”)</a:t>
            </a:r>
            <a:endParaRPr b="0" lang="en-US" sz="2000" spc="-1" strike="noStrike">
              <a:solidFill>
                <a:srgbClr val="000000"/>
              </a:solidFill>
              <a:uFill>
                <a:solidFill>
                  <a:srgbClr val="ffffff"/>
                </a:solidFill>
              </a:uFill>
              <a:latin typeface="Arial"/>
            </a:endParaRPr>
          </a:p>
          <a:p>
            <a:pPr marL="457200" indent="-354960">
              <a:lnSpc>
                <a:spcPct val="200000"/>
              </a:lnSpc>
              <a:buClr>
                <a:srgbClr val="888888"/>
              </a:buClr>
              <a:buFont typeface="Helvetica Neue Light"/>
              <a:buChar char="●"/>
            </a:pPr>
            <a:r>
              <a:rPr b="0" lang="en-US" sz="2000" spc="-1" strike="noStrike">
                <a:solidFill>
                  <a:srgbClr val="888888"/>
                </a:solidFill>
                <a:uFill>
                  <a:solidFill>
                    <a:srgbClr val="ffffff"/>
                  </a:solidFill>
                </a:uFill>
                <a:latin typeface="Helvetica Neue Light"/>
                <a:ea typeface="Helvetica Neue Light"/>
              </a:rPr>
              <a:t>Coding standards enforcement</a:t>
            </a:r>
            <a:endParaRPr b="0" lang="en-US" sz="2000" spc="-1" strike="noStrike">
              <a:solidFill>
                <a:srgbClr val="000000"/>
              </a:solidFill>
              <a:uFill>
                <a:solidFill>
                  <a:srgbClr val="ffffff"/>
                </a:solidFill>
              </a:uFill>
              <a:latin typeface="Arial"/>
            </a:endParaRPr>
          </a:p>
          <a:p>
            <a:pPr marL="457200" indent="-354960">
              <a:lnSpc>
                <a:spcPct val="200000"/>
              </a:lnSpc>
              <a:buClr>
                <a:srgbClr val="888888"/>
              </a:buClr>
              <a:buFont typeface="Helvetica Neue Light"/>
              <a:buChar char="●"/>
            </a:pPr>
            <a:r>
              <a:rPr b="0" lang="en-US" sz="2000" spc="-1" strike="noStrike">
                <a:solidFill>
                  <a:srgbClr val="888888"/>
                </a:solidFill>
                <a:uFill>
                  <a:solidFill>
                    <a:srgbClr val="ffffff"/>
                  </a:solidFill>
                </a:uFill>
                <a:latin typeface="Helvetica Neue Light"/>
                <a:ea typeface="Helvetica Neue Light"/>
              </a:rPr>
              <a:t>One-click builds - no documentation to maintain, no manual steps to miss</a:t>
            </a:r>
            <a:endParaRPr b="0" lang="en-US" sz="2000" spc="-1" strike="noStrike">
              <a:solidFill>
                <a:srgbClr val="000000"/>
              </a:solidFill>
              <a:uFill>
                <a:solidFill>
                  <a:srgbClr val="ffffff"/>
                </a:solidFill>
              </a:uFill>
              <a:latin typeface="Arial"/>
            </a:endParaRPr>
          </a:p>
          <a:p>
            <a:pPr marL="457200" indent="-354960">
              <a:lnSpc>
                <a:spcPct val="200000"/>
              </a:lnSpc>
              <a:buClr>
                <a:srgbClr val="888888"/>
              </a:buClr>
              <a:buFont typeface="Helvetica Neue Light"/>
              <a:buChar char="●"/>
            </a:pPr>
            <a:r>
              <a:rPr b="0" lang="en-US" sz="2000" spc="-1" strike="noStrike">
                <a:solidFill>
                  <a:srgbClr val="888888"/>
                </a:solidFill>
                <a:uFill>
                  <a:solidFill>
                    <a:srgbClr val="ffffff"/>
                  </a:solidFill>
                </a:uFill>
                <a:latin typeface="Helvetica Neue Light"/>
                <a:ea typeface="Helvetica Neue Light"/>
              </a:rPr>
              <a:t>Track history of builds</a:t>
            </a:r>
            <a:endParaRPr b="0" lang="en-US" sz="2000" spc="-1" strike="noStrike">
              <a:solidFill>
                <a:srgbClr val="000000"/>
              </a:solidFill>
              <a:uFill>
                <a:solidFill>
                  <a:srgbClr val="ffffff"/>
                </a:solidFill>
              </a:uFill>
              <a:latin typeface="Arial"/>
            </a:endParaRPr>
          </a:p>
          <a:p>
            <a:pPr marL="457200" indent="-354960">
              <a:lnSpc>
                <a:spcPct val="200000"/>
              </a:lnSpc>
              <a:buClr>
                <a:srgbClr val="888888"/>
              </a:buClr>
              <a:buFont typeface="Helvetica Neue Light"/>
              <a:buChar char="●"/>
            </a:pPr>
            <a:r>
              <a:rPr b="0" lang="en-US" sz="2000" spc="-1" strike="noStrike">
                <a:solidFill>
                  <a:srgbClr val="888888"/>
                </a:solidFill>
                <a:uFill>
                  <a:solidFill>
                    <a:srgbClr val="ffffff"/>
                  </a:solidFill>
                </a:uFill>
                <a:latin typeface="Helvetica Neue Light"/>
                <a:ea typeface="Helvetica Neue Light"/>
              </a:rPr>
              <a:t>Simpler multi-platform builds</a:t>
            </a:r>
            <a:endParaRPr b="0" lang="en-US" sz="2000" spc="-1" strike="noStrike">
              <a:solidFill>
                <a:srgbClr val="000000"/>
              </a:solidFill>
              <a:uFill>
                <a:solidFill>
                  <a:srgbClr val="ffffff"/>
                </a:solidFill>
              </a:uFill>
              <a:latin typeface="Arial"/>
            </a:endParaRPr>
          </a:p>
        </p:txBody>
      </p:sp>
      <p:sp>
        <p:nvSpPr>
          <p:cNvPr id="96"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9D35957B-3462-4D68-93D2-0EDB5811B420}"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CI / CD Options</a:t>
            </a:r>
            <a:endParaRPr b="0" lang="en-US" sz="3200" spc="-1" strike="noStrike">
              <a:solidFill>
                <a:srgbClr val="000000"/>
              </a:solidFill>
              <a:uFill>
                <a:solidFill>
                  <a:srgbClr val="ffffff"/>
                </a:solidFill>
              </a:uFill>
              <a:latin typeface="Arial"/>
            </a:endParaRPr>
          </a:p>
        </p:txBody>
      </p:sp>
      <p:sp>
        <p:nvSpPr>
          <p:cNvPr id="98"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42360">
              <a:lnSpc>
                <a:spcPct val="200000"/>
              </a:lnSpc>
              <a:spcBef>
                <a:spcPts val="1001"/>
              </a:spcBef>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Atlassian Bamboo</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Jenkins</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TeamCity</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TravisCI</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Github Actions</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Heroku CI</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AWS CodePipeline</a:t>
            </a:r>
            <a:endParaRPr b="0" lang="en-US" sz="1800" spc="-1" strike="noStrike">
              <a:solidFill>
                <a:srgbClr val="000000"/>
              </a:solidFill>
              <a:uFill>
                <a:solidFill>
                  <a:srgbClr val="ffffff"/>
                </a:solidFill>
              </a:uFill>
              <a:latin typeface="Arial"/>
            </a:endParaRPr>
          </a:p>
          <a:p>
            <a:pPr marL="457200" indent="-342360">
              <a:lnSpc>
                <a:spcPct val="200000"/>
              </a:lnSpc>
              <a:buClr>
                <a:srgbClr val="888888"/>
              </a:buClr>
              <a:buFont typeface="Helvetica Neue Light"/>
              <a:buChar char="●"/>
            </a:pPr>
            <a:r>
              <a:rPr b="0" lang="en-US" sz="1800" spc="-1" strike="noStrike">
                <a:solidFill>
                  <a:srgbClr val="888888"/>
                </a:solidFill>
                <a:uFill>
                  <a:solidFill>
                    <a:srgbClr val="ffffff"/>
                  </a:solidFill>
                </a:uFill>
                <a:latin typeface="Helvetica Neue Light"/>
                <a:ea typeface="Helvetica Neue Light"/>
              </a:rPr>
              <a:t>Many, Many more...</a:t>
            </a:r>
            <a:endParaRPr b="0" lang="en-US" sz="1800" spc="-1" strike="noStrike">
              <a:solidFill>
                <a:srgbClr val="000000"/>
              </a:solidFill>
              <a:uFill>
                <a:solidFill>
                  <a:srgbClr val="ffffff"/>
                </a:solidFill>
              </a:uFill>
              <a:latin typeface="Arial"/>
            </a:endParaRPr>
          </a:p>
        </p:txBody>
      </p:sp>
      <p:sp>
        <p:nvSpPr>
          <p:cNvPr id="99"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62252363-1391-471F-B3EC-FAD49F2CC42E}"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CI / CD Tool Considerations</a:t>
            </a:r>
            <a:endParaRPr b="0" lang="en-US" sz="3200" spc="-1" strike="noStrike">
              <a:solidFill>
                <a:srgbClr val="000000"/>
              </a:solidFill>
              <a:uFill>
                <a:solidFill>
                  <a:srgbClr val="ffffff"/>
                </a:solidFill>
              </a:uFill>
              <a:latin typeface="Arial"/>
            </a:endParaRPr>
          </a:p>
        </p:txBody>
      </p:sp>
      <p:sp>
        <p:nvSpPr>
          <p:cNvPr id="101"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80160">
              <a:lnSpc>
                <a:spcPct val="200000"/>
              </a:lnSpc>
              <a:spcBef>
                <a:spcPts val="1001"/>
              </a:spcBef>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Most tools have similar basic features</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How difficult is it to track build configuration in SCM?</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Plugin support</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Multiplatform support</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Integration with existing tools (usually SCM)</a:t>
            </a:r>
            <a:endParaRPr b="0" lang="en-US" sz="2400" spc="-1" strike="noStrike">
              <a:solidFill>
                <a:srgbClr val="000000"/>
              </a:solidFill>
              <a:uFill>
                <a:solidFill>
                  <a:srgbClr val="ffffff"/>
                </a:solidFill>
              </a:uFill>
              <a:latin typeface="Arial"/>
            </a:endParaRPr>
          </a:p>
        </p:txBody>
      </p:sp>
      <p:sp>
        <p:nvSpPr>
          <p:cNvPr id="102"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8EE8DE39-595D-4636-B5EC-F3F51E954023}"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952920" y="324000"/>
            <a:ext cx="11231280" cy="906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200" spc="-1" strike="noStrike">
                <a:solidFill>
                  <a:srgbClr val="233445"/>
                </a:solidFill>
                <a:uFill>
                  <a:solidFill>
                    <a:srgbClr val="ffffff"/>
                  </a:solidFill>
                </a:uFill>
                <a:latin typeface="Helvetica Neue Light"/>
                <a:ea typeface="Helvetica Neue Light"/>
              </a:rPr>
              <a:t>Migrating to CI / CD</a:t>
            </a:r>
            <a:endParaRPr b="0" lang="en-US" sz="3200" spc="-1" strike="noStrike">
              <a:solidFill>
                <a:srgbClr val="000000"/>
              </a:solidFill>
              <a:uFill>
                <a:solidFill>
                  <a:srgbClr val="ffffff"/>
                </a:solidFill>
              </a:uFill>
              <a:latin typeface="Arial"/>
            </a:endParaRPr>
          </a:p>
        </p:txBody>
      </p:sp>
      <p:sp>
        <p:nvSpPr>
          <p:cNvPr id="104" name="CustomShape 2"/>
          <p:cNvSpPr/>
          <p:nvPr/>
        </p:nvSpPr>
        <p:spPr>
          <a:xfrm>
            <a:off x="828000" y="1528200"/>
            <a:ext cx="10511280" cy="4679280"/>
          </a:xfrm>
          <a:prstGeom prst="rect">
            <a:avLst/>
          </a:prstGeom>
          <a:noFill/>
          <a:ln>
            <a:noFill/>
          </a:ln>
        </p:spPr>
        <p:style>
          <a:lnRef idx="0"/>
          <a:fillRef idx="0"/>
          <a:effectRef idx="0"/>
          <a:fontRef idx="minor"/>
        </p:style>
        <p:txBody>
          <a:bodyPr lIns="90000" rIns="90000" tIns="46800" bIns="45000"/>
          <a:p>
            <a:pPr marL="457200" indent="-380160">
              <a:lnSpc>
                <a:spcPct val="200000"/>
              </a:lnSpc>
              <a:spcBef>
                <a:spcPts val="1001"/>
              </a:spcBef>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Write your build process down IN CODE</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Track in source control management (git)</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Ensure you can build for a particular environment in ONE step</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Try to make configuration “injected” or “accessible”</a:t>
            </a:r>
            <a:endParaRPr b="0" lang="en-US" sz="2400" spc="-1" strike="noStrike">
              <a:solidFill>
                <a:srgbClr val="000000"/>
              </a:solidFill>
              <a:uFill>
                <a:solidFill>
                  <a:srgbClr val="ffffff"/>
                </a:solidFill>
              </a:uFill>
              <a:latin typeface="Arial"/>
            </a:endParaRPr>
          </a:p>
          <a:p>
            <a:pPr marL="457200" indent="-380160">
              <a:lnSpc>
                <a:spcPct val="200000"/>
              </a:lnSpc>
              <a:buClr>
                <a:srgbClr val="888888"/>
              </a:buClr>
              <a:buFont typeface="Helvetica Neue Light"/>
              <a:buChar char="●"/>
            </a:pPr>
            <a:r>
              <a:rPr b="0" lang="en-US" sz="2400" spc="-1" strike="noStrike">
                <a:solidFill>
                  <a:srgbClr val="888888"/>
                </a:solidFill>
                <a:uFill>
                  <a:solidFill>
                    <a:srgbClr val="ffffff"/>
                  </a:solidFill>
                </a:uFill>
                <a:latin typeface="Helvetica Neue Light"/>
                <a:ea typeface="Helvetica Neue Light"/>
              </a:rPr>
              <a:t>Minimize dependencies</a:t>
            </a:r>
            <a:endParaRPr b="0" lang="en-US" sz="2400" spc="-1" strike="noStrike">
              <a:solidFill>
                <a:srgbClr val="000000"/>
              </a:solidFill>
              <a:uFill>
                <a:solidFill>
                  <a:srgbClr val="ffffff"/>
                </a:solidFill>
              </a:uFill>
              <a:latin typeface="Arial"/>
            </a:endParaRPr>
          </a:p>
        </p:txBody>
      </p:sp>
      <p:sp>
        <p:nvSpPr>
          <p:cNvPr id="105" name="CustomShape 3"/>
          <p:cNvSpPr/>
          <p:nvPr/>
        </p:nvSpPr>
        <p:spPr>
          <a:xfrm>
            <a:off x="11340000" y="6537240"/>
            <a:ext cx="833400" cy="297720"/>
          </a:xfrm>
          <a:prstGeom prst="rect">
            <a:avLst/>
          </a:prstGeom>
          <a:noFill/>
          <a:ln>
            <a:noFill/>
          </a:ln>
        </p:spPr>
        <p:style>
          <a:lnRef idx="0"/>
          <a:fillRef idx="0"/>
          <a:effectRef idx="0"/>
          <a:fontRef idx="minor"/>
        </p:style>
        <p:txBody>
          <a:bodyPr lIns="90000" rIns="90000" tIns="45000" bIns="45000" anchor="ctr"/>
          <a:p>
            <a:pPr algn="ctr">
              <a:lnSpc>
                <a:spcPct val="100000"/>
              </a:lnSpc>
            </a:pPr>
            <a:fld id="{618F8AB4-F8BF-4257-85EE-12B74FF480C4}" type="slidenum">
              <a:rPr b="0" lang="en-US" sz="1600" spc="-1" strike="noStrike">
                <a:solidFill>
                  <a:srgbClr val="ffffff"/>
                </a:solidFill>
                <a:uFill>
                  <a:solidFill>
                    <a:srgbClr val="ffffff"/>
                  </a:solidFill>
                </a:uFill>
                <a:latin typeface="Helvetica Neue Light"/>
                <a:ea typeface="Helvetica Neue Light"/>
              </a:rPr>
              <a:t>&lt;number&gt;</a:t>
            </a:fld>
            <a:endParaRPr b="0" lang="en-US" sz="16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1653</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2022-06-07T11:21:13Z</dcterms:modified>
  <cp:revision>19</cp:revision>
  <dc:subject/>
  <dc:title/>
</cp:coreProperties>
</file>