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26,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26,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0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January 26,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January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26,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07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MobileRedirect.html?action=OpenReport&amp;reportObjectId=fc8d99bb-8d40-4c53-ba3d-6db176d6e5ca&amp;ctid=26feded2-a083-4777-8052-06ad5ef53556&amp;reportPage=ReportSectioncf1c3df66595058182fa&amp;pbi_source=copyvisualim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2F9CB-6520-4288-9317-935CD1C7B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2213804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1" dirty="0"/>
              <a:t>Executive Summary.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2CA0-C6D4-4595-9A27-BC25D928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959197"/>
            <a:ext cx="11293200" cy="2377574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Airline Safety Analysis. </a:t>
            </a:r>
          </a:p>
          <a:p>
            <a:pPr algn="r"/>
            <a:r>
              <a:rPr lang="en-US" dirty="0"/>
              <a:t>By: Deependra Dhakal.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4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0832-0F5F-4548-BBAF-1D00901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50538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50B1-3B2F-4F88-8D98-5A5DB233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08139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has taken recent unfortunate events and created fear in the public minds.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news and media outlets have been bombarding the public with reports and figures about the trends of airline safety and that things are not looking good.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travels has been recently promoted as the most dangerous form of transportation.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4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4B6-071C-404E-ABAB-EB3037C5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837944" cy="679890"/>
          </a:xfrm>
        </p:spPr>
        <p:txBody>
          <a:bodyPr/>
          <a:lstStyle/>
          <a:p>
            <a:r>
              <a:rPr lang="en-US" dirty="0"/>
              <a:t>Analysis.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428F08-431C-4C4A-8D55-EA19CBBE3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634711"/>
              </p:ext>
            </p:extLst>
          </p:nvPr>
        </p:nvGraphicFramePr>
        <p:xfrm>
          <a:off x="131791" y="1049698"/>
          <a:ext cx="11301984" cy="5650360"/>
        </p:xfrm>
        <a:graphic>
          <a:graphicData uri="http://schemas.openxmlformats.org/drawingml/2006/table">
            <a:tbl>
              <a:tblPr/>
              <a:tblGrid>
                <a:gridCol w="11301984">
                  <a:extLst>
                    <a:ext uri="{9D8B030D-6E8A-4147-A177-3AD203B41FA5}">
                      <a16:colId xmlns:a16="http://schemas.microsoft.com/office/drawing/2014/main" val="1980361746"/>
                    </a:ext>
                  </a:extLst>
                </a:gridCol>
              </a:tblGrid>
              <a:tr h="1614388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54435"/>
                  </a:ext>
                </a:extLst>
              </a:tr>
              <a:tr h="403597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The number of incidents have reduced after the turn of the century.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Even compared with incidents from 1985, Aeroflot seems to have the highest until the 2014 and the number of incidents are 82 out of which 6 of them happen to be reported from 2000 to 2014 which is a serious decrease in incidents compared to 76 1985 to 1999.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With the advancement of technology, the incident seems to be decreased substantially.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6009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82FD167-8A17-46AC-9E4E-26200404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4523"/>
            <a:ext cx="12192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84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C467-421E-4321-99A4-34331A22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17133"/>
          </a:xfrm>
        </p:spPr>
        <p:txBody>
          <a:bodyPr/>
          <a:lstStyle/>
          <a:p>
            <a:r>
              <a:rPr lang="en-US" dirty="0"/>
              <a:t>Airlines Fatalities.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AB3618-DE43-49D4-9C65-DD8EABD2C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80594"/>
              </p:ext>
            </p:extLst>
          </p:nvPr>
        </p:nvGraphicFramePr>
        <p:xfrm>
          <a:off x="9282" y="783643"/>
          <a:ext cx="10666060" cy="3420654"/>
        </p:xfrm>
        <a:graphic>
          <a:graphicData uri="http://schemas.openxmlformats.org/drawingml/2006/table">
            <a:tbl>
              <a:tblPr/>
              <a:tblGrid>
                <a:gridCol w="10666060">
                  <a:extLst>
                    <a:ext uri="{9D8B030D-6E8A-4147-A177-3AD203B41FA5}">
                      <a16:colId xmlns:a16="http://schemas.microsoft.com/office/drawing/2014/main" val="1018130517"/>
                    </a:ext>
                  </a:extLst>
                </a:gridCol>
              </a:tblGrid>
              <a:tr h="97733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20122"/>
                  </a:ext>
                </a:extLst>
              </a:tr>
              <a:tr h="24433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78D4"/>
                          </a:solidFill>
                          <a:effectLst/>
                          <a:hlinkClick r:id="rId2"/>
                        </a:rPr>
                        <a:t>Open in Power BI</a:t>
                      </a:r>
                    </a:p>
                    <a:p>
                      <a:r>
                        <a:rPr lang="en-US" dirty="0" err="1">
                          <a:effectLst/>
                        </a:rPr>
                        <a:t>Dashborad_DDhakal_Final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Data as of 1/26/22, 7:46 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57827"/>
                  </a:ext>
                </a:extLst>
              </a:tr>
            </a:tbl>
          </a:graphicData>
        </a:graphic>
      </p:graphicFrame>
      <p:pic>
        <p:nvPicPr>
          <p:cNvPr id="3073" name="Picture 1" descr="Fatalities Over Year By Airlines.">
            <a:extLst>
              <a:ext uri="{FF2B5EF4-FFF2-40B4-BE49-F238E27FC236}">
                <a16:creationId xmlns:a16="http://schemas.microsoft.com/office/drawing/2014/main" id="{1F5C6189-0D87-4CDC-9D58-D01ED695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3166"/>
            <a:ext cx="12182718" cy="33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B3A7-757E-4EDA-AB84-E27F12F5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131734"/>
            <a:ext cx="12115801" cy="1701799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>
                    <a:alpha val="55000"/>
                  </a:schemeClr>
                </a:solidFill>
                <a:latin typeface="+mj-lt"/>
              </a:rPr>
              <a:t>Air Fatalities have reduced significantly over years.</a:t>
            </a:r>
          </a:p>
          <a:p>
            <a:r>
              <a:rPr lang="en-US" dirty="0">
                <a:solidFill>
                  <a:schemeClr val="tx1">
                    <a:alpha val="55000"/>
                  </a:schemeClr>
                </a:solidFill>
                <a:latin typeface="+mj-lt"/>
              </a:rPr>
              <a:t>Majority of the airlines didn’t record any fatalities. </a:t>
            </a:r>
          </a:p>
        </p:txBody>
      </p:sp>
    </p:spTree>
    <p:extLst>
      <p:ext uri="{BB962C8B-B14F-4D97-AF65-F5344CB8AC3E}">
        <p14:creationId xmlns:p14="http://schemas.microsoft.com/office/powerpoint/2010/main" val="28417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96AC8-9987-4FEA-9BC0-9FB0731C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66632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0D1DBB-7AA4-43FA-A9BA-AEF62FD5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0"/>
            <a:ext cx="5528733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Line chart indicates there is decrease in incidents and fatalities.</a:t>
            </a:r>
          </a:p>
          <a:p>
            <a:r>
              <a:rPr lang="en-US" dirty="0"/>
              <a:t>We are looking at 476 incidents and 808 fatalities in 2021 compared to 666 incidents and 1237 fatalities in 2011. </a:t>
            </a:r>
          </a:p>
        </p:txBody>
      </p:sp>
    </p:spTree>
    <p:extLst>
      <p:ext uri="{BB962C8B-B14F-4D97-AF65-F5344CB8AC3E}">
        <p14:creationId xmlns:p14="http://schemas.microsoft.com/office/powerpoint/2010/main" val="399542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B9A8-DC01-44B0-9B98-8D36B0A6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415534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Worldwide Air Fatalities over years. </a:t>
            </a:r>
          </a:p>
        </p:txBody>
      </p:sp>
      <p:pic>
        <p:nvPicPr>
          <p:cNvPr id="5121" name="Picture 1" descr="Air Fatalities by Year">
            <a:extLst>
              <a:ext uri="{FF2B5EF4-FFF2-40B4-BE49-F238E27FC236}">
                <a16:creationId xmlns:a16="http://schemas.microsoft.com/office/drawing/2014/main" id="{791D402D-144C-4183-B71A-378EA46A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4335"/>
            <a:ext cx="6663266" cy="60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83A31-2CDF-4511-9021-838C0BBB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734" y="1346199"/>
            <a:ext cx="5054600" cy="41063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highest number of air fatalities was of 4700 in the year 1945. </a:t>
            </a:r>
          </a:p>
          <a:p>
            <a:r>
              <a:rPr lang="en-US" dirty="0"/>
              <a:t>With the technological advancement the number has been reduced significantly . </a:t>
            </a:r>
          </a:p>
        </p:txBody>
      </p:sp>
    </p:spTree>
    <p:extLst>
      <p:ext uri="{BB962C8B-B14F-4D97-AF65-F5344CB8AC3E}">
        <p14:creationId xmlns:p14="http://schemas.microsoft.com/office/powerpoint/2010/main" val="147107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795C-D793-4531-9218-74CB0085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732" y="388800"/>
            <a:ext cx="7755467" cy="567933"/>
          </a:xfrm>
        </p:spPr>
        <p:txBody>
          <a:bodyPr/>
          <a:lstStyle/>
          <a:p>
            <a:pPr algn="ctr"/>
            <a:r>
              <a:rPr lang="en-US" dirty="0"/>
              <a:t>Road Fatalities.</a:t>
            </a:r>
          </a:p>
        </p:txBody>
      </p:sp>
      <p:pic>
        <p:nvPicPr>
          <p:cNvPr id="6145" name="Picture 1" descr="Road Fatalities by Year">
            <a:extLst>
              <a:ext uri="{FF2B5EF4-FFF2-40B4-BE49-F238E27FC236}">
                <a16:creationId xmlns:a16="http://schemas.microsoft.com/office/drawing/2014/main" id="{42BF6391-D28D-4C37-847A-3DB3EDCE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21266"/>
            <a:ext cx="5164667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66DE9-7D42-401F-8F58-365706B1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173133"/>
            <a:ext cx="11607800" cy="135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Road fatalities peaked in the year 2005 with 43,510 fatalities.</a:t>
            </a:r>
          </a:p>
          <a:p>
            <a:r>
              <a:rPr lang="en-US" dirty="0"/>
              <a:t>The Lowest recorded fatalities was in 2011 with 32,479 fatalities. </a:t>
            </a:r>
          </a:p>
          <a:p>
            <a:r>
              <a:rPr lang="en-US" dirty="0"/>
              <a:t>Light Trucks and Passenger cars are the major cause of fatalities. </a:t>
            </a:r>
          </a:p>
        </p:txBody>
      </p:sp>
      <p:pic>
        <p:nvPicPr>
          <p:cNvPr id="6146" name="Picture 2" descr="Total by Vehicle Type">
            <a:extLst>
              <a:ext uri="{FF2B5EF4-FFF2-40B4-BE49-F238E27FC236}">
                <a16:creationId xmlns:a16="http://schemas.microsoft.com/office/drawing/2014/main" id="{B259BD57-0B0F-4ABA-B469-7FCA9D10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32" y="821266"/>
            <a:ext cx="6273801" cy="4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2F3-C82F-4BD1-9EC4-93EA962D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7" y="388800"/>
            <a:ext cx="8949266" cy="559467"/>
          </a:xfrm>
        </p:spPr>
        <p:txBody>
          <a:bodyPr/>
          <a:lstStyle/>
          <a:p>
            <a:pPr algn="ctr"/>
            <a:r>
              <a:rPr lang="en-US" dirty="0"/>
              <a:t>Comparing Airline Fatalities with Road.</a:t>
            </a:r>
          </a:p>
        </p:txBody>
      </p:sp>
      <p:pic>
        <p:nvPicPr>
          <p:cNvPr id="7169" name="Picture 1" descr="Air Fatalities and Road Fatalities by Year">
            <a:extLst>
              <a:ext uri="{FF2B5EF4-FFF2-40B4-BE49-F238E27FC236}">
                <a16:creationId xmlns:a16="http://schemas.microsoft.com/office/drawing/2014/main" id="{9C4ED918-DB6C-4AB1-9CA0-D92CF9D1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267"/>
            <a:ext cx="4539843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otal US Road Fatalities">
            <a:extLst>
              <a:ext uri="{FF2B5EF4-FFF2-40B4-BE49-F238E27FC236}">
                <a16:creationId xmlns:a16="http://schemas.microsoft.com/office/drawing/2014/main" id="{3C3C67E1-1228-4FA3-8EAF-BDF4AA3B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06" y="2487067"/>
            <a:ext cx="2989994" cy="207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Worldwide Air Fatalities">
            <a:extLst>
              <a:ext uri="{FF2B5EF4-FFF2-40B4-BE49-F238E27FC236}">
                <a16:creationId xmlns:a16="http://schemas.microsoft.com/office/drawing/2014/main" id="{E7237A0C-86D0-4DD9-B05D-54FA0BA5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04" y="948267"/>
            <a:ext cx="2989995" cy="15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omparisons of Total Fatalities Over Years.">
            <a:extLst>
              <a:ext uri="{FF2B5EF4-FFF2-40B4-BE49-F238E27FC236}">
                <a16:creationId xmlns:a16="http://schemas.microsoft.com/office/drawing/2014/main" id="{DF65C0FF-BCF8-48F2-9A33-28CB23F4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55" y="948267"/>
            <a:ext cx="4667250" cy="36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C8805E5-99C9-434B-B376-315A5E9E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755" y="4561665"/>
            <a:ext cx="7657245" cy="23556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Air travel is safer. </a:t>
            </a:r>
          </a:p>
          <a:p>
            <a:r>
              <a:rPr lang="en-US" dirty="0"/>
              <a:t>Airlines only has  158,000 fatalities worldwide over years to 1 million fatalities only in US in the same time frame.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0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C827-DEE7-4055-8A83-CBD138CB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771133"/>
          </a:xfrm>
        </p:spPr>
        <p:txBody>
          <a:bodyPr/>
          <a:lstStyle/>
          <a:p>
            <a:r>
              <a:rPr lang="en-US" dirty="0"/>
              <a:t>Summary.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FC90-D7ED-4F3E-9241-8E58DFDA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05468"/>
            <a:ext cx="11293200" cy="41127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Airline incidents are so rare that if anything unusual happens, media seem to hype it all for their ratings.</a:t>
            </a:r>
          </a:p>
          <a:p>
            <a:r>
              <a:rPr lang="en-US" dirty="0"/>
              <a:t>Road accidents are so common, media does not seem to give much importance unless it’s a bi incident.</a:t>
            </a:r>
          </a:p>
          <a:p>
            <a:r>
              <a:rPr lang="en-US" dirty="0"/>
              <a:t>Airline has seen 158K fatalities to 1 million of road fatalities only in USA.</a:t>
            </a:r>
          </a:p>
          <a:p>
            <a:r>
              <a:rPr lang="en-US" dirty="0"/>
              <a:t>Air travel is safer than the road. </a:t>
            </a:r>
          </a:p>
        </p:txBody>
      </p:sp>
    </p:spTree>
    <p:extLst>
      <p:ext uri="{BB962C8B-B14F-4D97-AF65-F5344CB8AC3E}">
        <p14:creationId xmlns:p14="http://schemas.microsoft.com/office/powerpoint/2010/main" val="4176633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DarkSeedLeftStep">
      <a:dk1>
        <a:srgbClr val="000000"/>
      </a:dk1>
      <a:lt1>
        <a:srgbClr val="FFFFFF"/>
      </a:lt1>
      <a:dk2>
        <a:srgbClr val="1F2D37"/>
      </a:dk2>
      <a:lt2>
        <a:srgbClr val="E2E8E2"/>
      </a:lt2>
      <a:accent1>
        <a:srgbClr val="C34DBC"/>
      </a:accent1>
      <a:accent2>
        <a:srgbClr val="873BB1"/>
      </a:accent2>
      <a:accent3>
        <a:srgbClr val="674DC3"/>
      </a:accent3>
      <a:accent4>
        <a:srgbClr val="3B51B1"/>
      </a:accent4>
      <a:accent5>
        <a:srgbClr val="4D95C3"/>
      </a:accent5>
      <a:accent6>
        <a:srgbClr val="3BB1AF"/>
      </a:accent6>
      <a:hlink>
        <a:srgbClr val="3F77BF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Source Sans Pro Light</vt:lpstr>
      <vt:lpstr>ThinLineVTI</vt:lpstr>
      <vt:lpstr>Executive Summary.</vt:lpstr>
      <vt:lpstr>Problem Statement.</vt:lpstr>
      <vt:lpstr>Analysis.</vt:lpstr>
      <vt:lpstr>Airlines Fatalities.</vt:lpstr>
      <vt:lpstr>PowerPoint Presentation</vt:lpstr>
      <vt:lpstr>Total Worldwide Air Fatalities over years. </vt:lpstr>
      <vt:lpstr>Road Fatalities.</vt:lpstr>
      <vt:lpstr>Comparing Airline Fatalities with Road.</vt:lpstr>
      <vt:lpstr>Summary.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Summary.</dc:title>
  <dc:creator>DEEPENDRA DHAKAL</dc:creator>
  <cp:lastModifiedBy>DEEPENDRA DHAKAL</cp:lastModifiedBy>
  <cp:revision>11</cp:revision>
  <dcterms:created xsi:type="dcterms:W3CDTF">2022-01-25T16:53:28Z</dcterms:created>
  <dcterms:modified xsi:type="dcterms:W3CDTF">2022-01-26T17:46:29Z</dcterms:modified>
</cp:coreProperties>
</file>