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Economica" panose="020B0604020202020204" charset="0"/>
      <p:regular r:id="rId12"/>
      <p:bold r:id="rId13"/>
      <p:italic r:id="rId14"/>
      <p:boldItalic r:id="rId15"/>
    </p:embeddedFont>
    <p:embeddedFont>
      <p:font typeface="Open Sans" panose="020B0606030504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Consider adding wireframes to the next presentation</a:t>
            </a:r>
            <a:endParaRPr sz="1200"/>
          </a:p>
          <a:p>
            <a:pPr marL="457200" lvl="0" indent="-304800" algn="l" rtl="0">
              <a:spcBef>
                <a:spcPts val="0"/>
              </a:spcBef>
              <a:spcAft>
                <a:spcPts val="0"/>
              </a:spcAft>
              <a:buSzPts val="1200"/>
              <a:buChar char="●"/>
            </a:pP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15024ba22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15024ba22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25e3780706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25e378070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15024ba220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15024ba220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15024ba22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15024ba22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25e3780706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25e378070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5e378070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5e378070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25e3780706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25e378070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15024ba220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15024ba22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Scalability to other universities?</a:t>
            </a:r>
            <a:endParaRPr/>
          </a:p>
          <a:p>
            <a:pPr marL="457200" lvl="0" indent="-298450" algn="l" rtl="0">
              <a:spcBef>
                <a:spcPts val="0"/>
              </a:spcBef>
              <a:spcAft>
                <a:spcPts val="0"/>
              </a:spcAft>
              <a:buSzPts val="1100"/>
              <a:buChar char="●"/>
            </a:pPr>
            <a:r>
              <a:rPr lang="en"/>
              <a:t>Differences between other existing rideshare platforms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Rideshare App</a:t>
            </a:r>
            <a:endParaRPr/>
          </a:p>
        </p:txBody>
      </p:sp>
      <p:sp>
        <p:nvSpPr>
          <p:cNvPr id="63" name="Google Shape;63;p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700"/>
              <a:t>Divyesh, Sai Chittela, Andrew, Akshay and Maanas</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About the software</a:t>
            </a:r>
            <a:endParaRPr/>
          </a:p>
        </p:txBody>
      </p:sp>
      <p:sp>
        <p:nvSpPr>
          <p:cNvPr id="69" name="Google Shape;69;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lt2"/>
              </a:buClr>
              <a:buSzPts val="1800"/>
              <a:buChar char="●"/>
            </a:pPr>
            <a:r>
              <a:rPr lang="en">
                <a:solidFill>
                  <a:schemeClr val="lt2"/>
                </a:solidFill>
              </a:rPr>
              <a:t>Exclusively for Virginia Tech</a:t>
            </a:r>
            <a:endParaRPr>
              <a:solidFill>
                <a:schemeClr val="lt2"/>
              </a:solidFill>
            </a:endParaRPr>
          </a:p>
          <a:p>
            <a:pPr marL="914400" lvl="1" indent="-317500" algn="l" rtl="0">
              <a:spcBef>
                <a:spcPts val="0"/>
              </a:spcBef>
              <a:spcAft>
                <a:spcPts val="0"/>
              </a:spcAft>
              <a:buSzPts val="1400"/>
              <a:buChar char="○"/>
            </a:pPr>
            <a:r>
              <a:rPr lang="en"/>
              <a:t>This app is only for VT students to request rides from their VT peers.</a:t>
            </a:r>
            <a:endParaRPr/>
          </a:p>
          <a:p>
            <a:pPr marL="457200" lvl="0" indent="-342900" algn="l" rtl="0">
              <a:spcBef>
                <a:spcPts val="0"/>
              </a:spcBef>
              <a:spcAft>
                <a:spcPts val="0"/>
              </a:spcAft>
              <a:buClr>
                <a:schemeClr val="lt2"/>
              </a:buClr>
              <a:buSzPts val="1800"/>
              <a:buChar char="●"/>
            </a:pPr>
            <a:r>
              <a:rPr lang="en">
                <a:solidFill>
                  <a:schemeClr val="lt2"/>
                </a:solidFill>
              </a:rPr>
              <a:t>Community Inclusion</a:t>
            </a:r>
            <a:endParaRPr>
              <a:solidFill>
                <a:schemeClr val="lt2"/>
              </a:solidFill>
            </a:endParaRPr>
          </a:p>
          <a:p>
            <a:pPr marL="914400" lvl="1" indent="-317500" algn="l" rtl="0">
              <a:spcBef>
                <a:spcPts val="0"/>
              </a:spcBef>
              <a:spcAft>
                <a:spcPts val="0"/>
              </a:spcAft>
              <a:buSzPts val="1400"/>
              <a:buChar char="○"/>
            </a:pPr>
            <a:r>
              <a:rPr lang="en"/>
              <a:t>The app’s purpose is to connect students in this community to be able to help one another in a safe and efficient manner.</a:t>
            </a:r>
            <a:endParaRPr/>
          </a:p>
          <a:p>
            <a:pPr marL="457200" lvl="0" indent="-342900" algn="l" rtl="0">
              <a:spcBef>
                <a:spcPts val="0"/>
              </a:spcBef>
              <a:spcAft>
                <a:spcPts val="0"/>
              </a:spcAft>
              <a:buClr>
                <a:schemeClr val="lt2"/>
              </a:buClr>
              <a:buSzPts val="1800"/>
              <a:buChar char="●"/>
            </a:pPr>
            <a:r>
              <a:rPr lang="en">
                <a:solidFill>
                  <a:schemeClr val="lt2"/>
                </a:solidFill>
              </a:rPr>
              <a:t>Point Currency System</a:t>
            </a:r>
            <a:endParaRPr>
              <a:solidFill>
                <a:schemeClr val="lt2"/>
              </a:solidFill>
            </a:endParaRPr>
          </a:p>
          <a:p>
            <a:pPr marL="914400" lvl="1" indent="-317500" algn="l" rtl="0">
              <a:spcBef>
                <a:spcPts val="0"/>
              </a:spcBef>
              <a:spcAft>
                <a:spcPts val="0"/>
              </a:spcAft>
              <a:buSzPts val="1400"/>
              <a:buChar char="○"/>
            </a:pPr>
            <a:r>
              <a:rPr lang="en"/>
              <a:t>Currency in the app will be in points, which can be earned by giving rides or these points may be purchased with real money (for users who do not have access to a vehicle).</a:t>
            </a:r>
            <a:endParaRPr/>
          </a:p>
          <a:p>
            <a:pPr marL="914400" lvl="1" indent="-317500" algn="l" rtl="0">
              <a:spcBef>
                <a:spcPts val="0"/>
              </a:spcBef>
              <a:spcAft>
                <a:spcPts val="0"/>
              </a:spcAft>
              <a:buSzPts val="1400"/>
              <a:buChar char="○"/>
            </a:pPr>
            <a:r>
              <a:rPr lang="en"/>
              <a:t>The goal of this app is eliminate the use of payment for rides as consistent drivers will never need to pay for rides but instead utilize accumulated points</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25975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User-Interface</a:t>
            </a:r>
            <a:endParaRPr/>
          </a:p>
        </p:txBody>
      </p:sp>
      <p:pic>
        <p:nvPicPr>
          <p:cNvPr id="75" name="Google Shape;75;p15"/>
          <p:cNvPicPr preferRelativeResize="0"/>
          <p:nvPr/>
        </p:nvPicPr>
        <p:blipFill>
          <a:blip r:embed="rId3">
            <a:alphaModFix/>
          </a:blip>
          <a:stretch>
            <a:fillRect/>
          </a:stretch>
        </p:blipFill>
        <p:spPr>
          <a:xfrm>
            <a:off x="481375" y="1018850"/>
            <a:ext cx="1908355" cy="3691475"/>
          </a:xfrm>
          <a:prstGeom prst="rect">
            <a:avLst/>
          </a:prstGeom>
          <a:noFill/>
          <a:ln>
            <a:noFill/>
          </a:ln>
        </p:spPr>
      </p:pic>
      <p:pic>
        <p:nvPicPr>
          <p:cNvPr id="76" name="Google Shape;76;p15"/>
          <p:cNvPicPr preferRelativeResize="0"/>
          <p:nvPr/>
        </p:nvPicPr>
        <p:blipFill>
          <a:blip r:embed="rId4">
            <a:alphaModFix/>
          </a:blip>
          <a:stretch>
            <a:fillRect/>
          </a:stretch>
        </p:blipFill>
        <p:spPr>
          <a:xfrm>
            <a:off x="3754143" y="1018850"/>
            <a:ext cx="1860363" cy="3691475"/>
          </a:xfrm>
          <a:prstGeom prst="rect">
            <a:avLst/>
          </a:prstGeom>
          <a:noFill/>
          <a:ln>
            <a:noFill/>
          </a:ln>
        </p:spPr>
      </p:pic>
      <p:pic>
        <p:nvPicPr>
          <p:cNvPr id="77" name="Google Shape;77;p15"/>
          <p:cNvPicPr preferRelativeResize="0"/>
          <p:nvPr/>
        </p:nvPicPr>
        <p:blipFill>
          <a:blip r:embed="rId5">
            <a:alphaModFix/>
          </a:blip>
          <a:stretch>
            <a:fillRect/>
          </a:stretch>
        </p:blipFill>
        <p:spPr>
          <a:xfrm>
            <a:off x="6873806" y="1018850"/>
            <a:ext cx="1958500" cy="3691475"/>
          </a:xfrm>
          <a:prstGeom prst="rect">
            <a:avLst/>
          </a:prstGeom>
          <a:noFill/>
          <a:ln>
            <a:noFill/>
          </a:ln>
        </p:spPr>
      </p:pic>
      <p:sp>
        <p:nvSpPr>
          <p:cNvPr id="78" name="Google Shape;78;p15"/>
          <p:cNvSpPr txBox="1">
            <a:spLocks noGrp="1"/>
          </p:cNvSpPr>
          <p:nvPr>
            <p:ph type="body" idx="1"/>
          </p:nvPr>
        </p:nvSpPr>
        <p:spPr>
          <a:xfrm>
            <a:off x="802850" y="4670200"/>
            <a:ext cx="1265400" cy="393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a:t>Login Screen</a:t>
            </a:r>
            <a:endParaRPr sz="1300"/>
          </a:p>
        </p:txBody>
      </p:sp>
      <p:sp>
        <p:nvSpPr>
          <p:cNvPr id="79" name="Google Shape;79;p15"/>
          <p:cNvSpPr txBox="1">
            <a:spLocks noGrp="1"/>
          </p:cNvSpPr>
          <p:nvPr>
            <p:ph type="body" idx="1"/>
          </p:nvPr>
        </p:nvSpPr>
        <p:spPr>
          <a:xfrm>
            <a:off x="3981875" y="4670200"/>
            <a:ext cx="14049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a:t>Welcome Page</a:t>
            </a:r>
            <a:endParaRPr sz="1300"/>
          </a:p>
        </p:txBody>
      </p:sp>
      <p:sp>
        <p:nvSpPr>
          <p:cNvPr id="80" name="Google Shape;80;p15"/>
          <p:cNvSpPr txBox="1">
            <a:spLocks noGrp="1"/>
          </p:cNvSpPr>
          <p:nvPr>
            <p:ph type="body" idx="1"/>
          </p:nvPr>
        </p:nvSpPr>
        <p:spPr>
          <a:xfrm>
            <a:off x="7096800" y="4670200"/>
            <a:ext cx="1735500" cy="393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a:t>Trip Management</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14790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Features</a:t>
            </a:r>
            <a:endParaRPr/>
          </a:p>
        </p:txBody>
      </p:sp>
      <p:cxnSp>
        <p:nvCxnSpPr>
          <p:cNvPr id="86" name="Google Shape;86;p16"/>
          <p:cNvCxnSpPr/>
          <p:nvPr/>
        </p:nvCxnSpPr>
        <p:spPr>
          <a:xfrm>
            <a:off x="4572000" y="920225"/>
            <a:ext cx="2100" cy="3445500"/>
          </a:xfrm>
          <a:prstGeom prst="straightConnector1">
            <a:avLst/>
          </a:prstGeom>
          <a:noFill/>
          <a:ln w="9525" cap="flat" cmpd="sng">
            <a:solidFill>
              <a:schemeClr val="lt2"/>
            </a:solidFill>
            <a:prstDash val="solid"/>
            <a:round/>
            <a:headEnd type="none" w="med" len="med"/>
            <a:tailEnd type="none" w="med" len="med"/>
          </a:ln>
        </p:spPr>
      </p:cxnSp>
      <p:sp>
        <p:nvSpPr>
          <p:cNvPr id="87" name="Google Shape;87;p16"/>
          <p:cNvSpPr txBox="1">
            <a:spLocks noGrp="1"/>
          </p:cNvSpPr>
          <p:nvPr>
            <p:ph type="title"/>
          </p:nvPr>
        </p:nvSpPr>
        <p:spPr>
          <a:xfrm>
            <a:off x="1126925" y="1039025"/>
            <a:ext cx="1962900" cy="438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000">
                <a:solidFill>
                  <a:schemeClr val="lt2"/>
                </a:solidFill>
              </a:rPr>
              <a:t>Drivers</a:t>
            </a:r>
            <a:endParaRPr sz="3000">
              <a:solidFill>
                <a:schemeClr val="lt2"/>
              </a:solidFill>
            </a:endParaRPr>
          </a:p>
        </p:txBody>
      </p:sp>
      <p:sp>
        <p:nvSpPr>
          <p:cNvPr id="88" name="Google Shape;88;p16"/>
          <p:cNvSpPr txBox="1">
            <a:spLocks noGrp="1"/>
          </p:cNvSpPr>
          <p:nvPr>
            <p:ph type="title"/>
          </p:nvPr>
        </p:nvSpPr>
        <p:spPr>
          <a:xfrm>
            <a:off x="6110175" y="1039025"/>
            <a:ext cx="1539900" cy="467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000">
                <a:solidFill>
                  <a:schemeClr val="lt2"/>
                </a:solidFill>
              </a:rPr>
              <a:t>Riders</a:t>
            </a:r>
            <a:endParaRPr sz="3000">
              <a:solidFill>
                <a:schemeClr val="lt2"/>
              </a:solidFill>
            </a:endParaRPr>
          </a:p>
        </p:txBody>
      </p:sp>
      <p:sp>
        <p:nvSpPr>
          <p:cNvPr id="89" name="Google Shape;89;p16"/>
          <p:cNvSpPr txBox="1">
            <a:spLocks noGrp="1"/>
          </p:cNvSpPr>
          <p:nvPr>
            <p:ph type="body" idx="1"/>
          </p:nvPr>
        </p:nvSpPr>
        <p:spPr>
          <a:xfrm>
            <a:off x="204275" y="1477925"/>
            <a:ext cx="4231200" cy="33576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Accept/decline ride requests</a:t>
            </a:r>
            <a:endParaRPr sz="1600"/>
          </a:p>
          <a:p>
            <a:pPr marL="914400" lvl="1" indent="-330200" algn="l" rtl="0">
              <a:spcBef>
                <a:spcPts val="0"/>
              </a:spcBef>
              <a:spcAft>
                <a:spcPts val="0"/>
              </a:spcAft>
              <a:buSzPts val="1600"/>
              <a:buChar char="○"/>
            </a:pPr>
            <a:r>
              <a:rPr lang="en" sz="1600"/>
              <a:t>View rider info such as rating &amp; destination</a:t>
            </a:r>
            <a:endParaRPr sz="1600"/>
          </a:p>
          <a:p>
            <a:pPr marL="457200" lvl="0" indent="-330200" algn="l" rtl="0">
              <a:spcBef>
                <a:spcPts val="0"/>
              </a:spcBef>
              <a:spcAft>
                <a:spcPts val="0"/>
              </a:spcAft>
              <a:buSzPts val="1600"/>
              <a:buChar char="●"/>
            </a:pPr>
            <a:r>
              <a:rPr lang="en" sz="1600"/>
              <a:t>Cash out method</a:t>
            </a:r>
            <a:endParaRPr sz="1600"/>
          </a:p>
          <a:p>
            <a:pPr marL="457200" lvl="0" indent="-330200" algn="l" rtl="0">
              <a:spcBef>
                <a:spcPts val="0"/>
              </a:spcBef>
              <a:spcAft>
                <a:spcPts val="0"/>
              </a:spcAft>
              <a:buSzPts val="1600"/>
              <a:buChar char="●"/>
            </a:pPr>
            <a:r>
              <a:rPr lang="en" sz="1600"/>
              <a:t>Earn points towards free rides with each successful trip</a:t>
            </a:r>
            <a:endParaRPr sz="1600"/>
          </a:p>
          <a:p>
            <a:pPr marL="457200" lvl="0" indent="-330200" algn="l" rtl="0">
              <a:spcBef>
                <a:spcPts val="0"/>
              </a:spcBef>
              <a:spcAft>
                <a:spcPts val="0"/>
              </a:spcAft>
              <a:buSzPts val="1600"/>
              <a:buChar char="●"/>
            </a:pPr>
            <a:r>
              <a:rPr lang="en" sz="1600"/>
              <a:t>Expenses center</a:t>
            </a:r>
            <a:endParaRPr sz="1600"/>
          </a:p>
          <a:p>
            <a:pPr marL="914400" lvl="1" indent="-330200" algn="l" rtl="0">
              <a:spcBef>
                <a:spcPts val="0"/>
              </a:spcBef>
              <a:spcAft>
                <a:spcPts val="0"/>
              </a:spcAft>
              <a:buSzPts val="1600"/>
              <a:buChar char="○"/>
            </a:pPr>
            <a:r>
              <a:rPr lang="en" sz="1600"/>
              <a:t>Gas, car cleanup, other issues</a:t>
            </a:r>
            <a:endParaRPr sz="1600"/>
          </a:p>
        </p:txBody>
      </p:sp>
      <p:sp>
        <p:nvSpPr>
          <p:cNvPr id="90" name="Google Shape;90;p16"/>
          <p:cNvSpPr txBox="1">
            <a:spLocks noGrp="1"/>
          </p:cNvSpPr>
          <p:nvPr>
            <p:ph type="body" idx="1"/>
          </p:nvPr>
        </p:nvSpPr>
        <p:spPr>
          <a:xfrm>
            <a:off x="4764525" y="1494525"/>
            <a:ext cx="4231200" cy="32943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Request a ride + cost estimate</a:t>
            </a:r>
            <a:endParaRPr sz="1600"/>
          </a:p>
          <a:p>
            <a:pPr marL="914400" lvl="1" indent="-330200" algn="l" rtl="0">
              <a:spcBef>
                <a:spcPts val="0"/>
              </a:spcBef>
              <a:spcAft>
                <a:spcPts val="0"/>
              </a:spcAft>
              <a:buSzPts val="1600"/>
              <a:buChar char="○"/>
            </a:pPr>
            <a:r>
              <a:rPr lang="en" sz="1600"/>
              <a:t>Cancel request as needed</a:t>
            </a:r>
            <a:endParaRPr sz="1600"/>
          </a:p>
          <a:p>
            <a:pPr marL="914400" lvl="1" indent="-330200" algn="l" rtl="0">
              <a:spcBef>
                <a:spcPts val="0"/>
              </a:spcBef>
              <a:spcAft>
                <a:spcPts val="0"/>
              </a:spcAft>
              <a:buSzPts val="1600"/>
              <a:buChar char="○"/>
            </a:pPr>
            <a:r>
              <a:rPr lang="en" sz="1600"/>
              <a:t>Schedule future rides</a:t>
            </a:r>
            <a:endParaRPr sz="1600"/>
          </a:p>
          <a:p>
            <a:pPr marL="457200" lvl="0" indent="-330200" algn="l" rtl="0">
              <a:spcBef>
                <a:spcPts val="0"/>
              </a:spcBef>
              <a:spcAft>
                <a:spcPts val="0"/>
              </a:spcAft>
              <a:buSzPts val="1600"/>
              <a:buChar char="●"/>
            </a:pPr>
            <a:r>
              <a:rPr lang="en" sz="1600"/>
              <a:t>Split fare with friends or other passengers</a:t>
            </a:r>
            <a:endParaRPr sz="1600"/>
          </a:p>
          <a:p>
            <a:pPr marL="457200" lvl="0" indent="-330200" algn="l" rtl="0">
              <a:spcBef>
                <a:spcPts val="0"/>
              </a:spcBef>
              <a:spcAft>
                <a:spcPts val="0"/>
              </a:spcAft>
              <a:buSzPts val="1600"/>
              <a:buChar char="●"/>
            </a:pPr>
            <a:r>
              <a:rPr lang="en" sz="1600"/>
              <a:t>Leave rating for driver</a:t>
            </a:r>
            <a:endParaRPr sz="1600"/>
          </a:p>
          <a:p>
            <a:pPr marL="457200" lvl="0" indent="-330200" algn="l" rtl="0">
              <a:spcBef>
                <a:spcPts val="0"/>
              </a:spcBef>
              <a:spcAft>
                <a:spcPts val="0"/>
              </a:spcAft>
              <a:buSzPts val="1600"/>
              <a:buChar char="●"/>
            </a:pPr>
            <a:r>
              <a:rPr lang="en" sz="1600"/>
              <a:t>Leave tip for driver</a:t>
            </a:r>
            <a:endParaRPr sz="1600"/>
          </a:p>
          <a:p>
            <a:pPr marL="457200" lvl="0" indent="-330200" algn="l" rtl="0">
              <a:spcBef>
                <a:spcPts val="0"/>
              </a:spcBef>
              <a:spcAft>
                <a:spcPts val="0"/>
              </a:spcAft>
              <a:buSzPts val="1600"/>
              <a:buChar char="●"/>
            </a:pPr>
            <a:r>
              <a:rPr lang="en" sz="1600"/>
              <a:t>Payment processing method</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11700" y="14790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Features</a:t>
            </a:r>
            <a:endParaRPr/>
          </a:p>
        </p:txBody>
      </p:sp>
      <p:sp>
        <p:nvSpPr>
          <p:cNvPr id="96" name="Google Shape;96;p17"/>
          <p:cNvSpPr txBox="1">
            <a:spLocks noGrp="1"/>
          </p:cNvSpPr>
          <p:nvPr>
            <p:ph type="body" idx="1"/>
          </p:nvPr>
        </p:nvSpPr>
        <p:spPr>
          <a:xfrm>
            <a:off x="311700" y="1221900"/>
            <a:ext cx="5466600" cy="3296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Verify all users are VT students</a:t>
            </a:r>
            <a:endParaRPr/>
          </a:p>
          <a:p>
            <a:pPr marL="914400" lvl="1" indent="-317500" algn="l" rtl="0">
              <a:spcBef>
                <a:spcPts val="0"/>
              </a:spcBef>
              <a:spcAft>
                <a:spcPts val="0"/>
              </a:spcAft>
              <a:buSzPts val="1400"/>
              <a:buChar char="○"/>
            </a:pPr>
            <a:r>
              <a:rPr lang="en"/>
              <a:t>Riders &amp; drivers</a:t>
            </a:r>
            <a:endParaRPr/>
          </a:p>
          <a:p>
            <a:pPr marL="457200" lvl="0" indent="-342900" algn="l" rtl="0">
              <a:spcBef>
                <a:spcPts val="0"/>
              </a:spcBef>
              <a:spcAft>
                <a:spcPts val="0"/>
              </a:spcAft>
              <a:buSzPts val="1800"/>
              <a:buChar char="●"/>
            </a:pPr>
            <a:r>
              <a:rPr lang="en"/>
              <a:t>Support Center</a:t>
            </a:r>
            <a:endParaRPr/>
          </a:p>
          <a:p>
            <a:pPr marL="914400" lvl="1" indent="-317500" algn="l" rtl="0">
              <a:spcBef>
                <a:spcPts val="0"/>
              </a:spcBef>
              <a:spcAft>
                <a:spcPts val="0"/>
              </a:spcAft>
              <a:buSzPts val="1400"/>
              <a:buChar char="○"/>
            </a:pPr>
            <a:r>
              <a:rPr lang="en"/>
              <a:t>Payment issues, app usage issues, bug reporting</a:t>
            </a:r>
            <a:endParaRPr/>
          </a:p>
          <a:p>
            <a:pPr marL="457200" lvl="0" indent="-342900" algn="l" rtl="0">
              <a:spcBef>
                <a:spcPts val="0"/>
              </a:spcBef>
              <a:spcAft>
                <a:spcPts val="0"/>
              </a:spcAft>
              <a:buSzPts val="1800"/>
              <a:buChar char="●"/>
            </a:pPr>
            <a:r>
              <a:rPr lang="en"/>
              <a:t>Trip issue center</a:t>
            </a:r>
            <a:endParaRPr/>
          </a:p>
          <a:p>
            <a:pPr marL="914400" lvl="1" indent="-317500" algn="l" rtl="0">
              <a:spcBef>
                <a:spcPts val="0"/>
              </a:spcBef>
              <a:spcAft>
                <a:spcPts val="0"/>
              </a:spcAft>
              <a:buSzPts val="1400"/>
              <a:buChar char="○"/>
            </a:pPr>
            <a:r>
              <a:rPr lang="en"/>
              <a:t>Car issues (e.g. breakdowns)</a:t>
            </a:r>
            <a:endParaRPr/>
          </a:p>
          <a:p>
            <a:pPr marL="914400" lvl="1" indent="-317500" algn="l" rtl="0">
              <a:spcBef>
                <a:spcPts val="0"/>
              </a:spcBef>
              <a:spcAft>
                <a:spcPts val="0"/>
              </a:spcAft>
              <a:buSzPts val="1400"/>
              <a:buChar char="○"/>
            </a:pPr>
            <a:r>
              <a:rPr lang="en"/>
              <a:t>Other issues (rider needs to cancel)</a:t>
            </a:r>
            <a:endParaRPr/>
          </a:p>
          <a:p>
            <a:pPr marL="457200" lvl="0" indent="-342900" algn="l" rtl="0">
              <a:spcBef>
                <a:spcPts val="0"/>
              </a:spcBef>
              <a:spcAft>
                <a:spcPts val="0"/>
              </a:spcAft>
              <a:buSzPts val="1800"/>
              <a:buChar char="●"/>
            </a:pPr>
            <a:r>
              <a:rPr lang="en"/>
              <a:t>Safety center</a:t>
            </a:r>
            <a:endParaRPr/>
          </a:p>
          <a:p>
            <a:pPr marL="914400" lvl="1" indent="-317500" algn="l" rtl="0">
              <a:spcBef>
                <a:spcPts val="0"/>
              </a:spcBef>
              <a:spcAft>
                <a:spcPts val="0"/>
              </a:spcAft>
              <a:buSzPts val="1400"/>
              <a:buChar char="○"/>
            </a:pPr>
            <a:r>
              <a:rPr lang="en"/>
              <a:t>Protection for both riders and drivers</a:t>
            </a:r>
            <a:endParaRPr/>
          </a:p>
        </p:txBody>
      </p:sp>
      <p:pic>
        <p:nvPicPr>
          <p:cNvPr id="97" name="Google Shape;97;p17"/>
          <p:cNvPicPr preferRelativeResize="0"/>
          <p:nvPr/>
        </p:nvPicPr>
        <p:blipFill>
          <a:blip r:embed="rId3">
            <a:alphaModFix/>
          </a:blip>
          <a:stretch>
            <a:fillRect/>
          </a:stretch>
        </p:blipFill>
        <p:spPr>
          <a:xfrm>
            <a:off x="6075125" y="173988"/>
            <a:ext cx="2602650" cy="47955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1398000" y="307900"/>
            <a:ext cx="20877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Challenges</a:t>
            </a:r>
            <a:endParaRPr/>
          </a:p>
        </p:txBody>
      </p:sp>
      <p:sp>
        <p:nvSpPr>
          <p:cNvPr id="103" name="Google Shape;103;p18"/>
          <p:cNvSpPr txBox="1">
            <a:spLocks noGrp="1"/>
          </p:cNvSpPr>
          <p:nvPr>
            <p:ph type="body" idx="1"/>
          </p:nvPr>
        </p:nvSpPr>
        <p:spPr>
          <a:xfrm>
            <a:off x="311700" y="1225225"/>
            <a:ext cx="4260300" cy="3354000"/>
          </a:xfrm>
          <a:prstGeom prst="rect">
            <a:avLst/>
          </a:prstGeom>
          <a:ln w="9525" cap="flat" cmpd="sng">
            <a:solidFill>
              <a:srgbClr val="980000"/>
            </a:solidFill>
            <a:prstDash val="solid"/>
            <a:round/>
            <a:headEnd type="none" w="sm" len="sm"/>
            <a:tailEnd type="none" w="sm" len="sm"/>
          </a:ln>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Eliminating monetary transactions</a:t>
            </a:r>
            <a:endParaRPr/>
          </a:p>
          <a:p>
            <a:pPr marL="914400" lvl="1" indent="-317500" algn="l" rtl="0">
              <a:spcBef>
                <a:spcPts val="0"/>
              </a:spcBef>
              <a:spcAft>
                <a:spcPts val="0"/>
              </a:spcAft>
              <a:buSzPts val="1400"/>
              <a:buAutoNum type="alphaLcPeriod"/>
            </a:pPr>
            <a:r>
              <a:rPr lang="en"/>
              <a:t>Prioritizing point currency system over monetary funds such as the USD.</a:t>
            </a:r>
            <a:endParaRPr/>
          </a:p>
          <a:p>
            <a:pPr marL="457200" lvl="0" indent="-342900" algn="l" rtl="0">
              <a:spcBef>
                <a:spcPts val="0"/>
              </a:spcBef>
              <a:spcAft>
                <a:spcPts val="0"/>
              </a:spcAft>
              <a:buSzPts val="1800"/>
              <a:buAutoNum type="arabicPeriod"/>
            </a:pPr>
            <a:r>
              <a:rPr lang="en"/>
              <a:t>Generating trip cost estimates</a:t>
            </a:r>
            <a:endParaRPr/>
          </a:p>
          <a:p>
            <a:pPr marL="914400" lvl="1" indent="-317500" algn="l" rtl="0">
              <a:spcBef>
                <a:spcPts val="0"/>
              </a:spcBef>
              <a:spcAft>
                <a:spcPts val="0"/>
              </a:spcAft>
              <a:buSzPts val="1400"/>
              <a:buAutoNum type="alphaLcPeriod"/>
            </a:pPr>
            <a:r>
              <a:rPr lang="en"/>
              <a:t>Calculating trip cost without trip history and app data.</a:t>
            </a:r>
            <a:endParaRPr/>
          </a:p>
        </p:txBody>
      </p:sp>
      <p:sp>
        <p:nvSpPr>
          <p:cNvPr id="104" name="Google Shape;104;p18"/>
          <p:cNvSpPr txBox="1">
            <a:spLocks noGrp="1"/>
          </p:cNvSpPr>
          <p:nvPr>
            <p:ph type="body" idx="1"/>
          </p:nvPr>
        </p:nvSpPr>
        <p:spPr>
          <a:xfrm>
            <a:off x="4676775" y="1225225"/>
            <a:ext cx="4260300" cy="3354000"/>
          </a:xfrm>
          <a:prstGeom prst="rect">
            <a:avLst/>
          </a:prstGeom>
          <a:ln w="9525" cap="flat" cmpd="sng">
            <a:solidFill>
              <a:srgbClr val="0000FF"/>
            </a:solidFill>
            <a:prstDash val="solid"/>
            <a:round/>
            <a:headEnd type="none" w="sm" len="sm"/>
            <a:tailEnd type="none" w="sm" len="sm"/>
          </a:ln>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Offering discounted ride prices when a point payment currency is used as opposed to monetary funds.</a:t>
            </a:r>
            <a:endParaRPr/>
          </a:p>
          <a:p>
            <a:pPr marL="457200" lvl="0" indent="-342900" algn="l" rtl="0">
              <a:spcBef>
                <a:spcPts val="0"/>
              </a:spcBef>
              <a:spcAft>
                <a:spcPts val="0"/>
              </a:spcAft>
              <a:buSzPts val="1800"/>
              <a:buAutoNum type="arabicPeriod"/>
            </a:pPr>
            <a:r>
              <a:rPr lang="en"/>
              <a:t>Extrapolating estimates from traditional map services and applying points per mile algorithm.</a:t>
            </a:r>
            <a:endParaRPr/>
          </a:p>
        </p:txBody>
      </p:sp>
      <p:sp>
        <p:nvSpPr>
          <p:cNvPr id="105" name="Google Shape;105;p18"/>
          <p:cNvSpPr txBox="1"/>
          <p:nvPr/>
        </p:nvSpPr>
        <p:spPr>
          <a:xfrm>
            <a:off x="5920125" y="307900"/>
            <a:ext cx="1773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200">
                <a:solidFill>
                  <a:schemeClr val="dk1"/>
                </a:solidFill>
                <a:latin typeface="Economica"/>
                <a:ea typeface="Economica"/>
                <a:cs typeface="Economica"/>
                <a:sym typeface="Economica"/>
              </a:rPr>
              <a:t>Solutions</a:t>
            </a:r>
            <a:endParaRPr sz="4200">
              <a:solidFill>
                <a:schemeClr val="dk1"/>
              </a:solidFill>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Lessons Learned</a:t>
            </a:r>
            <a:endParaRPr dirty="0"/>
          </a:p>
        </p:txBody>
      </p:sp>
      <p:sp>
        <p:nvSpPr>
          <p:cNvPr id="111" name="Google Shape;111;p1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Organizing and brainstorming functional requirements</a:t>
            </a:r>
            <a:endParaRPr dirty="0"/>
          </a:p>
          <a:p>
            <a:pPr marL="914400" lvl="1" indent="-317500" algn="l" rtl="0">
              <a:spcBef>
                <a:spcPts val="0"/>
              </a:spcBef>
              <a:spcAft>
                <a:spcPts val="0"/>
              </a:spcAft>
              <a:buSzPts val="1400"/>
              <a:buChar char="○"/>
            </a:pPr>
            <a:r>
              <a:rPr lang="en" dirty="0"/>
              <a:t>Team building skills</a:t>
            </a:r>
            <a:endParaRPr dirty="0"/>
          </a:p>
          <a:p>
            <a:pPr marL="914400" lvl="1" indent="-317500" algn="l" rtl="0">
              <a:spcBef>
                <a:spcPts val="0"/>
              </a:spcBef>
              <a:spcAft>
                <a:spcPts val="0"/>
              </a:spcAft>
              <a:buSzPts val="1400"/>
              <a:buChar char="○"/>
            </a:pPr>
            <a:r>
              <a:rPr lang="en" dirty="0"/>
              <a:t>Developing practical functional requirements</a:t>
            </a:r>
            <a:endParaRPr dirty="0"/>
          </a:p>
          <a:p>
            <a:pPr marL="457200" lvl="0" indent="-342900" algn="l" rtl="0">
              <a:spcBef>
                <a:spcPts val="0"/>
              </a:spcBef>
              <a:spcAft>
                <a:spcPts val="0"/>
              </a:spcAft>
              <a:buSzPts val="1800"/>
              <a:buChar char="●"/>
            </a:pPr>
            <a:r>
              <a:rPr lang="en" dirty="0"/>
              <a:t>Data modeling and performing requirement analysis</a:t>
            </a:r>
            <a:endParaRPr dirty="0"/>
          </a:p>
          <a:p>
            <a:pPr marL="914400" lvl="1" indent="-317500" algn="l" rtl="0">
              <a:spcBef>
                <a:spcPts val="0"/>
              </a:spcBef>
              <a:spcAft>
                <a:spcPts val="0"/>
              </a:spcAft>
              <a:buSzPts val="1400"/>
              <a:buChar char="○"/>
            </a:pPr>
            <a:r>
              <a:rPr lang="en" dirty="0"/>
              <a:t>Use Case Diagrams and Class Diagrams</a:t>
            </a:r>
            <a:endParaRPr dirty="0"/>
          </a:p>
          <a:p>
            <a:pPr marL="914400" lvl="1" indent="-317500" algn="l" rtl="0">
              <a:spcBef>
                <a:spcPts val="0"/>
              </a:spcBef>
              <a:spcAft>
                <a:spcPts val="0"/>
              </a:spcAft>
              <a:buSzPts val="1400"/>
              <a:buChar char="○"/>
            </a:pPr>
            <a:r>
              <a:rPr lang="en" dirty="0"/>
              <a:t>Entity Relationship Diagrams</a:t>
            </a:r>
            <a:endParaRPr dirty="0"/>
          </a:p>
          <a:p>
            <a:pPr marL="457200" lvl="0" indent="-342900" algn="l" rtl="0">
              <a:spcBef>
                <a:spcPts val="0"/>
              </a:spcBef>
              <a:spcAft>
                <a:spcPts val="0"/>
              </a:spcAft>
              <a:buSzPts val="1800"/>
              <a:buChar char="●"/>
            </a:pPr>
            <a:r>
              <a:rPr lang="en" dirty="0"/>
              <a:t>Design and wireframes</a:t>
            </a:r>
            <a:endParaRPr dirty="0"/>
          </a:p>
          <a:p>
            <a:pPr marL="914400" lvl="1" indent="-317500" algn="l" rtl="0">
              <a:spcBef>
                <a:spcPts val="0"/>
              </a:spcBef>
              <a:spcAft>
                <a:spcPts val="0"/>
              </a:spcAft>
              <a:buSzPts val="1400"/>
              <a:buChar char="○"/>
            </a:pPr>
            <a:r>
              <a:rPr lang="en" dirty="0"/>
              <a:t>Prototype design techniques to develop UI</a:t>
            </a:r>
            <a:endParaRPr dirty="0"/>
          </a:p>
          <a:p>
            <a:pPr marL="914400" lvl="1" indent="-317500" algn="l" rtl="0">
              <a:spcBef>
                <a:spcPts val="0"/>
              </a:spcBef>
              <a:spcAft>
                <a:spcPts val="0"/>
              </a:spcAft>
              <a:buSzPts val="1400"/>
              <a:buChar char="○"/>
            </a:pPr>
            <a:r>
              <a:rPr lang="en" dirty="0"/>
              <a:t>Using front-end design tools </a:t>
            </a:r>
            <a:endParaRPr dirty="0"/>
          </a:p>
          <a:p>
            <a:pPr marL="457200" lvl="0" indent="-342900" algn="l" rtl="0">
              <a:spcBef>
                <a:spcPts val="0"/>
              </a:spcBef>
              <a:spcAft>
                <a:spcPts val="0"/>
              </a:spcAft>
              <a:buSzPts val="1800"/>
              <a:buChar char="●"/>
            </a:pPr>
            <a:r>
              <a:rPr lang="en" dirty="0"/>
              <a:t>Integrating point system of payment</a:t>
            </a:r>
            <a:endParaRPr dirty="0"/>
          </a:p>
          <a:p>
            <a:pPr marL="914400" lvl="1" indent="-317500" algn="l" rtl="0">
              <a:spcBef>
                <a:spcPts val="0"/>
              </a:spcBef>
              <a:spcAft>
                <a:spcPts val="0"/>
              </a:spcAft>
              <a:buSzPts val="1400"/>
              <a:buChar char="○"/>
            </a:pPr>
            <a:r>
              <a:rPr lang="en" dirty="0"/>
              <a:t>Managing multiple methods of payment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Summary</a:t>
            </a:r>
            <a:endParaRPr/>
          </a:p>
        </p:txBody>
      </p:sp>
      <p:pic>
        <p:nvPicPr>
          <p:cNvPr id="117" name="Google Shape;117;p20"/>
          <p:cNvPicPr preferRelativeResize="0"/>
          <p:nvPr/>
        </p:nvPicPr>
        <p:blipFill>
          <a:blip r:embed="rId3">
            <a:alphaModFix/>
          </a:blip>
          <a:stretch>
            <a:fillRect/>
          </a:stretch>
        </p:blipFill>
        <p:spPr>
          <a:xfrm>
            <a:off x="3753151" y="169050"/>
            <a:ext cx="1561975" cy="3026342"/>
          </a:xfrm>
          <a:prstGeom prst="rect">
            <a:avLst/>
          </a:prstGeom>
          <a:noFill/>
          <a:ln>
            <a:noFill/>
          </a:ln>
        </p:spPr>
      </p:pic>
      <p:sp>
        <p:nvSpPr>
          <p:cNvPr id="118" name="Google Shape;118;p20"/>
          <p:cNvSpPr txBox="1">
            <a:spLocks noGrp="1"/>
          </p:cNvSpPr>
          <p:nvPr>
            <p:ph type="body" idx="1"/>
          </p:nvPr>
        </p:nvSpPr>
        <p:spPr>
          <a:xfrm>
            <a:off x="311700" y="1417800"/>
            <a:ext cx="33555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lt2"/>
              </a:buClr>
              <a:buSzPts val="1800"/>
              <a:buChar char="●"/>
            </a:pPr>
            <a:r>
              <a:rPr lang="en">
                <a:solidFill>
                  <a:schemeClr val="lt2"/>
                </a:solidFill>
              </a:rPr>
              <a:t>Virginia Tech Students</a:t>
            </a:r>
            <a:endParaRPr>
              <a:solidFill>
                <a:schemeClr val="lt2"/>
              </a:solidFill>
            </a:endParaRPr>
          </a:p>
          <a:p>
            <a:pPr marL="0" lvl="0" indent="0" algn="l" rtl="0">
              <a:spcBef>
                <a:spcPts val="1200"/>
              </a:spcBef>
              <a:spcAft>
                <a:spcPts val="0"/>
              </a:spcAft>
              <a:buNone/>
            </a:pPr>
            <a:endParaRPr/>
          </a:p>
          <a:p>
            <a:pPr marL="457200" lvl="0" indent="-342900" algn="l" rtl="0">
              <a:spcBef>
                <a:spcPts val="1200"/>
              </a:spcBef>
              <a:spcAft>
                <a:spcPts val="0"/>
              </a:spcAft>
              <a:buClr>
                <a:schemeClr val="lt2"/>
              </a:buClr>
              <a:buSzPts val="1800"/>
              <a:buChar char="●"/>
            </a:pPr>
            <a:r>
              <a:rPr lang="en">
                <a:solidFill>
                  <a:schemeClr val="lt2"/>
                </a:solidFill>
              </a:rPr>
              <a:t>Point Currency System</a:t>
            </a:r>
            <a:endParaRPr>
              <a:solidFill>
                <a:schemeClr val="lt2"/>
              </a:solidFill>
            </a:endParaRPr>
          </a:p>
          <a:p>
            <a:pPr marL="0" lvl="0" indent="0" algn="l" rtl="0">
              <a:spcBef>
                <a:spcPts val="1200"/>
              </a:spcBef>
              <a:spcAft>
                <a:spcPts val="0"/>
              </a:spcAft>
              <a:buNone/>
            </a:pPr>
            <a:endParaRPr/>
          </a:p>
          <a:p>
            <a:pPr marL="457200" lvl="0" indent="-342900" algn="l" rtl="0">
              <a:spcBef>
                <a:spcPts val="1200"/>
              </a:spcBef>
              <a:spcAft>
                <a:spcPts val="0"/>
              </a:spcAft>
              <a:buClr>
                <a:schemeClr val="lt2"/>
              </a:buClr>
              <a:buSzPts val="1800"/>
              <a:buChar char="●"/>
            </a:pPr>
            <a:r>
              <a:rPr lang="en">
                <a:solidFill>
                  <a:schemeClr val="lt2"/>
                </a:solidFill>
              </a:rPr>
              <a:t>Community Inclusion</a:t>
            </a:r>
            <a:endParaRPr>
              <a:solidFill>
                <a:schemeClr val="lt2"/>
              </a:solidFill>
            </a:endParaRPr>
          </a:p>
        </p:txBody>
      </p:sp>
      <p:pic>
        <p:nvPicPr>
          <p:cNvPr id="119" name="Google Shape;119;p20"/>
          <p:cNvPicPr preferRelativeResize="0"/>
          <p:nvPr/>
        </p:nvPicPr>
        <p:blipFill>
          <a:blip r:embed="rId4">
            <a:alphaModFix/>
          </a:blip>
          <a:stretch>
            <a:fillRect/>
          </a:stretch>
        </p:blipFill>
        <p:spPr>
          <a:xfrm>
            <a:off x="7306850" y="120900"/>
            <a:ext cx="1688925" cy="3209500"/>
          </a:xfrm>
          <a:prstGeom prst="rect">
            <a:avLst/>
          </a:prstGeom>
          <a:noFill/>
          <a:ln>
            <a:noFill/>
          </a:ln>
        </p:spPr>
      </p:pic>
      <p:pic>
        <p:nvPicPr>
          <p:cNvPr id="120" name="Google Shape;120;p20"/>
          <p:cNvPicPr preferRelativeResize="0"/>
          <p:nvPr/>
        </p:nvPicPr>
        <p:blipFill>
          <a:blip r:embed="rId5">
            <a:alphaModFix/>
          </a:blip>
          <a:stretch>
            <a:fillRect/>
          </a:stretch>
        </p:blipFill>
        <p:spPr>
          <a:xfrm>
            <a:off x="5464410" y="1540350"/>
            <a:ext cx="1693177" cy="32956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body" idx="1"/>
          </p:nvPr>
        </p:nvSpPr>
        <p:spPr>
          <a:xfrm>
            <a:off x="2491050" y="1942650"/>
            <a:ext cx="4161900" cy="125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6000">
                <a:solidFill>
                  <a:schemeClr val="lt2"/>
                </a:solidFill>
              </a:rPr>
              <a:t>Questions?</a:t>
            </a:r>
            <a:endParaRPr sz="6000">
              <a:solidFill>
                <a:schemeClr val="lt2"/>
              </a:solidFill>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394</Words>
  <Application>Microsoft Office PowerPoint</Application>
  <PresentationFormat>On-screen Show (16:9)</PresentationFormat>
  <Paragraphs>70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Economica</vt:lpstr>
      <vt:lpstr>Open Sans</vt:lpstr>
      <vt:lpstr>Luxe</vt:lpstr>
      <vt:lpstr>Rideshare App</vt:lpstr>
      <vt:lpstr>About the software</vt:lpstr>
      <vt:lpstr>User-Interface</vt:lpstr>
      <vt:lpstr>Features</vt:lpstr>
      <vt:lpstr>Features</vt:lpstr>
      <vt:lpstr>Challenges</vt:lpstr>
      <vt:lpstr>Lessons Learned</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Rideshare App</dc:title>
  <cp:lastModifiedBy>Pendurthi, Divyesh</cp:lastModifiedBy>
  <cp:revision>1</cp:revision>
  <dcterms:modified xsi:type="dcterms:W3CDTF">2022-04-25T21:17:56Z</dcterms:modified>
</cp:coreProperties>
</file>