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Economica" panose="020B0604020202020204" charset="0"/>
      <p:regular r:id="rId10"/>
      <p:bold r:id="rId11"/>
      <p:italic r:id="rId12"/>
      <p:boldItalic r:id="rId13"/>
    </p:embeddedFont>
    <p:embeddedFont>
      <p:font typeface="Open Sans" panose="020B0606030504020204" pitchFamily="3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9" d="100"/>
          <a:sy n="139" d="100"/>
        </p:scale>
        <p:origin x="80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15024ba220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15024ba220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15024ba220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15024ba220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15024ba220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15024ba220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15024ba22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15024ba22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15024ba220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15024ba220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15024ba220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15024ba220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Rideshare App</a:t>
            </a:r>
            <a:endParaRPr/>
          </a:p>
        </p:txBody>
      </p:sp>
      <p:sp>
        <p:nvSpPr>
          <p:cNvPr id="63" name="Google Shape;63;p13"/>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700"/>
              <a:t>Divyesh, Sai Chittela, Andrew, Akshay and Maanas</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About the software</a:t>
            </a:r>
            <a:endParaRPr/>
          </a:p>
        </p:txBody>
      </p:sp>
      <p:sp>
        <p:nvSpPr>
          <p:cNvPr id="69" name="Google Shape;69;p1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lt2"/>
              </a:buClr>
              <a:buSzPts val="1800"/>
              <a:buChar char="●"/>
            </a:pPr>
            <a:r>
              <a:rPr lang="en">
                <a:solidFill>
                  <a:schemeClr val="lt2"/>
                </a:solidFill>
              </a:rPr>
              <a:t>Exclusively for Virginia Tech</a:t>
            </a:r>
            <a:endParaRPr>
              <a:solidFill>
                <a:schemeClr val="lt2"/>
              </a:solidFill>
            </a:endParaRPr>
          </a:p>
          <a:p>
            <a:pPr marL="914400" lvl="1" indent="-317500" algn="l" rtl="0">
              <a:spcBef>
                <a:spcPts val="0"/>
              </a:spcBef>
              <a:spcAft>
                <a:spcPts val="0"/>
              </a:spcAft>
              <a:buSzPts val="1400"/>
              <a:buChar char="○"/>
            </a:pPr>
            <a:r>
              <a:rPr lang="en"/>
              <a:t>This app is only for VT students to request rides from their VT peers.</a:t>
            </a:r>
            <a:endParaRPr/>
          </a:p>
          <a:p>
            <a:pPr marL="457200" lvl="0" indent="-342900" algn="l" rtl="0">
              <a:spcBef>
                <a:spcPts val="0"/>
              </a:spcBef>
              <a:spcAft>
                <a:spcPts val="0"/>
              </a:spcAft>
              <a:buClr>
                <a:schemeClr val="lt2"/>
              </a:buClr>
              <a:buSzPts val="1800"/>
              <a:buChar char="●"/>
            </a:pPr>
            <a:r>
              <a:rPr lang="en">
                <a:solidFill>
                  <a:schemeClr val="lt2"/>
                </a:solidFill>
              </a:rPr>
              <a:t>Community Inclusion</a:t>
            </a:r>
            <a:endParaRPr>
              <a:solidFill>
                <a:schemeClr val="lt2"/>
              </a:solidFill>
            </a:endParaRPr>
          </a:p>
          <a:p>
            <a:pPr marL="914400" lvl="1" indent="-317500" algn="l" rtl="0">
              <a:spcBef>
                <a:spcPts val="0"/>
              </a:spcBef>
              <a:spcAft>
                <a:spcPts val="0"/>
              </a:spcAft>
              <a:buSzPts val="1400"/>
              <a:buChar char="○"/>
            </a:pPr>
            <a:r>
              <a:rPr lang="en"/>
              <a:t>The app’s purpose is to connect students in this community to be able to help one another in a safe and efficient manner.</a:t>
            </a:r>
            <a:endParaRPr/>
          </a:p>
          <a:p>
            <a:pPr marL="457200" lvl="0" indent="-342900" algn="l" rtl="0">
              <a:spcBef>
                <a:spcPts val="0"/>
              </a:spcBef>
              <a:spcAft>
                <a:spcPts val="0"/>
              </a:spcAft>
              <a:buClr>
                <a:schemeClr val="lt2"/>
              </a:buClr>
              <a:buSzPts val="1800"/>
              <a:buChar char="●"/>
            </a:pPr>
            <a:r>
              <a:rPr lang="en">
                <a:solidFill>
                  <a:schemeClr val="lt2"/>
                </a:solidFill>
              </a:rPr>
              <a:t>Point Currency System</a:t>
            </a:r>
            <a:endParaRPr>
              <a:solidFill>
                <a:schemeClr val="lt2"/>
              </a:solidFill>
            </a:endParaRPr>
          </a:p>
          <a:p>
            <a:pPr marL="914400" lvl="1" indent="-317500" algn="l" rtl="0">
              <a:spcBef>
                <a:spcPts val="0"/>
              </a:spcBef>
              <a:spcAft>
                <a:spcPts val="0"/>
              </a:spcAft>
              <a:buSzPts val="1400"/>
              <a:buChar char="○"/>
            </a:pPr>
            <a:r>
              <a:rPr lang="en"/>
              <a:t>Currency in the app will be in points, which can be earned by giving rides or these points may be purchased with real money (for users who do not have access to a vehicle).</a:t>
            </a:r>
            <a:endParaRPr/>
          </a:p>
          <a:p>
            <a:pPr marL="914400" lvl="1" indent="-317500" algn="l" rtl="0">
              <a:spcBef>
                <a:spcPts val="0"/>
              </a:spcBef>
              <a:spcAft>
                <a:spcPts val="0"/>
              </a:spcAft>
              <a:buSzPts val="1400"/>
              <a:buChar char="○"/>
            </a:pPr>
            <a:r>
              <a:rPr lang="en"/>
              <a:t>The goal of this app is eliminate the use of payment for rides as consistent drivers will never need to pay for rides but instead utilize accumulated points</a:t>
            </a:r>
            <a:endParaRPr/>
          </a:p>
          <a:p>
            <a:pPr marL="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147900"/>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Features</a:t>
            </a:r>
            <a:endParaRPr/>
          </a:p>
        </p:txBody>
      </p:sp>
      <p:sp>
        <p:nvSpPr>
          <p:cNvPr id="75" name="Google Shape;75;p15"/>
          <p:cNvSpPr txBox="1">
            <a:spLocks noGrp="1"/>
          </p:cNvSpPr>
          <p:nvPr>
            <p:ph type="body" idx="1"/>
          </p:nvPr>
        </p:nvSpPr>
        <p:spPr>
          <a:xfrm>
            <a:off x="311700" y="1221900"/>
            <a:ext cx="5466600" cy="3296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Verify all users are VT students</a:t>
            </a:r>
            <a:endParaRPr/>
          </a:p>
          <a:p>
            <a:pPr marL="914400" lvl="1" indent="-317500" algn="l" rtl="0">
              <a:spcBef>
                <a:spcPts val="0"/>
              </a:spcBef>
              <a:spcAft>
                <a:spcPts val="0"/>
              </a:spcAft>
              <a:buSzPts val="1400"/>
              <a:buChar char="○"/>
            </a:pPr>
            <a:r>
              <a:rPr lang="en"/>
              <a:t>Riders &amp; drivers</a:t>
            </a:r>
            <a:endParaRPr/>
          </a:p>
          <a:p>
            <a:pPr marL="457200" lvl="0" indent="-342900" algn="l" rtl="0">
              <a:spcBef>
                <a:spcPts val="0"/>
              </a:spcBef>
              <a:spcAft>
                <a:spcPts val="0"/>
              </a:spcAft>
              <a:buSzPts val="1800"/>
              <a:buChar char="●"/>
            </a:pPr>
            <a:r>
              <a:rPr lang="en"/>
              <a:t>Support Center</a:t>
            </a:r>
            <a:endParaRPr/>
          </a:p>
          <a:p>
            <a:pPr marL="914400" lvl="1" indent="-317500" algn="l" rtl="0">
              <a:spcBef>
                <a:spcPts val="0"/>
              </a:spcBef>
              <a:spcAft>
                <a:spcPts val="0"/>
              </a:spcAft>
              <a:buSzPts val="1400"/>
              <a:buChar char="○"/>
            </a:pPr>
            <a:r>
              <a:rPr lang="en"/>
              <a:t>Payment issues, app usage issues, bug reporting</a:t>
            </a:r>
            <a:endParaRPr/>
          </a:p>
          <a:p>
            <a:pPr marL="457200" lvl="0" indent="-342900" algn="l" rtl="0">
              <a:spcBef>
                <a:spcPts val="0"/>
              </a:spcBef>
              <a:spcAft>
                <a:spcPts val="0"/>
              </a:spcAft>
              <a:buSzPts val="1800"/>
              <a:buChar char="●"/>
            </a:pPr>
            <a:r>
              <a:rPr lang="en"/>
              <a:t>Trip issue center</a:t>
            </a:r>
            <a:endParaRPr/>
          </a:p>
          <a:p>
            <a:pPr marL="914400" lvl="1" indent="-317500" algn="l" rtl="0">
              <a:spcBef>
                <a:spcPts val="0"/>
              </a:spcBef>
              <a:spcAft>
                <a:spcPts val="0"/>
              </a:spcAft>
              <a:buSzPts val="1400"/>
              <a:buChar char="○"/>
            </a:pPr>
            <a:r>
              <a:rPr lang="en"/>
              <a:t>Car issues (e.g. breakdowns)</a:t>
            </a:r>
            <a:endParaRPr/>
          </a:p>
          <a:p>
            <a:pPr marL="914400" lvl="1" indent="-317500" algn="l" rtl="0">
              <a:spcBef>
                <a:spcPts val="0"/>
              </a:spcBef>
              <a:spcAft>
                <a:spcPts val="0"/>
              </a:spcAft>
              <a:buSzPts val="1400"/>
              <a:buChar char="○"/>
            </a:pPr>
            <a:r>
              <a:rPr lang="en"/>
              <a:t>Other issues (rider needs to cancel)</a:t>
            </a:r>
            <a:endParaRPr/>
          </a:p>
          <a:p>
            <a:pPr marL="457200" lvl="0" indent="-342900" algn="l" rtl="0">
              <a:spcBef>
                <a:spcPts val="0"/>
              </a:spcBef>
              <a:spcAft>
                <a:spcPts val="0"/>
              </a:spcAft>
              <a:buSzPts val="1800"/>
              <a:buChar char="●"/>
            </a:pPr>
            <a:r>
              <a:rPr lang="en"/>
              <a:t>Safety center</a:t>
            </a:r>
            <a:endParaRPr/>
          </a:p>
          <a:p>
            <a:pPr marL="914400" lvl="1" indent="-317500" algn="l" rtl="0">
              <a:spcBef>
                <a:spcPts val="0"/>
              </a:spcBef>
              <a:spcAft>
                <a:spcPts val="0"/>
              </a:spcAft>
              <a:buSzPts val="1400"/>
              <a:buChar char="○"/>
            </a:pPr>
            <a:r>
              <a:rPr lang="en"/>
              <a:t>Protection for both riders and drivers</a:t>
            </a:r>
            <a:endParaRPr/>
          </a:p>
        </p:txBody>
      </p:sp>
      <p:pic>
        <p:nvPicPr>
          <p:cNvPr id="76" name="Google Shape;76;p15"/>
          <p:cNvPicPr preferRelativeResize="0"/>
          <p:nvPr/>
        </p:nvPicPr>
        <p:blipFill>
          <a:blip r:embed="rId3">
            <a:alphaModFix/>
          </a:blip>
          <a:stretch>
            <a:fillRect/>
          </a:stretch>
        </p:blipFill>
        <p:spPr>
          <a:xfrm>
            <a:off x="5576275" y="1662824"/>
            <a:ext cx="3256025" cy="1817850"/>
          </a:xfrm>
          <a:prstGeom prst="rect">
            <a:avLst/>
          </a:prstGeom>
          <a:noFill/>
          <a:ln w="19050" cap="flat" cmpd="sng">
            <a:solidFill>
              <a:schemeClr val="lt2"/>
            </a:solid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11700" y="147900"/>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Features</a:t>
            </a:r>
            <a:endParaRPr/>
          </a:p>
        </p:txBody>
      </p:sp>
      <p:cxnSp>
        <p:nvCxnSpPr>
          <p:cNvPr id="82" name="Google Shape;82;p16"/>
          <p:cNvCxnSpPr/>
          <p:nvPr/>
        </p:nvCxnSpPr>
        <p:spPr>
          <a:xfrm>
            <a:off x="4572000" y="920225"/>
            <a:ext cx="0" cy="3915300"/>
          </a:xfrm>
          <a:prstGeom prst="straightConnector1">
            <a:avLst/>
          </a:prstGeom>
          <a:noFill/>
          <a:ln w="9525" cap="flat" cmpd="sng">
            <a:solidFill>
              <a:schemeClr val="lt2"/>
            </a:solidFill>
            <a:prstDash val="solid"/>
            <a:round/>
            <a:headEnd type="none" w="med" len="med"/>
            <a:tailEnd type="none" w="med" len="med"/>
          </a:ln>
        </p:spPr>
      </p:cxnSp>
      <p:sp>
        <p:nvSpPr>
          <p:cNvPr id="83" name="Google Shape;83;p16"/>
          <p:cNvSpPr txBox="1">
            <a:spLocks noGrp="1"/>
          </p:cNvSpPr>
          <p:nvPr>
            <p:ph type="title"/>
          </p:nvPr>
        </p:nvSpPr>
        <p:spPr>
          <a:xfrm>
            <a:off x="1126925" y="1039025"/>
            <a:ext cx="1962900" cy="4389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sz="3000">
                <a:solidFill>
                  <a:schemeClr val="lt2"/>
                </a:solidFill>
              </a:rPr>
              <a:t>Drivers</a:t>
            </a:r>
            <a:endParaRPr sz="3000">
              <a:solidFill>
                <a:schemeClr val="lt2"/>
              </a:solidFill>
            </a:endParaRPr>
          </a:p>
        </p:txBody>
      </p:sp>
      <p:sp>
        <p:nvSpPr>
          <p:cNvPr id="84" name="Google Shape;84;p16"/>
          <p:cNvSpPr txBox="1">
            <a:spLocks noGrp="1"/>
          </p:cNvSpPr>
          <p:nvPr>
            <p:ph type="title"/>
          </p:nvPr>
        </p:nvSpPr>
        <p:spPr>
          <a:xfrm>
            <a:off x="6110175" y="1039025"/>
            <a:ext cx="1539900" cy="4671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sz="3000">
                <a:solidFill>
                  <a:schemeClr val="lt2"/>
                </a:solidFill>
              </a:rPr>
              <a:t>Riders</a:t>
            </a:r>
            <a:endParaRPr sz="3000">
              <a:solidFill>
                <a:schemeClr val="lt2"/>
              </a:solidFill>
            </a:endParaRPr>
          </a:p>
        </p:txBody>
      </p:sp>
      <p:sp>
        <p:nvSpPr>
          <p:cNvPr id="85" name="Google Shape;85;p16"/>
          <p:cNvSpPr txBox="1">
            <a:spLocks noGrp="1"/>
          </p:cNvSpPr>
          <p:nvPr>
            <p:ph type="body" idx="1"/>
          </p:nvPr>
        </p:nvSpPr>
        <p:spPr>
          <a:xfrm>
            <a:off x="204275" y="1477925"/>
            <a:ext cx="4231200" cy="33576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t>Accept/decline ride requests</a:t>
            </a:r>
            <a:endParaRPr sz="1600"/>
          </a:p>
          <a:p>
            <a:pPr marL="914400" lvl="1" indent="-330200" algn="l" rtl="0">
              <a:spcBef>
                <a:spcPts val="0"/>
              </a:spcBef>
              <a:spcAft>
                <a:spcPts val="0"/>
              </a:spcAft>
              <a:buSzPts val="1600"/>
              <a:buChar char="○"/>
            </a:pPr>
            <a:r>
              <a:rPr lang="en" sz="1600"/>
              <a:t>View rider info such as rating &amp; destination</a:t>
            </a:r>
            <a:endParaRPr sz="1600"/>
          </a:p>
          <a:p>
            <a:pPr marL="457200" lvl="0" indent="-330200" algn="l" rtl="0">
              <a:spcBef>
                <a:spcPts val="0"/>
              </a:spcBef>
              <a:spcAft>
                <a:spcPts val="0"/>
              </a:spcAft>
              <a:buSzPts val="1600"/>
              <a:buChar char="●"/>
            </a:pPr>
            <a:r>
              <a:rPr lang="en" sz="1600"/>
              <a:t>Cash out method</a:t>
            </a:r>
            <a:endParaRPr sz="1600"/>
          </a:p>
          <a:p>
            <a:pPr marL="457200" lvl="0" indent="-330200" algn="l" rtl="0">
              <a:spcBef>
                <a:spcPts val="0"/>
              </a:spcBef>
              <a:spcAft>
                <a:spcPts val="0"/>
              </a:spcAft>
              <a:buSzPts val="1600"/>
              <a:buChar char="●"/>
            </a:pPr>
            <a:r>
              <a:rPr lang="en" sz="1600"/>
              <a:t>Earn points towards free rides with each successful trip</a:t>
            </a:r>
            <a:endParaRPr sz="1600"/>
          </a:p>
          <a:p>
            <a:pPr marL="457200" lvl="0" indent="-330200" algn="l" rtl="0">
              <a:spcBef>
                <a:spcPts val="0"/>
              </a:spcBef>
              <a:spcAft>
                <a:spcPts val="0"/>
              </a:spcAft>
              <a:buSzPts val="1600"/>
              <a:buChar char="●"/>
            </a:pPr>
            <a:r>
              <a:rPr lang="en" sz="1600"/>
              <a:t>Expenses center</a:t>
            </a:r>
            <a:endParaRPr sz="1600"/>
          </a:p>
          <a:p>
            <a:pPr marL="914400" lvl="1" indent="-330200" algn="l" rtl="0">
              <a:spcBef>
                <a:spcPts val="0"/>
              </a:spcBef>
              <a:spcAft>
                <a:spcPts val="0"/>
              </a:spcAft>
              <a:buSzPts val="1600"/>
              <a:buChar char="○"/>
            </a:pPr>
            <a:r>
              <a:rPr lang="en" sz="1600"/>
              <a:t>Gas, car cleanup, other issues</a:t>
            </a:r>
            <a:endParaRPr sz="1600"/>
          </a:p>
        </p:txBody>
      </p:sp>
      <p:sp>
        <p:nvSpPr>
          <p:cNvPr id="86" name="Google Shape;86;p16"/>
          <p:cNvSpPr txBox="1">
            <a:spLocks noGrp="1"/>
          </p:cNvSpPr>
          <p:nvPr>
            <p:ph type="body" idx="1"/>
          </p:nvPr>
        </p:nvSpPr>
        <p:spPr>
          <a:xfrm>
            <a:off x="4764525" y="1494525"/>
            <a:ext cx="4231200" cy="32943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t>Request a ride + cost estimate</a:t>
            </a:r>
            <a:endParaRPr sz="1600"/>
          </a:p>
          <a:p>
            <a:pPr marL="914400" lvl="1" indent="-330200" algn="l" rtl="0">
              <a:spcBef>
                <a:spcPts val="0"/>
              </a:spcBef>
              <a:spcAft>
                <a:spcPts val="0"/>
              </a:spcAft>
              <a:buSzPts val="1600"/>
              <a:buChar char="○"/>
            </a:pPr>
            <a:r>
              <a:rPr lang="en" sz="1600"/>
              <a:t>Cancel request as needed</a:t>
            </a:r>
            <a:endParaRPr sz="1600"/>
          </a:p>
          <a:p>
            <a:pPr marL="914400" lvl="1" indent="-330200" algn="l" rtl="0">
              <a:spcBef>
                <a:spcPts val="0"/>
              </a:spcBef>
              <a:spcAft>
                <a:spcPts val="0"/>
              </a:spcAft>
              <a:buSzPts val="1600"/>
              <a:buChar char="○"/>
            </a:pPr>
            <a:r>
              <a:rPr lang="en" sz="1600"/>
              <a:t>Schedule future rides</a:t>
            </a:r>
            <a:endParaRPr sz="1600"/>
          </a:p>
          <a:p>
            <a:pPr marL="457200" lvl="0" indent="-330200" algn="l" rtl="0">
              <a:spcBef>
                <a:spcPts val="0"/>
              </a:spcBef>
              <a:spcAft>
                <a:spcPts val="0"/>
              </a:spcAft>
              <a:buSzPts val="1600"/>
              <a:buChar char="●"/>
            </a:pPr>
            <a:r>
              <a:rPr lang="en" sz="1600"/>
              <a:t>Split fare with friends or other passengers</a:t>
            </a:r>
            <a:endParaRPr sz="1600"/>
          </a:p>
          <a:p>
            <a:pPr marL="457200" lvl="0" indent="-330200" algn="l" rtl="0">
              <a:spcBef>
                <a:spcPts val="0"/>
              </a:spcBef>
              <a:spcAft>
                <a:spcPts val="0"/>
              </a:spcAft>
              <a:buSzPts val="1600"/>
              <a:buChar char="●"/>
            </a:pPr>
            <a:r>
              <a:rPr lang="en" sz="1600"/>
              <a:t>Leave rating for driver</a:t>
            </a:r>
            <a:endParaRPr sz="1600"/>
          </a:p>
          <a:p>
            <a:pPr marL="457200" lvl="0" indent="-330200" algn="l" rtl="0">
              <a:spcBef>
                <a:spcPts val="0"/>
              </a:spcBef>
              <a:spcAft>
                <a:spcPts val="0"/>
              </a:spcAft>
              <a:buSzPts val="1600"/>
              <a:buChar char="●"/>
            </a:pPr>
            <a:r>
              <a:rPr lang="en" sz="1600"/>
              <a:t>Leave tip for driver</a:t>
            </a:r>
            <a:endParaRPr sz="1600"/>
          </a:p>
          <a:p>
            <a:pPr marL="457200" lvl="0" indent="-330200" algn="l" rtl="0">
              <a:spcBef>
                <a:spcPts val="0"/>
              </a:spcBef>
              <a:spcAft>
                <a:spcPts val="0"/>
              </a:spcAft>
              <a:buSzPts val="1600"/>
              <a:buChar char="●"/>
            </a:pPr>
            <a:r>
              <a:rPr lang="en" sz="1600"/>
              <a:t>Payment processing method</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Requirements</a:t>
            </a:r>
            <a:endParaRPr/>
          </a:p>
        </p:txBody>
      </p:sp>
      <p:sp>
        <p:nvSpPr>
          <p:cNvPr id="92" name="Google Shape;92;p17"/>
          <p:cNvSpPr txBox="1">
            <a:spLocks noGrp="1"/>
          </p:cNvSpPr>
          <p:nvPr>
            <p:ph type="body" idx="1"/>
          </p:nvPr>
        </p:nvSpPr>
        <p:spPr>
          <a:xfrm>
            <a:off x="311700" y="1184600"/>
            <a:ext cx="4011000" cy="3416400"/>
          </a:xfrm>
          <a:prstGeom prst="rect">
            <a:avLst/>
          </a:prstGeom>
          <a:ln>
            <a:noFill/>
          </a:ln>
        </p:spPr>
        <p:txBody>
          <a:bodyPr spcFirstLastPara="1" wrap="square" lIns="91425" tIns="91425" rIns="91425" bIns="91425" anchor="t" anchorCtr="0">
            <a:normAutofit fontScale="92500" lnSpcReduction="20000"/>
          </a:bodyPr>
          <a:lstStyle/>
          <a:p>
            <a:pPr marL="0" lvl="0" indent="0" algn="ctr" rtl="0">
              <a:spcBef>
                <a:spcPts val="0"/>
              </a:spcBef>
              <a:spcAft>
                <a:spcPts val="0"/>
              </a:spcAft>
              <a:buNone/>
            </a:pPr>
            <a:r>
              <a:rPr lang="en">
                <a:solidFill>
                  <a:schemeClr val="lt2"/>
                </a:solidFill>
              </a:rPr>
              <a:t>Functional</a:t>
            </a:r>
            <a:endParaRPr>
              <a:solidFill>
                <a:schemeClr val="lt2"/>
              </a:solidFill>
            </a:endParaRPr>
          </a:p>
          <a:p>
            <a:pPr marL="457200" lvl="0" indent="-334327" algn="l" rtl="0">
              <a:spcBef>
                <a:spcPts val="1200"/>
              </a:spcBef>
              <a:spcAft>
                <a:spcPts val="0"/>
              </a:spcAft>
              <a:buSzPct val="100000"/>
              <a:buChar char="●"/>
            </a:pPr>
            <a:r>
              <a:rPr lang="en"/>
              <a:t>Account Management</a:t>
            </a:r>
            <a:endParaRPr/>
          </a:p>
          <a:p>
            <a:pPr marL="914400" lvl="1" indent="-310832" algn="l" rtl="0">
              <a:spcBef>
                <a:spcPts val="0"/>
              </a:spcBef>
              <a:spcAft>
                <a:spcPts val="0"/>
              </a:spcAft>
              <a:buSzPct val="100000"/>
              <a:buChar char="○"/>
            </a:pPr>
            <a:r>
              <a:rPr lang="en"/>
              <a:t>Create/edit/delete profile &amp; login/logout</a:t>
            </a:r>
            <a:endParaRPr/>
          </a:p>
          <a:p>
            <a:pPr marL="457200" lvl="0" indent="-334327" algn="l" rtl="0">
              <a:spcBef>
                <a:spcPts val="0"/>
              </a:spcBef>
              <a:spcAft>
                <a:spcPts val="0"/>
              </a:spcAft>
              <a:buSzPct val="100000"/>
              <a:buChar char="●"/>
            </a:pPr>
            <a:r>
              <a:rPr lang="en"/>
              <a:t>User Authentication</a:t>
            </a:r>
            <a:endParaRPr/>
          </a:p>
          <a:p>
            <a:pPr marL="914400" lvl="1" indent="-310832" algn="l" rtl="0">
              <a:spcBef>
                <a:spcPts val="0"/>
              </a:spcBef>
              <a:spcAft>
                <a:spcPts val="0"/>
              </a:spcAft>
              <a:buSzPct val="100000"/>
              <a:buChar char="○"/>
            </a:pPr>
            <a:r>
              <a:rPr lang="en"/>
              <a:t>Verify user is a student at VT</a:t>
            </a:r>
            <a:endParaRPr/>
          </a:p>
          <a:p>
            <a:pPr marL="457200" lvl="0" indent="-334327" algn="l" rtl="0">
              <a:spcBef>
                <a:spcPts val="0"/>
              </a:spcBef>
              <a:spcAft>
                <a:spcPts val="0"/>
              </a:spcAft>
              <a:buSzPct val="100000"/>
              <a:buChar char="●"/>
            </a:pPr>
            <a:r>
              <a:rPr lang="en"/>
              <a:t>Payment</a:t>
            </a:r>
            <a:endParaRPr/>
          </a:p>
          <a:p>
            <a:pPr marL="914400" lvl="1" indent="-310832" algn="l" rtl="0">
              <a:spcBef>
                <a:spcPts val="0"/>
              </a:spcBef>
              <a:spcAft>
                <a:spcPts val="0"/>
              </a:spcAft>
              <a:buSzPct val="100000"/>
              <a:buChar char="○"/>
            </a:pPr>
            <a:r>
              <a:rPr lang="en"/>
              <a:t>Transactions using points or monetary</a:t>
            </a:r>
            <a:endParaRPr/>
          </a:p>
          <a:p>
            <a:pPr marL="457200" lvl="0" indent="-334327" algn="l" rtl="0">
              <a:spcBef>
                <a:spcPts val="0"/>
              </a:spcBef>
              <a:spcAft>
                <a:spcPts val="0"/>
              </a:spcAft>
              <a:buSzPct val="100000"/>
              <a:buChar char="●"/>
            </a:pPr>
            <a:r>
              <a:rPr lang="en"/>
              <a:t>Point Usage</a:t>
            </a:r>
            <a:endParaRPr/>
          </a:p>
          <a:p>
            <a:pPr marL="914400" lvl="1" indent="-310832" algn="l" rtl="0">
              <a:spcBef>
                <a:spcPts val="0"/>
              </a:spcBef>
              <a:spcAft>
                <a:spcPts val="0"/>
              </a:spcAft>
              <a:buSzPct val="100000"/>
              <a:buChar char="○"/>
            </a:pPr>
            <a:r>
              <a:rPr lang="en"/>
              <a:t>Calculation of the points required based on distance of the trip</a:t>
            </a:r>
            <a:endParaRPr/>
          </a:p>
          <a:p>
            <a:pPr marL="457200" lvl="0" indent="-334327" algn="l" rtl="0">
              <a:spcBef>
                <a:spcPts val="0"/>
              </a:spcBef>
              <a:spcAft>
                <a:spcPts val="0"/>
              </a:spcAft>
              <a:buSzPct val="100000"/>
              <a:buChar char="●"/>
            </a:pPr>
            <a:r>
              <a:rPr lang="en"/>
              <a:t>Ride Dispatching</a:t>
            </a:r>
            <a:endParaRPr/>
          </a:p>
          <a:p>
            <a:pPr marL="914400" lvl="1" indent="-310832" algn="l" rtl="0">
              <a:spcBef>
                <a:spcPts val="0"/>
              </a:spcBef>
              <a:spcAft>
                <a:spcPts val="0"/>
              </a:spcAft>
              <a:buSzPct val="100000"/>
              <a:buChar char="○"/>
            </a:pPr>
            <a:r>
              <a:rPr lang="en"/>
              <a:t>Ability to accept and request trips</a:t>
            </a:r>
            <a:endParaRPr/>
          </a:p>
        </p:txBody>
      </p:sp>
      <p:sp>
        <p:nvSpPr>
          <p:cNvPr id="93" name="Google Shape;93;p17"/>
          <p:cNvSpPr txBox="1">
            <a:spLocks noGrp="1"/>
          </p:cNvSpPr>
          <p:nvPr>
            <p:ph type="body" idx="1"/>
          </p:nvPr>
        </p:nvSpPr>
        <p:spPr>
          <a:xfrm>
            <a:off x="4853425" y="1184600"/>
            <a:ext cx="3947400" cy="3416400"/>
          </a:xfrm>
          <a:prstGeom prst="rect">
            <a:avLst/>
          </a:prstGeom>
          <a:ln>
            <a:noFill/>
          </a:ln>
        </p:spPr>
        <p:txBody>
          <a:bodyPr spcFirstLastPara="1" wrap="square" lIns="91425" tIns="91425" rIns="91425" bIns="91425" anchor="t" anchorCtr="0">
            <a:normAutofit fontScale="70000" lnSpcReduction="20000"/>
          </a:bodyPr>
          <a:lstStyle/>
          <a:p>
            <a:pPr marL="0" lvl="0" indent="0" algn="ctr" rtl="0">
              <a:spcBef>
                <a:spcPts val="0"/>
              </a:spcBef>
              <a:spcAft>
                <a:spcPts val="0"/>
              </a:spcAft>
              <a:buNone/>
            </a:pPr>
            <a:r>
              <a:rPr lang="en" sz="2350">
                <a:solidFill>
                  <a:schemeClr val="lt2"/>
                </a:solidFill>
              </a:rPr>
              <a:t>Non-Functional</a:t>
            </a:r>
            <a:endParaRPr sz="2350">
              <a:solidFill>
                <a:schemeClr val="lt2"/>
              </a:solidFill>
            </a:endParaRPr>
          </a:p>
          <a:p>
            <a:pPr marL="457200" lvl="0" indent="-333057" algn="l" rtl="0">
              <a:spcBef>
                <a:spcPts val="1200"/>
              </a:spcBef>
              <a:spcAft>
                <a:spcPts val="0"/>
              </a:spcAft>
              <a:buSzPct val="100000"/>
              <a:buChar char="●"/>
            </a:pPr>
            <a:r>
              <a:rPr lang="en" sz="2350"/>
              <a:t>Scalability</a:t>
            </a:r>
            <a:endParaRPr sz="2350"/>
          </a:p>
          <a:p>
            <a:pPr marL="914400" lvl="1" indent="-306387" algn="l" rtl="0">
              <a:spcBef>
                <a:spcPts val="0"/>
              </a:spcBef>
              <a:spcAft>
                <a:spcPts val="0"/>
              </a:spcAft>
              <a:buSzPct val="100000"/>
              <a:buChar char="○"/>
            </a:pPr>
            <a:r>
              <a:rPr lang="en" sz="1750"/>
              <a:t>Application is responsive and supports all riders and drivers from VT</a:t>
            </a:r>
            <a:endParaRPr sz="1750"/>
          </a:p>
          <a:p>
            <a:pPr marL="457200" lvl="0" indent="-333057" algn="l" rtl="0">
              <a:spcBef>
                <a:spcPts val="0"/>
              </a:spcBef>
              <a:spcAft>
                <a:spcPts val="0"/>
              </a:spcAft>
              <a:buSzPct val="100000"/>
              <a:buChar char="●"/>
            </a:pPr>
            <a:r>
              <a:rPr lang="en" sz="2350"/>
              <a:t>Security and Privacy</a:t>
            </a:r>
            <a:endParaRPr sz="2350"/>
          </a:p>
          <a:p>
            <a:pPr marL="914400" lvl="1" indent="-306070" algn="l" rtl="0">
              <a:spcBef>
                <a:spcPts val="0"/>
              </a:spcBef>
              <a:spcAft>
                <a:spcPts val="0"/>
              </a:spcAft>
              <a:buSzPct val="100000"/>
              <a:buChar char="○"/>
            </a:pPr>
            <a:r>
              <a:rPr lang="en" sz="1742"/>
              <a:t>Application must ensure user privacy</a:t>
            </a:r>
            <a:endParaRPr sz="1742"/>
          </a:p>
          <a:p>
            <a:pPr marL="914400" lvl="1" indent="-306070" algn="l" rtl="0">
              <a:spcBef>
                <a:spcPts val="0"/>
              </a:spcBef>
              <a:spcAft>
                <a:spcPts val="0"/>
              </a:spcAft>
              <a:buSzPct val="100000"/>
              <a:buChar char="○"/>
            </a:pPr>
            <a:r>
              <a:rPr lang="en" sz="1742"/>
              <a:t>Login functionality must be enabled only for authorized students</a:t>
            </a:r>
            <a:endParaRPr sz="1885"/>
          </a:p>
          <a:p>
            <a:pPr marL="457200" lvl="0" indent="-333057" algn="l" rtl="0">
              <a:spcBef>
                <a:spcPts val="0"/>
              </a:spcBef>
              <a:spcAft>
                <a:spcPts val="0"/>
              </a:spcAft>
              <a:buSzPct val="100000"/>
              <a:buChar char="●"/>
            </a:pPr>
            <a:r>
              <a:rPr lang="en" sz="2350"/>
              <a:t>Performance &amp; Maintenance</a:t>
            </a:r>
            <a:endParaRPr sz="2350"/>
          </a:p>
          <a:p>
            <a:pPr marL="914400" lvl="1" indent="-306070" algn="l" rtl="0">
              <a:spcBef>
                <a:spcPts val="0"/>
              </a:spcBef>
              <a:spcAft>
                <a:spcPts val="0"/>
              </a:spcAft>
              <a:buSzPct val="100000"/>
              <a:buChar char="○"/>
            </a:pPr>
            <a:r>
              <a:rPr lang="en" sz="1742"/>
              <a:t>Quick response time and maintainable </a:t>
            </a:r>
            <a:endParaRPr sz="1742"/>
          </a:p>
          <a:p>
            <a:pPr marL="914400" lvl="1" indent="-306070" algn="l" rtl="0">
              <a:spcBef>
                <a:spcPts val="0"/>
              </a:spcBef>
              <a:spcAft>
                <a:spcPts val="0"/>
              </a:spcAft>
              <a:buSzPct val="100000"/>
              <a:buChar char="○"/>
            </a:pPr>
            <a:r>
              <a:rPr lang="en" sz="1742"/>
              <a:t>Manage to provide necessary notifications to students</a:t>
            </a:r>
            <a:endParaRPr sz="1742"/>
          </a:p>
          <a:p>
            <a:pPr marL="0" lvl="0" indent="0" algn="l" rtl="0">
              <a:spcBef>
                <a:spcPts val="1200"/>
              </a:spcBef>
              <a:spcAft>
                <a:spcPts val="0"/>
              </a:spcAft>
              <a:buNone/>
            </a:pPr>
            <a:endParaRPr/>
          </a:p>
          <a:p>
            <a:pPr marL="0" lvl="0" indent="0" algn="l" rtl="0">
              <a:spcBef>
                <a:spcPts val="1200"/>
              </a:spcBef>
              <a:spcAft>
                <a:spcPts val="1200"/>
              </a:spcAft>
              <a:buNone/>
            </a:pPr>
            <a:endParaRPr/>
          </a:p>
        </p:txBody>
      </p:sp>
      <p:cxnSp>
        <p:nvCxnSpPr>
          <p:cNvPr id="94" name="Google Shape;94;p17"/>
          <p:cNvCxnSpPr/>
          <p:nvPr/>
        </p:nvCxnSpPr>
        <p:spPr>
          <a:xfrm>
            <a:off x="4572000" y="1048700"/>
            <a:ext cx="0" cy="3688200"/>
          </a:xfrm>
          <a:prstGeom prst="straightConnector1">
            <a:avLst/>
          </a:prstGeom>
          <a:noFill/>
          <a:ln w="9525" cap="flat" cmpd="sng">
            <a:solidFill>
              <a:schemeClr val="lt2"/>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Application Flowchart</a:t>
            </a:r>
            <a:endParaRPr/>
          </a:p>
        </p:txBody>
      </p:sp>
      <p:pic>
        <p:nvPicPr>
          <p:cNvPr id="100" name="Google Shape;100;p18"/>
          <p:cNvPicPr preferRelativeResize="0"/>
          <p:nvPr/>
        </p:nvPicPr>
        <p:blipFill>
          <a:blip r:embed="rId3">
            <a:alphaModFix/>
          </a:blip>
          <a:stretch>
            <a:fillRect/>
          </a:stretch>
        </p:blipFill>
        <p:spPr>
          <a:xfrm>
            <a:off x="152400" y="1055250"/>
            <a:ext cx="8839199" cy="349111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body" idx="1"/>
          </p:nvPr>
        </p:nvSpPr>
        <p:spPr>
          <a:xfrm>
            <a:off x="2491050" y="1942650"/>
            <a:ext cx="4161900" cy="1258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6000">
                <a:solidFill>
                  <a:schemeClr val="lt2"/>
                </a:solidFill>
              </a:rPr>
              <a:t>Questions?</a:t>
            </a:r>
            <a:endParaRPr sz="6000">
              <a:solidFill>
                <a:schemeClr val="lt2"/>
              </a:solidFill>
            </a:endParaRPr>
          </a:p>
        </p:txBody>
      </p:sp>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344</Words>
  <Application>Microsoft Office PowerPoint</Application>
  <PresentationFormat>On-screen Show (16:9)</PresentationFormat>
  <Paragraphs>59</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Open Sans</vt:lpstr>
      <vt:lpstr>Economica</vt:lpstr>
      <vt:lpstr>Arial</vt:lpstr>
      <vt:lpstr>Luxe</vt:lpstr>
      <vt:lpstr>Rideshare App</vt:lpstr>
      <vt:lpstr>About the software</vt:lpstr>
      <vt:lpstr>Features</vt:lpstr>
      <vt:lpstr>Features</vt:lpstr>
      <vt:lpstr>Requirements</vt:lpstr>
      <vt:lpstr>Application Flowchart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Rideshare App</dc:title>
  <cp:lastModifiedBy>Pendurthi, Divyesh</cp:lastModifiedBy>
  <cp:revision>1</cp:revision>
  <dcterms:modified xsi:type="dcterms:W3CDTF">2022-02-14T22:56:44Z</dcterms:modified>
</cp:coreProperties>
</file>