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Robo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Roboto-regular.fntdata"/><Relationship Id="rId21" Type="http://schemas.openxmlformats.org/officeDocument/2006/relationships/font" Target="fonts/Economic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Robo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Consider adding wireframes to the next presentation</a:t>
            </a:r>
            <a:endParaRPr sz="1200"/>
          </a:p>
          <a:p>
            <a:pPr indent="-304800" lvl="0" marL="457200" rtl="0" algn="l">
              <a:spcBef>
                <a:spcPts val="0"/>
              </a:spcBef>
              <a:spcAft>
                <a:spcPts val="0"/>
              </a:spcAft>
              <a:buSzPts val="1200"/>
              <a:buChar char="●"/>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35bc3c54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35bc3c5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5024ba22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5024ba22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3136d15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3136d15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5024ba2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5024ba2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3136d152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3136d152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5024ba2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5024ba2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Maanas- Coming to the latest trends in NFC technology, Researchers at Carnegie mellon University have developed fabric-friendly sprayable NFC sensors that can be woven or sprayed on furniture. THey enable users to interact with their smart home devices and even make adjustments to suit their comfort level.</a:t>
            </a:r>
            <a:endParaRPr/>
          </a:p>
          <a:p>
            <a:pPr indent="0" lvl="0" marL="0" rtl="0" algn="l">
              <a:spcBef>
                <a:spcPts val="0"/>
              </a:spcBef>
              <a:spcAft>
                <a:spcPts val="0"/>
              </a:spcAft>
              <a:buNone/>
            </a:pPr>
            <a:r>
              <a:rPr lang="en"/>
              <a:t>Brands like Nike also integrated NFC tags in their sneakers to check their product legitimacy, NFC tags are also being used to prevent identity thefts online, wirelessly charge our mobile phones through power sharing or our earbuds, and even unlock cars and house doors without the use of keys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5024ba2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5024ba2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Maanas- NFCs are very much similar to RFID or </a:t>
            </a:r>
            <a:r>
              <a:rPr lang="en" sz="1200">
                <a:solidFill>
                  <a:srgbClr val="202124"/>
                </a:solidFill>
                <a:highlight>
                  <a:srgbClr val="FFFFFF"/>
                </a:highlight>
                <a:latin typeface="Roboto"/>
                <a:ea typeface="Roboto"/>
                <a:cs typeface="Roboto"/>
                <a:sym typeface="Roboto"/>
              </a:rPr>
              <a:t>Radio Frequency Identification devices, however, there are a few key differences between them. NFCs are a subset of RFIDs and are more user friendly/user centric, on the other hand, RFIDs are product centric, this is why product manufacturers and retailers use RFIDs to track and trace their items, and even alert stolen items. NFCs can be used by public for secure </a:t>
            </a:r>
            <a:r>
              <a:rPr lang="en" sz="1200">
                <a:solidFill>
                  <a:srgbClr val="202124"/>
                </a:solidFill>
                <a:highlight>
                  <a:srgbClr val="FFFFFF"/>
                </a:highlight>
                <a:latin typeface="Roboto"/>
                <a:ea typeface="Roboto"/>
                <a:cs typeface="Roboto"/>
                <a:sym typeface="Roboto"/>
              </a:rPr>
              <a:t>mobile</a:t>
            </a:r>
            <a:r>
              <a:rPr lang="en" sz="1200">
                <a:solidFill>
                  <a:srgbClr val="202124"/>
                </a:solidFill>
                <a:highlight>
                  <a:srgbClr val="FFFFFF"/>
                </a:highlight>
                <a:latin typeface="Roboto"/>
                <a:ea typeface="Roboto"/>
                <a:cs typeface="Roboto"/>
                <a:sym typeface="Roboto"/>
              </a:rPr>
              <a:t> payments like Apple pay &amp; Google pay where a single use transaction number is generated each time. NFCs can be integrated easily within the device and are often not visible, but RFIDs are usually large or visible</a:t>
            </a:r>
            <a:endParaRPr sz="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3136d152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3136d152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3136d15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3136d15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35c2d0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35c2d0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3136d152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3136d152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lectronics.howstuffworks.com/everyday-tech/wireless-power.htm" TargetMode="External"/><Relationship Id="rId4" Type="http://schemas.openxmlformats.org/officeDocument/2006/relationships/hyperlink" Target="https://www.nomtek.com/blog/what-are-nfc-tags" TargetMode="External"/><Relationship Id="rId10" Type="http://schemas.openxmlformats.org/officeDocument/2006/relationships/hyperlink" Target="https://gotap.uk/nfc-knowledge/security-privacy-and-safety-with-nfc/#:~:text=Data%20Corruption%20and%20Manipulation,being%20sent%20to%20another%20device" TargetMode="External"/><Relationship Id="rId9" Type="http://schemas.openxmlformats.org/officeDocument/2006/relationships/hyperlink" Target="http://nearfieldcommunication.org/nfc-security.html" TargetMode="External"/><Relationship Id="rId5" Type="http://schemas.openxmlformats.org/officeDocument/2006/relationships/hyperlink" Target="https://electronics.howstuffworks.com/everyday-tech/wireless-power.htm" TargetMode="External"/><Relationship Id="rId6" Type="http://schemas.openxmlformats.org/officeDocument/2006/relationships/hyperlink" Target="https://medium.com/practicum-by-yandex/how-wireless-charging-works-1b8f3e40be5c#:~:text=When%20you%20put%20such%20a,will%20charge%20the%20phone's%20battery" TargetMode="External"/><Relationship Id="rId7" Type="http://schemas.openxmlformats.org/officeDocument/2006/relationships/hyperlink" Target="https://blog.beaconstac.com/2020/10/nfc-latest-trends/" TargetMode="External"/><Relationship Id="rId8" Type="http://schemas.openxmlformats.org/officeDocument/2006/relationships/hyperlink" Target="https://www.nfcw.com/nfc-world/researchers-unveil-fabric-friendly-nfc-sensors-that-track-tags-everyday-objects-and-peo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NFC Tags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Divyesh, Sai, Andrew, Akshay &amp; Maanas</a:t>
            </a:r>
            <a:endParaRPr sz="1700"/>
          </a:p>
          <a:p>
            <a:pPr indent="0" lvl="0" marL="0" rtl="0" algn="ctr">
              <a:spcBef>
                <a:spcPts val="0"/>
              </a:spcBef>
              <a:spcAft>
                <a:spcPts val="0"/>
              </a:spcAft>
              <a:buNone/>
            </a:pPr>
            <a:r>
              <a:rPr lang="en" sz="1700"/>
              <a:t>Group 11</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 of NFC</a:t>
            </a:r>
            <a:endParaRPr/>
          </a:p>
        </p:txBody>
      </p:sp>
      <p:sp>
        <p:nvSpPr>
          <p:cNvPr id="126" name="Google Shape;126;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Low </a:t>
            </a:r>
            <a:r>
              <a:rPr lang="en"/>
              <a:t>cost at Scale</a:t>
            </a:r>
            <a:endParaRPr/>
          </a:p>
          <a:p>
            <a:pPr indent="-342900" lvl="0" marL="457200" rtl="0" algn="l">
              <a:spcBef>
                <a:spcPts val="0"/>
              </a:spcBef>
              <a:spcAft>
                <a:spcPts val="0"/>
              </a:spcAft>
              <a:buSzPts val="1800"/>
              <a:buChar char="●"/>
            </a:pPr>
            <a:r>
              <a:rPr lang="en"/>
              <a:t>Battery free function</a:t>
            </a:r>
            <a:endParaRPr/>
          </a:p>
          <a:p>
            <a:pPr indent="-342900" lvl="0" marL="457200" rtl="0" algn="l">
              <a:spcBef>
                <a:spcPts val="0"/>
              </a:spcBef>
              <a:spcAft>
                <a:spcPts val="0"/>
              </a:spcAft>
              <a:buSzPts val="1800"/>
              <a:buChar char="●"/>
            </a:pPr>
            <a:r>
              <a:rPr lang="en"/>
              <a:t>Cannot be Cloned</a:t>
            </a:r>
            <a:endParaRPr/>
          </a:p>
          <a:p>
            <a:pPr indent="-342900" lvl="0" marL="457200" rtl="0" algn="l">
              <a:spcBef>
                <a:spcPts val="0"/>
              </a:spcBef>
              <a:spcAft>
                <a:spcPts val="0"/>
              </a:spcAft>
              <a:buSzPts val="1800"/>
              <a:buChar char="●"/>
            </a:pPr>
            <a:r>
              <a:rPr lang="en"/>
              <a:t>Can be updated</a:t>
            </a:r>
            <a:endParaRPr/>
          </a:p>
          <a:p>
            <a:pPr indent="-342900" lvl="0" marL="457200" rtl="0" algn="l">
              <a:spcBef>
                <a:spcPts val="0"/>
              </a:spcBef>
              <a:spcAft>
                <a:spcPts val="0"/>
              </a:spcAft>
              <a:buSzPts val="1800"/>
              <a:buChar char="●"/>
            </a:pPr>
            <a:r>
              <a:rPr lang="en"/>
              <a:t>Compatible with existing devices and RFID</a:t>
            </a:r>
            <a:endParaRPr/>
          </a:p>
          <a:p>
            <a:pPr indent="-342900" lvl="0" marL="457200" rtl="0" algn="l">
              <a:spcBef>
                <a:spcPts val="0"/>
              </a:spcBef>
              <a:spcAft>
                <a:spcPts val="0"/>
              </a:spcAft>
              <a:buSzPts val="1800"/>
              <a:buChar char="●"/>
            </a:pPr>
            <a:r>
              <a:rPr lang="en"/>
              <a:t>Light and Thin form factor</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25000"/>
          </a:bodyPr>
          <a:lstStyle/>
          <a:p>
            <a:pPr indent="0" lvl="0" marL="0" rtl="0" algn="ctr">
              <a:spcBef>
                <a:spcPts val="0"/>
              </a:spcBef>
              <a:spcAft>
                <a:spcPts val="0"/>
              </a:spcAft>
              <a:buNone/>
            </a:pPr>
            <a:r>
              <a:rPr lang="en" sz="6000"/>
              <a:t>What other uses and drawbacks can emerge from NFC tags if we extend their range?</a:t>
            </a:r>
            <a:endParaRPr sz="6000"/>
          </a:p>
        </p:txBody>
      </p:sp>
      <p:sp>
        <p:nvSpPr>
          <p:cNvPr id="132" name="Google Shape;132;p23"/>
          <p:cNvSpPr txBox="1"/>
          <p:nvPr/>
        </p:nvSpPr>
        <p:spPr>
          <a:xfrm>
            <a:off x="1601400" y="1275700"/>
            <a:ext cx="55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3" name="Google Shape;133;p2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6000">
                <a:solidFill>
                  <a:schemeClr val="lt2"/>
                </a:solidFill>
              </a:rPr>
              <a:t>Discussion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39" name="Google Shape;139;p24"/>
          <p:cNvSpPr txBox="1"/>
          <p:nvPr>
            <p:ph idx="1" type="body"/>
          </p:nvPr>
        </p:nvSpPr>
        <p:spPr>
          <a:xfrm>
            <a:off x="311700" y="1225225"/>
            <a:ext cx="8520600" cy="366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u="sng">
                <a:solidFill>
                  <a:schemeClr val="hlink"/>
                </a:solidFill>
                <a:hlinkClick r:id="rId3"/>
              </a:rPr>
              <a:t>https://electronics.howstuffworks.com/everyday-tech/wireless-power.htm</a:t>
            </a:r>
            <a:endParaRPr sz="1300"/>
          </a:p>
          <a:p>
            <a:pPr indent="-311150" lvl="0" marL="457200" rtl="0" algn="l">
              <a:spcBef>
                <a:spcPts val="0"/>
              </a:spcBef>
              <a:spcAft>
                <a:spcPts val="0"/>
              </a:spcAft>
              <a:buSzPts val="1300"/>
              <a:buChar char="●"/>
            </a:pPr>
            <a:r>
              <a:rPr lang="en" sz="1300" u="sng">
                <a:solidFill>
                  <a:schemeClr val="hlink"/>
                </a:solidFill>
                <a:hlinkClick r:id="rId4"/>
              </a:rPr>
              <a:t>https://www.nomtek.com/blog/what-are-nfc-tags</a:t>
            </a:r>
            <a:endParaRPr sz="1300"/>
          </a:p>
          <a:p>
            <a:pPr indent="-311150" lvl="0" marL="457200" rtl="0" algn="l">
              <a:spcBef>
                <a:spcPts val="0"/>
              </a:spcBef>
              <a:spcAft>
                <a:spcPts val="0"/>
              </a:spcAft>
              <a:buSzPts val="1300"/>
              <a:buChar char="●"/>
            </a:pPr>
            <a:r>
              <a:rPr lang="en" sz="1300" u="sng">
                <a:solidFill>
                  <a:schemeClr val="hlink"/>
                </a:solidFill>
                <a:hlinkClick r:id="rId5"/>
              </a:rPr>
              <a:t>https://electronics.howstuffworks.com/everyday-tech/wireless-power.htm</a:t>
            </a:r>
            <a:endParaRPr sz="1300"/>
          </a:p>
          <a:p>
            <a:pPr indent="-311150" lvl="0" marL="457200" rtl="0" algn="l">
              <a:spcBef>
                <a:spcPts val="0"/>
              </a:spcBef>
              <a:spcAft>
                <a:spcPts val="0"/>
              </a:spcAft>
              <a:buSzPts val="1300"/>
              <a:buChar char="●"/>
            </a:pPr>
            <a:r>
              <a:rPr lang="en" sz="1300" u="sng">
                <a:solidFill>
                  <a:schemeClr val="hlink"/>
                </a:solidFill>
                <a:hlinkClick r:id="rId6"/>
              </a:rPr>
              <a:t>https://medium.com/practicum-by-yandex/how-wireless-charging-works-1b8f3e40be5c#:~:text=When%20you%20put%20such%20a,will%20charge%20the%20phone's%20battery</a:t>
            </a:r>
            <a:endParaRPr sz="1300"/>
          </a:p>
          <a:p>
            <a:pPr indent="-311150" lvl="0" marL="457200" rtl="0" algn="l">
              <a:spcBef>
                <a:spcPts val="0"/>
              </a:spcBef>
              <a:spcAft>
                <a:spcPts val="0"/>
              </a:spcAft>
              <a:buSzPts val="1300"/>
              <a:buChar char="●"/>
            </a:pPr>
            <a:r>
              <a:rPr lang="en" sz="1300" u="sng">
                <a:solidFill>
                  <a:schemeClr val="hlink"/>
                </a:solidFill>
                <a:hlinkClick r:id="rId7"/>
              </a:rPr>
              <a:t>https://blog.beaconstac.com/2020/10/nfc-latest-trends/</a:t>
            </a:r>
            <a:endParaRPr sz="1300"/>
          </a:p>
          <a:p>
            <a:pPr indent="-311150" lvl="0" marL="457200" rtl="0" algn="l">
              <a:spcBef>
                <a:spcPts val="0"/>
              </a:spcBef>
              <a:spcAft>
                <a:spcPts val="0"/>
              </a:spcAft>
              <a:buSzPts val="1300"/>
              <a:buChar char="●"/>
            </a:pPr>
            <a:r>
              <a:rPr lang="en" sz="1300" u="sng">
                <a:solidFill>
                  <a:schemeClr val="accent5"/>
                </a:solidFill>
                <a:hlinkClick r:id="rId8">
                  <a:extLst>
                    <a:ext uri="{A12FA001-AC4F-418D-AE19-62706E023703}">
                      <ahyp:hlinkClr val="tx"/>
                    </a:ext>
                  </a:extLst>
                </a:hlinkClick>
              </a:rPr>
              <a:t>https://www.nfcw.com/nfc-world/researchers-unveil-fabric-friendly-nfc-sensors-that-track-tags-everyday-objects-and-people/</a:t>
            </a:r>
            <a:endParaRPr sz="1300"/>
          </a:p>
          <a:p>
            <a:pPr indent="-311150" lvl="0" marL="457200" rtl="0" algn="l">
              <a:spcBef>
                <a:spcPts val="0"/>
              </a:spcBef>
              <a:spcAft>
                <a:spcPts val="0"/>
              </a:spcAft>
              <a:buSzPts val="1300"/>
              <a:buChar char="●"/>
            </a:pPr>
            <a:r>
              <a:rPr lang="en" sz="1300" u="sng">
                <a:solidFill>
                  <a:schemeClr val="hlink"/>
                </a:solidFill>
                <a:hlinkClick r:id="rId9"/>
              </a:rPr>
              <a:t>http://nearfieldcommunication.org/nfc-security.html</a:t>
            </a:r>
            <a:endParaRPr sz="1300"/>
          </a:p>
          <a:p>
            <a:pPr indent="-311150" lvl="0" marL="457200" rtl="0" algn="l">
              <a:spcBef>
                <a:spcPts val="0"/>
              </a:spcBef>
              <a:spcAft>
                <a:spcPts val="0"/>
              </a:spcAft>
              <a:buSzPts val="1300"/>
              <a:buChar char="●"/>
            </a:pPr>
            <a:r>
              <a:rPr lang="en" sz="1300" u="sng">
                <a:solidFill>
                  <a:schemeClr val="hlink"/>
                </a:solidFill>
                <a:hlinkClick r:id="rId10"/>
              </a:rPr>
              <a:t>https://gotap.uk/nfc-knowledge/security-privacy-and-safety-with-nfc/#:~:text=Data%20Corruption%20and%20Manipulation,being%20sent%20to%20another%20device</a:t>
            </a:r>
            <a:r>
              <a:rPr lang="en" sz="1300"/>
              <a:t>.</a:t>
            </a:r>
            <a:endParaRPr sz="1300"/>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About NFC (Near Field Communication) Tags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Facilitates data transfer between two devices i.e. phones, tablets, smart watches.</a:t>
            </a:r>
            <a:endParaRPr/>
          </a:p>
          <a:p>
            <a:pPr indent="-342900" lvl="0" marL="457200" rtl="0" algn="l">
              <a:spcBef>
                <a:spcPts val="0"/>
              </a:spcBef>
              <a:spcAft>
                <a:spcPts val="0"/>
              </a:spcAft>
              <a:buSzPts val="1800"/>
              <a:buChar char="●"/>
            </a:pPr>
            <a:r>
              <a:rPr lang="en"/>
              <a:t>Contactless interaction, made very popular during the pandemic.</a:t>
            </a:r>
            <a:endParaRPr/>
          </a:p>
          <a:p>
            <a:pPr indent="-342900" lvl="1" marL="914400" rtl="0" algn="l">
              <a:spcBef>
                <a:spcPts val="0"/>
              </a:spcBef>
              <a:spcAft>
                <a:spcPts val="0"/>
              </a:spcAft>
              <a:buSzPts val="1800"/>
              <a:buChar char="○"/>
            </a:pPr>
            <a:r>
              <a:rPr lang="en" sz="1800"/>
              <a:t>20% of the population has access to NFC technology</a:t>
            </a:r>
            <a:endParaRPr sz="1800"/>
          </a:p>
          <a:p>
            <a:pPr indent="-342900" lvl="0" marL="457200" rtl="0" algn="l">
              <a:spcBef>
                <a:spcPts val="0"/>
              </a:spcBef>
              <a:spcAft>
                <a:spcPts val="0"/>
              </a:spcAft>
              <a:buSzPts val="1800"/>
              <a:buChar char="●"/>
            </a:pPr>
            <a:r>
              <a:rPr lang="en"/>
              <a:t>Nokia launched first NFC enabled phone in 2006, but did not take off till recently</a:t>
            </a:r>
            <a:endParaRPr/>
          </a:p>
          <a:p>
            <a:pPr indent="-342900" lvl="0" marL="457200" rtl="0" algn="l">
              <a:spcBef>
                <a:spcPts val="0"/>
              </a:spcBef>
              <a:spcAft>
                <a:spcPts val="0"/>
              </a:spcAft>
              <a:buSzPts val="1800"/>
              <a:buChar char="●"/>
            </a:pPr>
            <a:r>
              <a:rPr lang="en"/>
              <a:t>Work wirelessly without needing WiFi or LTE.</a:t>
            </a:r>
            <a:endParaRPr/>
          </a:p>
          <a:p>
            <a:pPr indent="-342900" lvl="0" marL="457200" rtl="0" algn="l">
              <a:spcBef>
                <a:spcPts val="0"/>
              </a:spcBef>
              <a:spcAft>
                <a:spcPts val="0"/>
              </a:spcAft>
              <a:buSzPts val="1800"/>
              <a:buChar char="●"/>
            </a:pPr>
            <a:r>
              <a:rPr lang="en"/>
              <a:t>The payments are very secure, with tokenization and encryption</a:t>
            </a:r>
            <a:endParaRPr/>
          </a:p>
          <a:p>
            <a:pPr indent="-342900" lvl="0" marL="457200" rtl="0" algn="l">
              <a:spcBef>
                <a:spcPts val="0"/>
              </a:spcBef>
              <a:spcAft>
                <a:spcPts val="0"/>
              </a:spcAft>
              <a:buSzPts val="1800"/>
              <a:buChar char="●"/>
            </a:pPr>
            <a:r>
              <a:rPr lang="en"/>
              <a:t>Devices need to be in a 10-20 cm radius to communicate.</a:t>
            </a:r>
            <a:endParaRPr/>
          </a:p>
          <a:p>
            <a:pPr indent="-317500" lvl="1" marL="914400" rtl="0" algn="l">
              <a:spcBef>
                <a:spcPts val="0"/>
              </a:spcBef>
              <a:spcAft>
                <a:spcPts val="0"/>
              </a:spcAft>
              <a:buSzPts val="1400"/>
              <a:buChar char="○"/>
            </a:pPr>
            <a:r>
              <a:rPr lang="en"/>
              <a:t>Other alternatives with longer ranges, but not as efficient i.e. RFID.</a:t>
            </a:r>
            <a:endParaRPr/>
          </a:p>
          <a:p>
            <a:pPr indent="0" lvl="0" marL="0" rtl="0" algn="l">
              <a:spcBef>
                <a:spcPts val="1200"/>
              </a:spcBef>
              <a:spcAft>
                <a:spcPts val="1200"/>
              </a:spcAft>
              <a:buNone/>
            </a:pPr>
            <a:r>
              <a:t/>
            </a:r>
            <a:endParaRPr/>
          </a:p>
        </p:txBody>
      </p:sp>
      <p:pic>
        <p:nvPicPr>
          <p:cNvPr id="70" name="Google Shape;70;p14"/>
          <p:cNvPicPr preferRelativeResize="0"/>
          <p:nvPr/>
        </p:nvPicPr>
        <p:blipFill rotWithShape="1">
          <a:blip r:embed="rId3">
            <a:alphaModFix/>
          </a:blip>
          <a:srcRect b="23498" l="21763" r="21531" t="24353"/>
          <a:stretch/>
        </p:blipFill>
        <p:spPr>
          <a:xfrm>
            <a:off x="7532025" y="3616725"/>
            <a:ext cx="1350325" cy="124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Uses of NFC (Examples)</a:t>
            </a:r>
            <a:endParaRPr/>
          </a:p>
        </p:txBody>
      </p:sp>
      <p:sp>
        <p:nvSpPr>
          <p:cNvPr id="76" name="Google Shape;76;p15"/>
          <p:cNvSpPr txBox="1"/>
          <p:nvPr>
            <p:ph idx="1" type="body"/>
          </p:nvPr>
        </p:nvSpPr>
        <p:spPr>
          <a:xfrm>
            <a:off x="311700" y="1225225"/>
            <a:ext cx="42603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Contactless Payments</a:t>
            </a:r>
            <a:endParaRPr b="1"/>
          </a:p>
          <a:p>
            <a:pPr indent="-342900" lvl="1" marL="914400" rtl="0" algn="l">
              <a:spcBef>
                <a:spcPts val="0"/>
              </a:spcBef>
              <a:spcAft>
                <a:spcPts val="0"/>
              </a:spcAft>
              <a:buSzPts val="1800"/>
              <a:buChar char="○"/>
            </a:pPr>
            <a:r>
              <a:rPr lang="en" sz="1800"/>
              <a:t>Apple Pay</a:t>
            </a:r>
            <a:endParaRPr sz="1800"/>
          </a:p>
          <a:p>
            <a:pPr indent="-342900" lvl="1" marL="914400" rtl="0" algn="l">
              <a:spcBef>
                <a:spcPts val="0"/>
              </a:spcBef>
              <a:spcAft>
                <a:spcPts val="0"/>
              </a:spcAft>
              <a:buSzPts val="1800"/>
              <a:buChar char="○"/>
            </a:pPr>
            <a:r>
              <a:rPr lang="en" sz="1800"/>
              <a:t>Google Wallet</a:t>
            </a:r>
            <a:endParaRPr b="1" sz="1800"/>
          </a:p>
          <a:p>
            <a:pPr indent="-342900" lvl="0" marL="457200" rtl="0" algn="l">
              <a:spcBef>
                <a:spcPts val="0"/>
              </a:spcBef>
              <a:spcAft>
                <a:spcPts val="0"/>
              </a:spcAft>
              <a:buSzPts val="1800"/>
              <a:buChar char="●"/>
            </a:pPr>
            <a:r>
              <a:rPr b="1" lang="en"/>
              <a:t>Home Security</a:t>
            </a:r>
            <a:endParaRPr b="1"/>
          </a:p>
          <a:p>
            <a:pPr indent="-342900" lvl="1" marL="914400" rtl="0" algn="l">
              <a:spcBef>
                <a:spcPts val="0"/>
              </a:spcBef>
              <a:spcAft>
                <a:spcPts val="0"/>
              </a:spcAft>
              <a:buSzPts val="1800"/>
              <a:buChar char="○"/>
            </a:pPr>
            <a:r>
              <a:rPr lang="en" sz="1800"/>
              <a:t>Lock/Unlock </a:t>
            </a:r>
            <a:endParaRPr sz="1800"/>
          </a:p>
          <a:p>
            <a:pPr indent="-342900" lvl="0" marL="457200" rtl="0" algn="l">
              <a:spcBef>
                <a:spcPts val="0"/>
              </a:spcBef>
              <a:spcAft>
                <a:spcPts val="0"/>
              </a:spcAft>
              <a:buSzPts val="1800"/>
              <a:buChar char="●"/>
            </a:pPr>
            <a:r>
              <a:rPr b="1" lang="en"/>
              <a:t>Cars</a:t>
            </a:r>
            <a:endParaRPr b="1"/>
          </a:p>
          <a:p>
            <a:pPr indent="-342900" lvl="1" marL="914400" rtl="0" algn="l">
              <a:spcBef>
                <a:spcPts val="0"/>
              </a:spcBef>
              <a:spcAft>
                <a:spcPts val="0"/>
              </a:spcAft>
              <a:buSzPts val="1800"/>
              <a:buChar char="○"/>
            </a:pPr>
            <a:r>
              <a:rPr lang="en" sz="1800"/>
              <a:t>Lock/Unlock</a:t>
            </a:r>
            <a:endParaRPr sz="1800"/>
          </a:p>
          <a:p>
            <a:pPr indent="-342900" lvl="1" marL="914400" rtl="0" algn="l">
              <a:spcBef>
                <a:spcPts val="0"/>
              </a:spcBef>
              <a:spcAft>
                <a:spcPts val="0"/>
              </a:spcAft>
              <a:buSzPts val="1800"/>
              <a:buChar char="○"/>
            </a:pPr>
            <a:r>
              <a:rPr lang="en" sz="1800"/>
              <a:t>Start/Stop engine</a:t>
            </a:r>
            <a:endParaRPr sz="1800"/>
          </a:p>
          <a:p>
            <a:pPr indent="-342900" lvl="0" marL="457200" rtl="0" algn="l">
              <a:spcBef>
                <a:spcPts val="0"/>
              </a:spcBef>
              <a:spcAft>
                <a:spcPts val="0"/>
              </a:spcAft>
              <a:buSzPts val="1800"/>
              <a:buChar char="●"/>
            </a:pPr>
            <a:r>
              <a:rPr b="1" lang="en"/>
              <a:t>Transportation</a:t>
            </a:r>
            <a:endParaRPr b="1"/>
          </a:p>
          <a:p>
            <a:pPr indent="-342900" lvl="1" marL="914400" rtl="0" algn="l">
              <a:spcBef>
                <a:spcPts val="0"/>
              </a:spcBef>
              <a:spcAft>
                <a:spcPts val="0"/>
              </a:spcAft>
              <a:buSzPts val="1800"/>
              <a:buChar char="○"/>
            </a:pPr>
            <a:r>
              <a:rPr lang="en" sz="1800"/>
              <a:t>Metro</a:t>
            </a:r>
            <a:endParaRPr sz="1800"/>
          </a:p>
          <a:p>
            <a:pPr indent="-342900" lvl="0" marL="457200" rtl="0" algn="l">
              <a:spcBef>
                <a:spcPts val="0"/>
              </a:spcBef>
              <a:spcAft>
                <a:spcPts val="0"/>
              </a:spcAft>
              <a:buSzPts val="1800"/>
              <a:buChar char="●"/>
            </a:pPr>
            <a:r>
              <a:rPr b="1" lang="en"/>
              <a:t>Digital Tickets	</a:t>
            </a:r>
            <a:endParaRPr/>
          </a:p>
        </p:txBody>
      </p:sp>
      <p:pic>
        <p:nvPicPr>
          <p:cNvPr id="77" name="Google Shape;77;p15"/>
          <p:cNvPicPr preferRelativeResize="0"/>
          <p:nvPr/>
        </p:nvPicPr>
        <p:blipFill>
          <a:blip r:embed="rId3">
            <a:alphaModFix/>
          </a:blip>
          <a:stretch>
            <a:fillRect/>
          </a:stretch>
        </p:blipFill>
        <p:spPr>
          <a:xfrm>
            <a:off x="4135250" y="1225227"/>
            <a:ext cx="4697050" cy="3607333"/>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479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Latest Trends in NFC</a:t>
            </a:r>
            <a:endParaRPr/>
          </a:p>
        </p:txBody>
      </p:sp>
      <p:sp>
        <p:nvSpPr>
          <p:cNvPr id="83" name="Google Shape;83;p16"/>
          <p:cNvSpPr txBox="1"/>
          <p:nvPr>
            <p:ph idx="1" type="body"/>
          </p:nvPr>
        </p:nvSpPr>
        <p:spPr>
          <a:xfrm>
            <a:off x="311700" y="1221900"/>
            <a:ext cx="5466600" cy="329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Sprayable NFC tags:</a:t>
            </a:r>
            <a:r>
              <a:rPr lang="en"/>
              <a:t> Smart Furniture</a:t>
            </a:r>
            <a:endParaRPr/>
          </a:p>
          <a:p>
            <a:pPr indent="-342900" lvl="0" marL="457200" rtl="0" algn="l">
              <a:spcBef>
                <a:spcPts val="0"/>
              </a:spcBef>
              <a:spcAft>
                <a:spcPts val="0"/>
              </a:spcAft>
              <a:buSzPts val="1800"/>
              <a:buChar char="●"/>
            </a:pPr>
            <a:r>
              <a:rPr lang="en"/>
              <a:t>Check product legitimacy</a:t>
            </a:r>
            <a:endParaRPr/>
          </a:p>
          <a:p>
            <a:pPr indent="-342900" lvl="0" marL="457200" rtl="0" algn="l">
              <a:spcBef>
                <a:spcPts val="0"/>
              </a:spcBef>
              <a:spcAft>
                <a:spcPts val="0"/>
              </a:spcAft>
              <a:buSzPts val="1800"/>
              <a:buChar char="●"/>
            </a:pPr>
            <a:r>
              <a:rPr lang="en"/>
              <a:t>Prevent Identity Frauds</a:t>
            </a:r>
            <a:endParaRPr/>
          </a:p>
          <a:p>
            <a:pPr indent="-342900" lvl="0" marL="457200" rtl="0" algn="l">
              <a:spcBef>
                <a:spcPts val="0"/>
              </a:spcBef>
              <a:spcAft>
                <a:spcPts val="0"/>
              </a:spcAft>
              <a:buSzPts val="1800"/>
              <a:buChar char="●"/>
            </a:pPr>
            <a:r>
              <a:rPr lang="en"/>
              <a:t>Wireless earbuds charging and power share</a:t>
            </a:r>
            <a:endParaRPr/>
          </a:p>
          <a:p>
            <a:pPr indent="-342900" lvl="0" marL="457200" rtl="0" algn="l">
              <a:spcBef>
                <a:spcPts val="0"/>
              </a:spcBef>
              <a:spcAft>
                <a:spcPts val="0"/>
              </a:spcAft>
              <a:buSzPts val="1800"/>
              <a:buChar char="●"/>
            </a:pPr>
            <a:r>
              <a:rPr lang="en"/>
              <a:t>U</a:t>
            </a:r>
            <a:r>
              <a:rPr lang="en"/>
              <a:t>nlock cars and homes without keys</a:t>
            </a:r>
            <a:endParaRPr/>
          </a:p>
        </p:txBody>
      </p:sp>
      <p:pic>
        <p:nvPicPr>
          <p:cNvPr id="84" name="Google Shape;84;p16"/>
          <p:cNvPicPr preferRelativeResize="0"/>
          <p:nvPr/>
        </p:nvPicPr>
        <p:blipFill>
          <a:blip r:embed="rId3">
            <a:alphaModFix/>
          </a:blip>
          <a:stretch>
            <a:fillRect/>
          </a:stretch>
        </p:blipFill>
        <p:spPr>
          <a:xfrm>
            <a:off x="5778300" y="2651950"/>
            <a:ext cx="2954924" cy="2350850"/>
          </a:xfrm>
          <a:prstGeom prst="rect">
            <a:avLst/>
          </a:prstGeom>
          <a:noFill/>
          <a:ln>
            <a:noFill/>
          </a:ln>
        </p:spPr>
      </p:pic>
      <p:pic>
        <p:nvPicPr>
          <p:cNvPr id="85" name="Google Shape;85;p16"/>
          <p:cNvPicPr preferRelativeResize="0"/>
          <p:nvPr/>
        </p:nvPicPr>
        <p:blipFill>
          <a:blip r:embed="rId4">
            <a:alphaModFix/>
          </a:blip>
          <a:stretch>
            <a:fillRect/>
          </a:stretch>
        </p:blipFill>
        <p:spPr>
          <a:xfrm>
            <a:off x="5778300" y="726275"/>
            <a:ext cx="3002176" cy="1688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NFC vs RFID</a:t>
            </a:r>
            <a:endParaRPr/>
          </a:p>
        </p:txBody>
      </p:sp>
      <p:sp>
        <p:nvSpPr>
          <p:cNvPr id="91" name="Google Shape;91;p17"/>
          <p:cNvSpPr txBox="1"/>
          <p:nvPr>
            <p:ph idx="1" type="body"/>
          </p:nvPr>
        </p:nvSpPr>
        <p:spPr>
          <a:xfrm>
            <a:off x="311700" y="1184600"/>
            <a:ext cx="4011000" cy="34164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2"/>
                </a:solidFill>
              </a:rPr>
              <a:t>NFC</a:t>
            </a:r>
            <a:endParaRPr>
              <a:solidFill>
                <a:schemeClr val="lt2"/>
              </a:solidFill>
            </a:endParaRPr>
          </a:p>
          <a:p>
            <a:pPr indent="-342900" lvl="0" marL="457200" rtl="0" algn="l">
              <a:spcBef>
                <a:spcPts val="1200"/>
              </a:spcBef>
              <a:spcAft>
                <a:spcPts val="0"/>
              </a:spcAft>
              <a:buSzPts val="1800"/>
              <a:buChar char="●"/>
            </a:pPr>
            <a:r>
              <a:rPr lang="en"/>
              <a:t>User Centric, subset of RFID</a:t>
            </a:r>
            <a:endParaRPr/>
          </a:p>
          <a:p>
            <a:pPr indent="-342900" lvl="0" marL="457200" rtl="0" algn="l">
              <a:spcBef>
                <a:spcPts val="0"/>
              </a:spcBef>
              <a:spcAft>
                <a:spcPts val="0"/>
              </a:spcAft>
              <a:buSzPts val="1800"/>
              <a:buChar char="●"/>
            </a:pPr>
            <a:r>
              <a:rPr lang="en"/>
              <a:t>Mobile Payments</a:t>
            </a:r>
            <a:endParaRPr/>
          </a:p>
          <a:p>
            <a:pPr indent="-342900" lvl="0" marL="457200" rtl="0" algn="l">
              <a:spcBef>
                <a:spcPts val="0"/>
              </a:spcBef>
              <a:spcAft>
                <a:spcPts val="0"/>
              </a:spcAft>
              <a:buSzPts val="1800"/>
              <a:buChar char="●"/>
            </a:pPr>
            <a:r>
              <a:rPr lang="en"/>
              <a:t>Secure payments and single use transaction no. is generated each time</a:t>
            </a:r>
            <a:endParaRPr/>
          </a:p>
          <a:p>
            <a:pPr indent="-342900" lvl="0" marL="457200" rtl="0" algn="l">
              <a:spcBef>
                <a:spcPts val="0"/>
              </a:spcBef>
              <a:spcAft>
                <a:spcPts val="0"/>
              </a:spcAft>
              <a:buSzPts val="1800"/>
              <a:buChar char="●"/>
            </a:pPr>
            <a:r>
              <a:rPr lang="en"/>
              <a:t>Invisible and integrated easily</a:t>
            </a:r>
            <a:endParaRPr/>
          </a:p>
        </p:txBody>
      </p:sp>
      <p:sp>
        <p:nvSpPr>
          <p:cNvPr id="92" name="Google Shape;92;p17"/>
          <p:cNvSpPr txBox="1"/>
          <p:nvPr>
            <p:ph idx="1" type="body"/>
          </p:nvPr>
        </p:nvSpPr>
        <p:spPr>
          <a:xfrm>
            <a:off x="4853425" y="1184600"/>
            <a:ext cx="3947400" cy="3416400"/>
          </a:xfrm>
          <a:prstGeom prst="rect">
            <a:avLst/>
          </a:prstGeom>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605"/>
              <a:buNone/>
            </a:pPr>
            <a:r>
              <a:rPr lang="en" sz="1492">
                <a:solidFill>
                  <a:schemeClr val="lt2"/>
                </a:solidFill>
              </a:rPr>
              <a:t>RFID-</a:t>
            </a:r>
            <a:r>
              <a:rPr lang="en" sz="1400">
                <a:solidFill>
                  <a:schemeClr val="lt2"/>
                </a:solidFill>
                <a:highlight>
                  <a:schemeClr val="lt1"/>
                </a:highlight>
                <a:latin typeface="Roboto"/>
                <a:ea typeface="Roboto"/>
                <a:cs typeface="Roboto"/>
                <a:sym typeface="Roboto"/>
              </a:rPr>
              <a:t>Radio Frequency Identification devices</a:t>
            </a:r>
            <a:endParaRPr sz="1692">
              <a:solidFill>
                <a:schemeClr val="lt2"/>
              </a:solidFill>
            </a:endParaRPr>
          </a:p>
          <a:p>
            <a:pPr indent="-342900" lvl="0" marL="457200" rtl="0" algn="l">
              <a:spcBef>
                <a:spcPts val="1200"/>
              </a:spcBef>
              <a:spcAft>
                <a:spcPts val="0"/>
              </a:spcAft>
              <a:buSzPts val="1800"/>
              <a:buChar char="●"/>
            </a:pPr>
            <a:r>
              <a:rPr lang="en"/>
              <a:t>Item/Product Centric used by product manufacturers/retailers</a:t>
            </a:r>
            <a:endParaRPr/>
          </a:p>
          <a:p>
            <a:pPr indent="-342900" lvl="0" marL="457200" rtl="0" algn="l">
              <a:spcBef>
                <a:spcPts val="0"/>
              </a:spcBef>
              <a:spcAft>
                <a:spcPts val="0"/>
              </a:spcAft>
              <a:buSzPts val="1800"/>
              <a:buChar char="●"/>
            </a:pPr>
            <a:r>
              <a:rPr lang="en"/>
              <a:t>Tracking/Tracing items, alerts, e-wallets</a:t>
            </a:r>
            <a:endParaRPr/>
          </a:p>
          <a:p>
            <a:pPr indent="-342900" lvl="0" marL="457200" rtl="0" algn="l">
              <a:spcBef>
                <a:spcPts val="0"/>
              </a:spcBef>
              <a:spcAft>
                <a:spcPts val="0"/>
              </a:spcAft>
              <a:buSzPts val="1800"/>
              <a:buChar char="●"/>
            </a:pPr>
            <a:r>
              <a:rPr lang="en"/>
              <a:t>Can be hacked and reprogrammed</a:t>
            </a:r>
            <a:endParaRPr/>
          </a:p>
          <a:p>
            <a:pPr indent="-342900" lvl="0" marL="457200" rtl="0" algn="l">
              <a:spcBef>
                <a:spcPts val="0"/>
              </a:spcBef>
              <a:spcAft>
                <a:spcPts val="0"/>
              </a:spcAft>
              <a:buSzPts val="1800"/>
              <a:buChar char="●"/>
            </a:pPr>
            <a:r>
              <a:rPr lang="en"/>
              <a:t>Usually large and visible</a:t>
            </a:r>
            <a:endParaRPr/>
          </a:p>
          <a:p>
            <a:pPr indent="0" lvl="0" marL="0" rtl="0" algn="ctr">
              <a:lnSpc>
                <a:spcPct val="105000"/>
              </a:lnSpc>
              <a:spcBef>
                <a:spcPts val="1200"/>
              </a:spcBef>
              <a:spcAft>
                <a:spcPts val="0"/>
              </a:spcAft>
              <a:buSzPts val="605"/>
              <a:buNone/>
            </a:pPr>
            <a:r>
              <a:t/>
            </a:r>
            <a:endParaRPr sz="1492">
              <a:solidFill>
                <a:schemeClr val="lt2"/>
              </a:solidFill>
            </a:endParaRPr>
          </a:p>
          <a:p>
            <a:pPr indent="0" lvl="0" marL="0" rtl="0" algn="l">
              <a:lnSpc>
                <a:spcPct val="105000"/>
              </a:lnSpc>
              <a:spcBef>
                <a:spcPts val="1200"/>
              </a:spcBef>
              <a:spcAft>
                <a:spcPts val="1200"/>
              </a:spcAft>
              <a:buSzPts val="605"/>
              <a:buNone/>
            </a:pPr>
            <a:r>
              <a:t/>
            </a:r>
            <a:endParaRPr sz="1190"/>
          </a:p>
        </p:txBody>
      </p:sp>
      <p:cxnSp>
        <p:nvCxnSpPr>
          <p:cNvPr id="93" name="Google Shape;93;p17"/>
          <p:cNvCxnSpPr/>
          <p:nvPr/>
        </p:nvCxnSpPr>
        <p:spPr>
          <a:xfrm>
            <a:off x="4572000" y="1048700"/>
            <a:ext cx="0" cy="36882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99" name="Google Shape;99;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NFC Tag → NFC Reader</a:t>
            </a:r>
            <a:endParaRPr b="1"/>
          </a:p>
          <a:p>
            <a:pPr indent="0" lvl="0" marL="0" rtl="0" algn="l">
              <a:spcBef>
                <a:spcPts val="1200"/>
              </a:spcBef>
              <a:spcAft>
                <a:spcPts val="0"/>
              </a:spcAft>
              <a:buNone/>
            </a:pPr>
            <a:r>
              <a:rPr lang="en"/>
              <a:t>D</a:t>
            </a:r>
            <a:r>
              <a:rPr lang="en"/>
              <a:t>evices communicate via radio waves to activate the receiving device</a:t>
            </a:r>
            <a:endParaRPr/>
          </a:p>
          <a:p>
            <a:pPr indent="0" lvl="0" marL="0" rtl="0" algn="l">
              <a:spcBef>
                <a:spcPts val="1200"/>
              </a:spcBef>
              <a:spcAft>
                <a:spcPts val="0"/>
              </a:spcAft>
              <a:buNone/>
            </a:pPr>
            <a:r>
              <a:rPr b="1" lang="en"/>
              <a:t>Typical Procedure:</a:t>
            </a:r>
            <a:endParaRPr b="1"/>
          </a:p>
          <a:p>
            <a:pPr indent="-342900" lvl="0" marL="457200" rtl="0" algn="l">
              <a:spcBef>
                <a:spcPts val="1200"/>
              </a:spcBef>
              <a:spcAft>
                <a:spcPts val="0"/>
              </a:spcAft>
              <a:buSzPts val="1800"/>
              <a:buAutoNum type="arabicPeriod"/>
            </a:pPr>
            <a:r>
              <a:rPr lang="en"/>
              <a:t>User holds NFC tag in close proximity to NFC reader</a:t>
            </a:r>
            <a:endParaRPr/>
          </a:p>
          <a:p>
            <a:pPr indent="-317500" lvl="1" marL="914400" rtl="0" algn="l">
              <a:spcBef>
                <a:spcPts val="0"/>
              </a:spcBef>
              <a:spcAft>
                <a:spcPts val="0"/>
              </a:spcAft>
              <a:buSzPts val="1400"/>
              <a:buAutoNum type="alphaLcPeriod"/>
            </a:pPr>
            <a:r>
              <a:rPr lang="en"/>
              <a:t>Will only work in short distances ~ 5 inches</a:t>
            </a:r>
            <a:endParaRPr/>
          </a:p>
          <a:p>
            <a:pPr indent="-342900" lvl="0" marL="457200" rtl="0" algn="l">
              <a:spcBef>
                <a:spcPts val="0"/>
              </a:spcBef>
              <a:spcAft>
                <a:spcPts val="0"/>
              </a:spcAft>
              <a:buSzPts val="1800"/>
              <a:buAutoNum type="arabicPeriod"/>
            </a:pPr>
            <a:r>
              <a:rPr lang="en"/>
              <a:t>Radio wave is sent to the the readers </a:t>
            </a:r>
            <a:r>
              <a:rPr lang="en"/>
              <a:t>antenna</a:t>
            </a:r>
            <a:r>
              <a:rPr lang="en"/>
              <a:t> to activate the device</a:t>
            </a:r>
            <a:endParaRPr/>
          </a:p>
          <a:p>
            <a:pPr indent="-342900" lvl="0" marL="457200" rtl="0" algn="l">
              <a:spcBef>
                <a:spcPts val="0"/>
              </a:spcBef>
              <a:spcAft>
                <a:spcPts val="0"/>
              </a:spcAft>
              <a:buSzPts val="1800"/>
              <a:buAutoNum type="arabicPeriod"/>
            </a:pPr>
            <a:r>
              <a:rPr lang="en"/>
              <a:t>Encrypted data exchange occurs between the two devices</a:t>
            </a:r>
            <a:endParaRPr/>
          </a:p>
          <a:p>
            <a:pPr indent="-317500" lvl="1" marL="914400" rtl="0" algn="l">
              <a:spcBef>
                <a:spcPts val="0"/>
              </a:spcBef>
              <a:spcAft>
                <a:spcPts val="0"/>
              </a:spcAft>
              <a:buSzPts val="1400"/>
              <a:buAutoNum type="alphaLcPeriod"/>
            </a:pPr>
            <a:r>
              <a:rPr lang="en"/>
              <a:t>An NFC tag will only connect to one NFC reader at a time</a:t>
            </a:r>
            <a:endParaRPr/>
          </a:p>
          <a:p>
            <a:pPr indent="-342900" lvl="0" marL="457200" rtl="0" algn="l">
              <a:spcBef>
                <a:spcPts val="0"/>
              </a:spcBef>
              <a:spcAft>
                <a:spcPts val="0"/>
              </a:spcAft>
              <a:buSzPts val="1800"/>
              <a:buAutoNum type="arabicPeriod"/>
            </a:pPr>
            <a:r>
              <a:rPr lang="en"/>
              <a:t>Tag and reader deactivate after exchange</a:t>
            </a:r>
            <a:endParaRPr/>
          </a:p>
          <a:p>
            <a:pPr indent="-317500" lvl="1" marL="914400" rtl="0" algn="l">
              <a:spcBef>
                <a:spcPts val="0"/>
              </a:spcBef>
              <a:spcAft>
                <a:spcPts val="0"/>
              </a:spcAft>
              <a:buSzPts val="1400"/>
              <a:buAutoNum type="alphaLcPeriod"/>
            </a:pPr>
            <a:r>
              <a:rPr lang="en"/>
              <a:t>NFC tags do not have batteries but instead draw power from the host (Ex. Smartphones)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are NFC Tags Powered?</a:t>
            </a:r>
            <a:endParaRPr/>
          </a:p>
        </p:txBody>
      </p:sp>
      <p:sp>
        <p:nvSpPr>
          <p:cNvPr id="105" name="Google Shape;105;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Powered by reading device</a:t>
            </a:r>
            <a:endParaRPr/>
          </a:p>
          <a:p>
            <a:pPr indent="-342900" lvl="0" marL="457200" rtl="0" algn="l">
              <a:spcBef>
                <a:spcPts val="0"/>
              </a:spcBef>
              <a:spcAft>
                <a:spcPts val="0"/>
              </a:spcAft>
              <a:buSzPts val="1800"/>
              <a:buChar char="●"/>
            </a:pPr>
            <a:r>
              <a:rPr lang="en"/>
              <a:t>Magnetic induction</a:t>
            </a:r>
            <a:endParaRPr/>
          </a:p>
        </p:txBody>
      </p:sp>
      <p:pic>
        <p:nvPicPr>
          <p:cNvPr id="106" name="Google Shape;106;p19"/>
          <p:cNvPicPr preferRelativeResize="0"/>
          <p:nvPr/>
        </p:nvPicPr>
        <p:blipFill>
          <a:blip r:embed="rId3">
            <a:alphaModFix/>
          </a:blip>
          <a:stretch>
            <a:fillRect/>
          </a:stretch>
        </p:blipFill>
        <p:spPr>
          <a:xfrm>
            <a:off x="311700" y="2163588"/>
            <a:ext cx="2998351" cy="2222638"/>
          </a:xfrm>
          <a:prstGeom prst="rect">
            <a:avLst/>
          </a:prstGeom>
          <a:noFill/>
          <a:ln>
            <a:noFill/>
          </a:ln>
        </p:spPr>
      </p:pic>
      <p:pic>
        <p:nvPicPr>
          <p:cNvPr id="107" name="Google Shape;107;p19"/>
          <p:cNvPicPr preferRelativeResize="0"/>
          <p:nvPr/>
        </p:nvPicPr>
        <p:blipFill>
          <a:blip r:embed="rId4">
            <a:alphaModFix/>
          </a:blip>
          <a:stretch>
            <a:fillRect/>
          </a:stretch>
        </p:blipFill>
        <p:spPr>
          <a:xfrm>
            <a:off x="3256246" y="1580050"/>
            <a:ext cx="4123876" cy="3056975"/>
          </a:xfrm>
          <a:prstGeom prst="rect">
            <a:avLst/>
          </a:prstGeom>
          <a:noFill/>
          <a:ln>
            <a:noFill/>
          </a:ln>
        </p:spPr>
      </p:pic>
      <p:pic>
        <p:nvPicPr>
          <p:cNvPr id="108" name="Google Shape;108;p19"/>
          <p:cNvPicPr preferRelativeResize="0"/>
          <p:nvPr/>
        </p:nvPicPr>
        <p:blipFill>
          <a:blip r:embed="rId5">
            <a:alphaModFix/>
          </a:blip>
          <a:stretch>
            <a:fillRect/>
          </a:stretch>
        </p:blipFill>
        <p:spPr>
          <a:xfrm>
            <a:off x="7511525" y="1969975"/>
            <a:ext cx="1592150" cy="275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NFC Tag Security Risks</a:t>
            </a:r>
            <a:endParaRPr/>
          </a:p>
        </p:txBody>
      </p:sp>
      <p:sp>
        <p:nvSpPr>
          <p:cNvPr id="114" name="Google Shape;114;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Eavesdropping</a:t>
            </a:r>
            <a:endParaRPr/>
          </a:p>
          <a:p>
            <a:pPr indent="-330200" lvl="1" marL="914400" rtl="0" algn="l">
              <a:spcBef>
                <a:spcPts val="0"/>
              </a:spcBef>
              <a:spcAft>
                <a:spcPts val="0"/>
              </a:spcAft>
              <a:buSzPts val="1600"/>
              <a:buChar char="○"/>
            </a:pPr>
            <a:r>
              <a:rPr lang="en" sz="1600"/>
              <a:t>Close range</a:t>
            </a:r>
            <a:endParaRPr sz="1600"/>
          </a:p>
          <a:p>
            <a:pPr indent="-330200" lvl="1" marL="914400" rtl="0" algn="l">
              <a:spcBef>
                <a:spcPts val="0"/>
              </a:spcBef>
              <a:spcAft>
                <a:spcPts val="0"/>
              </a:spcAft>
              <a:buSzPts val="1600"/>
              <a:buChar char="○"/>
            </a:pPr>
            <a:r>
              <a:rPr lang="en" sz="1600"/>
              <a:t>During transaction</a:t>
            </a:r>
            <a:endParaRPr sz="1600"/>
          </a:p>
          <a:p>
            <a:pPr indent="-342900" lvl="0" marL="457200" rtl="0" algn="l">
              <a:spcBef>
                <a:spcPts val="0"/>
              </a:spcBef>
              <a:spcAft>
                <a:spcPts val="0"/>
              </a:spcAft>
              <a:buSzPts val="1800"/>
              <a:buChar char="●"/>
            </a:pPr>
            <a:r>
              <a:rPr lang="en"/>
              <a:t>Data corruption and manipulation</a:t>
            </a:r>
            <a:endParaRPr/>
          </a:p>
          <a:p>
            <a:pPr indent="-330200" lvl="1" marL="914400" rtl="0" algn="l">
              <a:spcBef>
                <a:spcPts val="0"/>
              </a:spcBef>
              <a:spcAft>
                <a:spcPts val="0"/>
              </a:spcAft>
              <a:buSzPts val="1600"/>
              <a:buChar char="○"/>
            </a:pPr>
            <a:r>
              <a:rPr lang="en" sz="1600"/>
              <a:t>Corrupt data being sent to reader</a:t>
            </a:r>
            <a:endParaRPr sz="1600"/>
          </a:p>
          <a:p>
            <a:pPr indent="-342900" lvl="0" marL="457200" rtl="0" algn="l">
              <a:spcBef>
                <a:spcPts val="0"/>
              </a:spcBef>
              <a:spcAft>
                <a:spcPts val="0"/>
              </a:spcAft>
              <a:buSzPts val="1800"/>
              <a:buChar char="●"/>
            </a:pPr>
            <a:r>
              <a:rPr lang="en"/>
              <a:t>Middleman interception</a:t>
            </a:r>
            <a:endParaRPr/>
          </a:p>
          <a:p>
            <a:pPr indent="-317500" lvl="1" marL="914400" rtl="0" algn="l">
              <a:spcBef>
                <a:spcPts val="0"/>
              </a:spcBef>
              <a:spcAft>
                <a:spcPts val="0"/>
              </a:spcAft>
              <a:buSzPts val="1400"/>
              <a:buChar char="○"/>
            </a:pPr>
            <a:r>
              <a:rPr lang="en"/>
              <a:t>Similar to data corruption</a:t>
            </a:r>
            <a:endParaRPr/>
          </a:p>
          <a:p>
            <a:pPr indent="-342900" lvl="0" marL="457200" rtl="0" algn="l">
              <a:spcBef>
                <a:spcPts val="0"/>
              </a:spcBef>
              <a:spcAft>
                <a:spcPts val="0"/>
              </a:spcAft>
              <a:buSzPts val="1800"/>
              <a:buChar char="●"/>
            </a:pPr>
            <a:r>
              <a:rPr lang="en"/>
              <a:t>Physical theft</a:t>
            </a:r>
            <a:endParaRPr/>
          </a:p>
          <a:p>
            <a:pPr indent="-330200" lvl="1" marL="914400" rtl="0" algn="l">
              <a:spcBef>
                <a:spcPts val="0"/>
              </a:spcBef>
              <a:spcAft>
                <a:spcPts val="0"/>
              </a:spcAft>
              <a:buSzPts val="1600"/>
              <a:buChar char="○"/>
            </a:pPr>
            <a:r>
              <a:rPr lang="en" sz="1600"/>
              <a:t>E.g. Stolen ID card</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Disadvantages of NFC</a:t>
            </a:r>
            <a:endParaRPr/>
          </a:p>
        </p:txBody>
      </p:sp>
      <p:sp>
        <p:nvSpPr>
          <p:cNvPr id="120" name="Google Shape;120;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Only works </a:t>
            </a:r>
            <a:r>
              <a:rPr lang="en"/>
              <a:t>for short distances</a:t>
            </a:r>
            <a:endParaRPr/>
          </a:p>
          <a:p>
            <a:pPr indent="-342900" lvl="0" marL="457200" rtl="0" algn="l">
              <a:spcBef>
                <a:spcPts val="0"/>
              </a:spcBef>
              <a:spcAft>
                <a:spcPts val="0"/>
              </a:spcAft>
              <a:buSzPts val="1800"/>
              <a:buChar char="●"/>
            </a:pPr>
            <a:r>
              <a:rPr lang="en"/>
              <a:t>The power utilization is more in NFC empowered gadgets</a:t>
            </a:r>
            <a:endParaRPr/>
          </a:p>
          <a:p>
            <a:pPr indent="-342900" lvl="0" marL="457200" rtl="0" algn="l">
              <a:spcBef>
                <a:spcPts val="0"/>
              </a:spcBef>
              <a:spcAft>
                <a:spcPts val="0"/>
              </a:spcAft>
              <a:buSzPts val="1800"/>
              <a:buChar char="●"/>
            </a:pPr>
            <a:r>
              <a:rPr lang="en"/>
              <a:t>Low information move rates from 106-424 kbps</a:t>
            </a:r>
            <a:endParaRPr/>
          </a:p>
          <a:p>
            <a:pPr indent="-317500" lvl="1" marL="914400" rtl="0" algn="l">
              <a:spcBef>
                <a:spcPts val="0"/>
              </a:spcBef>
              <a:spcAft>
                <a:spcPts val="0"/>
              </a:spcAft>
              <a:buSzPts val="1400"/>
              <a:buChar char="○"/>
            </a:pPr>
            <a:r>
              <a:rPr lang="en"/>
              <a:t>Only good for quick transactions</a:t>
            </a:r>
            <a:endParaRPr/>
          </a:p>
          <a:p>
            <a:pPr indent="-342900" lvl="0" marL="457200" rtl="0" algn="l">
              <a:spcBef>
                <a:spcPts val="0"/>
              </a:spcBef>
              <a:spcAft>
                <a:spcPts val="0"/>
              </a:spcAft>
              <a:buSzPts val="1800"/>
              <a:buChar char="●"/>
            </a:pPr>
            <a:r>
              <a:rPr lang="en"/>
              <a:t>More secure than credit cards but not totally risk free</a:t>
            </a:r>
            <a:endParaRPr/>
          </a:p>
          <a:p>
            <a:pPr indent="-317500" lvl="1" marL="914400" rtl="0" algn="l">
              <a:spcBef>
                <a:spcPts val="0"/>
              </a:spcBef>
              <a:spcAft>
                <a:spcPts val="0"/>
              </a:spcAft>
              <a:buSzPts val="1400"/>
              <a:buChar char="○"/>
            </a:pPr>
            <a:r>
              <a:rPr lang="en"/>
              <a:t>Due to prominence of mobile based hacking these days </a:t>
            </a:r>
            <a:endParaRPr/>
          </a:p>
          <a:p>
            <a:pPr indent="-342900" lvl="0" marL="457200" rtl="0" algn="l">
              <a:spcBef>
                <a:spcPts val="0"/>
              </a:spcBef>
              <a:spcAft>
                <a:spcPts val="0"/>
              </a:spcAft>
              <a:buSzPts val="1800"/>
              <a:buChar char="●"/>
            </a:pPr>
            <a:r>
              <a:rPr lang="en"/>
              <a:t>Interception Attacks</a:t>
            </a:r>
            <a:endParaRPr/>
          </a:p>
          <a:p>
            <a:pPr indent="-317500" lvl="1" marL="914400" rtl="0" algn="l">
              <a:spcBef>
                <a:spcPts val="0"/>
              </a:spcBef>
              <a:spcAft>
                <a:spcPts val="0"/>
              </a:spcAft>
              <a:buSzPts val="1400"/>
              <a:buChar char="○"/>
            </a:pPr>
            <a:r>
              <a:rPr lang="en"/>
              <a:t>NFC data transfer is rerouted to a device other than the one that is intended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