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9" r:id="rId6"/>
    <p:sldId id="264" r:id="rId7"/>
    <p:sldId id="265" r:id="rId8"/>
    <p:sldId id="271" r:id="rId9"/>
    <p:sldId id="268" r:id="rId10"/>
    <p:sldId id="266" r:id="rId11"/>
    <p:sldId id="267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6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430E-87A6-7147-9745-F2F72684A923}" type="datetimeFigureOut">
              <a:rPr lang="en-US" smtClean="0"/>
              <a:t>3/6/14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61A-448E-C84C-9A68-2DFB12845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53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430E-87A6-7147-9745-F2F72684A923}" type="datetimeFigureOut">
              <a:rPr lang="en-US" smtClean="0"/>
              <a:t>3/6/14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61A-448E-C84C-9A68-2DFB12845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8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430E-87A6-7147-9745-F2F72684A923}" type="datetimeFigureOut">
              <a:rPr lang="en-US" smtClean="0"/>
              <a:t>3/6/14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61A-448E-C84C-9A68-2DFB12845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2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430E-87A6-7147-9745-F2F72684A923}" type="datetimeFigureOut">
              <a:rPr lang="en-US" smtClean="0"/>
              <a:t>3/6/14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61A-448E-C84C-9A68-2DFB12845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5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430E-87A6-7147-9745-F2F72684A923}" type="datetimeFigureOut">
              <a:rPr lang="en-US" smtClean="0"/>
              <a:t>3/6/14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61A-448E-C84C-9A68-2DFB12845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5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430E-87A6-7147-9745-F2F72684A923}" type="datetimeFigureOut">
              <a:rPr lang="en-US" smtClean="0"/>
              <a:t>3/6/14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61A-448E-C84C-9A68-2DFB12845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0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430E-87A6-7147-9745-F2F72684A923}" type="datetimeFigureOut">
              <a:rPr lang="en-US" smtClean="0"/>
              <a:t>3/6/14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61A-448E-C84C-9A68-2DFB12845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7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430E-87A6-7147-9745-F2F72684A923}" type="datetimeFigureOut">
              <a:rPr lang="en-US" smtClean="0"/>
              <a:t>3/6/14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61A-448E-C84C-9A68-2DFB12845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5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430E-87A6-7147-9745-F2F72684A923}" type="datetimeFigureOut">
              <a:rPr lang="en-US" smtClean="0"/>
              <a:t>3/6/14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61A-448E-C84C-9A68-2DFB12845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1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430E-87A6-7147-9745-F2F72684A923}" type="datetimeFigureOut">
              <a:rPr lang="en-US" smtClean="0"/>
              <a:t>3/6/14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61A-448E-C84C-9A68-2DFB12845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2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430E-87A6-7147-9745-F2F72684A923}" type="datetimeFigureOut">
              <a:rPr lang="en-US" smtClean="0"/>
              <a:t>3/6/14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61A-448E-C84C-9A68-2DFB12845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6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F430E-87A6-7147-9745-F2F72684A923}" type="datetimeFigureOut">
              <a:rPr lang="en-US" smtClean="0"/>
              <a:t>3/6/14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E561A-448E-C84C-9A68-2DFB12845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9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Player_Efficiency_Rating" TargetMode="External"/><Relationship Id="rId3" Type="http://schemas.openxmlformats.org/officeDocument/2006/relationships/hyperlink" Target="http://en.wikipedia.org/wiki/Performance_Index_Rat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 attempt at making the perfect bracket goes horribly wrong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David Pennington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053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hardest part of making a bracket is picking the right upsets. </a:t>
            </a:r>
          </a:p>
          <a:p>
            <a:pPr lvl="1"/>
            <a:r>
              <a:rPr lang="en-US" dirty="0" smtClean="0"/>
              <a:t>Statistics can help you with this.</a:t>
            </a:r>
          </a:p>
          <a:p>
            <a:pPr lvl="1"/>
            <a:r>
              <a:rPr lang="en-US" dirty="0" smtClean="0"/>
              <a:t>Analysts can’t</a:t>
            </a:r>
          </a:p>
          <a:p>
            <a:r>
              <a:rPr lang="en-US" dirty="0" smtClean="0"/>
              <a:t>Of the 10 in the first round, they picked 1</a:t>
            </a:r>
          </a:p>
          <a:p>
            <a:r>
              <a:rPr lang="en-US" dirty="0" smtClean="0"/>
              <a:t>Of the 20 in the tournament, they picked 1</a:t>
            </a:r>
          </a:p>
        </p:txBody>
      </p:sp>
    </p:spTree>
    <p:extLst>
      <p:ext uri="{BB962C8B-B14F-4D97-AF65-F5344CB8AC3E}">
        <p14:creationId xmlns:p14="http://schemas.microsoft.com/office/powerpoint/2010/main" val="1832390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 Picks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As a whole they averaged 6/8 correct picks in the first round.</a:t>
            </a:r>
          </a:p>
          <a:p>
            <a:pPr lvl="1"/>
            <a:r>
              <a:rPr lang="en-US" dirty="0" smtClean="0"/>
              <a:t>This was actually pretty standard based on brackets from ESPN.</a:t>
            </a:r>
          </a:p>
          <a:p>
            <a:r>
              <a:rPr lang="en-US" dirty="0" smtClean="0"/>
              <a:t>For every conference, they picked the 1 and 2 seed to be in the elite 8 (3/8)…</a:t>
            </a:r>
          </a:p>
          <a:p>
            <a:r>
              <a:rPr lang="en-US" dirty="0" smtClean="0"/>
              <a:t>They picked 1 of the 4 final four teams </a:t>
            </a:r>
          </a:p>
          <a:p>
            <a:pPr lvl="1"/>
            <a:r>
              <a:rPr lang="en-US" dirty="0" smtClean="0"/>
              <a:t>and that was Louisville</a:t>
            </a:r>
          </a:p>
          <a:p>
            <a:r>
              <a:rPr lang="en-US" dirty="0" smtClean="0"/>
              <a:t>They (almost) unanimously picked Louisville as the winner.</a:t>
            </a:r>
          </a:p>
        </p:txBody>
      </p:sp>
    </p:spTree>
    <p:extLst>
      <p:ext uri="{BB962C8B-B14F-4D97-AF65-F5344CB8AC3E}">
        <p14:creationId xmlns:p14="http://schemas.microsoft.com/office/powerpoint/2010/main" val="3315716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Never Trust Sports Analysts (unless they are actually statisticians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0413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MANY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r>
              <a:rPr lang="en-US" b="1" dirty="0"/>
              <a:t>GM</a:t>
            </a:r>
            <a:r>
              <a:rPr lang="en-US" dirty="0"/>
              <a:t>, </a:t>
            </a:r>
            <a:r>
              <a:rPr lang="en-US" b="1" dirty="0" smtClean="0"/>
              <a:t>GP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b="1" dirty="0" smtClean="0"/>
              <a:t>GS</a:t>
            </a:r>
            <a:r>
              <a:rPr lang="en-US" dirty="0" smtClean="0"/>
              <a:t>, </a:t>
            </a:r>
            <a:r>
              <a:rPr lang="en-US" b="1" dirty="0" smtClean="0"/>
              <a:t>PTS, FGM</a:t>
            </a:r>
            <a:r>
              <a:rPr lang="en-US" dirty="0"/>
              <a:t>, </a:t>
            </a:r>
            <a:r>
              <a:rPr lang="en-US" b="1" dirty="0"/>
              <a:t>FGA</a:t>
            </a:r>
            <a:r>
              <a:rPr lang="en-US" dirty="0"/>
              <a:t>, </a:t>
            </a:r>
            <a:r>
              <a:rPr lang="en-US" b="1" dirty="0"/>
              <a:t>FG</a:t>
            </a:r>
            <a:r>
              <a:rPr lang="en-US" b="1" dirty="0" smtClean="0"/>
              <a:t>%</a:t>
            </a:r>
            <a:r>
              <a:rPr lang="en-US" dirty="0" smtClean="0"/>
              <a:t>, </a:t>
            </a:r>
            <a:r>
              <a:rPr lang="en-US" b="1" dirty="0" smtClean="0"/>
              <a:t>FTM</a:t>
            </a:r>
            <a:r>
              <a:rPr lang="en-US" dirty="0"/>
              <a:t>, </a:t>
            </a:r>
            <a:r>
              <a:rPr lang="en-US" b="1" dirty="0"/>
              <a:t>FTA</a:t>
            </a:r>
            <a:r>
              <a:rPr lang="en-US" dirty="0"/>
              <a:t>, </a:t>
            </a:r>
            <a:r>
              <a:rPr lang="en-US" b="1" dirty="0"/>
              <a:t>FT</a:t>
            </a:r>
            <a:r>
              <a:rPr lang="en-US" b="1" dirty="0" smtClean="0"/>
              <a:t>%</a:t>
            </a:r>
            <a:r>
              <a:rPr lang="en-US" dirty="0" smtClean="0"/>
              <a:t> </a:t>
            </a:r>
            <a:r>
              <a:rPr lang="en-US" b="1" dirty="0" smtClean="0"/>
              <a:t>3FGM</a:t>
            </a:r>
            <a:r>
              <a:rPr lang="en-US" dirty="0"/>
              <a:t>, </a:t>
            </a:r>
            <a:r>
              <a:rPr lang="en-US" b="1" dirty="0"/>
              <a:t>3FGA</a:t>
            </a:r>
            <a:r>
              <a:rPr lang="en-US" dirty="0"/>
              <a:t>, </a:t>
            </a:r>
            <a:r>
              <a:rPr lang="en-US" b="1" dirty="0"/>
              <a:t>3FG</a:t>
            </a:r>
            <a:r>
              <a:rPr lang="en-US" b="1" dirty="0" smtClean="0"/>
              <a:t>%, </a:t>
            </a:r>
            <a:r>
              <a:rPr lang="en-US" b="1" dirty="0" smtClean="0"/>
              <a:t>REB</a:t>
            </a:r>
            <a:r>
              <a:rPr lang="en-US" dirty="0"/>
              <a:t>, </a:t>
            </a:r>
            <a:r>
              <a:rPr lang="en-US" b="1" dirty="0"/>
              <a:t>OREB</a:t>
            </a:r>
            <a:r>
              <a:rPr lang="en-US" dirty="0"/>
              <a:t>, </a:t>
            </a:r>
            <a:r>
              <a:rPr lang="en-US" b="1" dirty="0" smtClean="0"/>
              <a:t>DREB</a:t>
            </a:r>
            <a:r>
              <a:rPr lang="en-US" dirty="0"/>
              <a:t> </a:t>
            </a:r>
            <a:r>
              <a:rPr lang="en-US" b="1" dirty="0" smtClean="0"/>
              <a:t>AST, STL, BLK, TO, EFF, PF, MIN…</a:t>
            </a:r>
          </a:p>
          <a:p>
            <a:r>
              <a:rPr lang="en-US" b="1" dirty="0" err="1" smtClean="0"/>
              <a:t>PER:</a:t>
            </a:r>
            <a:r>
              <a:rPr lang="en-US" dirty="0" err="1" smtClean="0">
                <a:hlinkClick r:id="rId2"/>
              </a:rPr>
              <a:t>Player</a:t>
            </a:r>
            <a:r>
              <a:rPr lang="en-US" dirty="0" smtClean="0">
                <a:hlinkClick r:id="rId2"/>
              </a:rPr>
              <a:t> </a:t>
            </a:r>
            <a:r>
              <a:rPr lang="en-US" dirty="0">
                <a:hlinkClick r:id="rId2"/>
              </a:rPr>
              <a:t>Efficiency </a:t>
            </a:r>
            <a:r>
              <a:rPr lang="en-US" dirty="0" smtClean="0">
                <a:hlinkClick r:id="rId2"/>
              </a:rPr>
              <a:t>Rating</a:t>
            </a:r>
            <a:endParaRPr lang="en-US" dirty="0" smtClean="0"/>
          </a:p>
          <a:p>
            <a:r>
              <a:rPr lang="en-US" b="1" dirty="0" smtClean="0"/>
              <a:t>PIR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Performance Index </a:t>
            </a:r>
            <a:r>
              <a:rPr lang="en-US" dirty="0" smtClean="0">
                <a:hlinkClick r:id="rId3"/>
              </a:rPr>
              <a:t>Rating</a:t>
            </a:r>
            <a:endParaRPr lang="en-US" dirty="0" smtClean="0"/>
          </a:p>
          <a:p>
            <a:r>
              <a:rPr lang="en-US" b="1" dirty="0" smtClean="0"/>
              <a:t>Injury History, GPA, HEIGHT, WEIGHT…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6426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117695"/>
          </a:xfrm>
        </p:spPr>
        <p:txBody>
          <a:bodyPr/>
          <a:lstStyle/>
          <a:p>
            <a:r>
              <a:rPr lang="en-US" dirty="0" smtClean="0"/>
              <a:t>What should I do if I don</a:t>
            </a:r>
            <a:r>
              <a:rPr lang="fr-FR" dirty="0" smtClean="0"/>
              <a:t>’</a:t>
            </a:r>
            <a:r>
              <a:rPr lang="en-US" dirty="0" smtClean="0"/>
              <a:t>t know how to use basketball statistics, but I do know computer stuff?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900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Meta-Bracketology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Thousands of </a:t>
            </a:r>
            <a:r>
              <a:rPr lang="en-US" dirty="0" smtClean="0"/>
              <a:t>‘Analysts’ </a:t>
            </a:r>
            <a:r>
              <a:rPr lang="en-US" dirty="0" smtClean="0"/>
              <a:t>on the internet hosting their brackets.</a:t>
            </a:r>
          </a:p>
          <a:p>
            <a:pPr lvl="1"/>
            <a:r>
              <a:rPr lang="en-US" dirty="0" smtClean="0"/>
              <a:t>“They know Basketball, Right?”</a:t>
            </a:r>
          </a:p>
          <a:p>
            <a:r>
              <a:rPr lang="en-US" dirty="0" smtClean="0"/>
              <a:t>Rank teams using a large population of </a:t>
            </a:r>
            <a:r>
              <a:rPr lang="en-US" dirty="0" smtClean="0"/>
              <a:t>analyst </a:t>
            </a:r>
            <a:r>
              <a:rPr lang="en-US" dirty="0" smtClean="0"/>
              <a:t>guesses and then run a bracket simulation</a:t>
            </a:r>
            <a:r>
              <a:rPr lang="en-US" dirty="0" smtClean="0"/>
              <a:t>.</a:t>
            </a:r>
          </a:p>
          <a:p>
            <a:r>
              <a:rPr lang="en-US" dirty="0"/>
              <a:t>The Code is on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dpenning</a:t>
            </a:r>
            <a:r>
              <a:rPr lang="en-US" dirty="0"/>
              <a:t>/meta-</a:t>
            </a:r>
            <a:r>
              <a:rPr lang="en-US" dirty="0" err="1"/>
              <a:t>bracketology</a:t>
            </a:r>
            <a:endParaRPr lang="en-US" dirty="0"/>
          </a:p>
          <a:p>
            <a:r>
              <a:rPr lang="en-US" dirty="0"/>
              <a:t>Sources Brackets from CBS-Sports, ESPN, Sports-Illustrated, and </a:t>
            </a:r>
            <a:r>
              <a:rPr lang="en-US" dirty="0" err="1"/>
              <a:t>USAToday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5053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Ranking Calculation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" y="248289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392718"/>
              </p:ext>
            </p:extLst>
          </p:nvPr>
        </p:nvGraphicFramePr>
        <p:xfrm>
          <a:off x="-1422825" y="2939355"/>
          <a:ext cx="11995235" cy="833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3" imgW="5486400" imgH="381000" progId="Word.Document.12">
                  <p:embed/>
                </p:oleObj>
              </mc:Choice>
              <mc:Fallback>
                <p:oleObj name="Document" r:id="rId3" imgW="5486400" imgH="381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422825" y="2939355"/>
                        <a:ext cx="11995235" cy="8330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8942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at It Should B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5401"/>
            <a:ext cx="9144000" cy="40272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Rank of a team based on analyst guesses sorted by lowest ranking 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952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atItI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0599"/>
            <a:ext cx="9144000" cy="4036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Rank of a team based on analyst guesses sorted actual finished position.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64736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0880"/>
            <a:ext cx="8229600" cy="5585283"/>
          </a:xfrm>
        </p:spPr>
        <p:txBody>
          <a:bodyPr/>
          <a:lstStyle/>
          <a:p>
            <a:r>
              <a:rPr lang="en-US" dirty="0" smtClean="0"/>
              <a:t>Louisville had the lowest ranking (2.1)</a:t>
            </a:r>
          </a:p>
          <a:p>
            <a:r>
              <a:rPr lang="en-US" dirty="0" smtClean="0"/>
              <a:t>Liberty had the highest ranking(66.8)</a:t>
            </a:r>
          </a:p>
          <a:p>
            <a:r>
              <a:rPr lang="en-US" dirty="0" smtClean="0"/>
              <a:t>The Runners up in the tournament (Michigan) had a rank of 29.2</a:t>
            </a:r>
          </a:p>
          <a:p>
            <a:r>
              <a:rPr lang="en-US" dirty="0" smtClean="0"/>
              <a:t>Listing all groups based on max rating</a:t>
            </a:r>
          </a:p>
          <a:p>
            <a:pPr lvl="1"/>
            <a:r>
              <a:rPr lang="en-US" dirty="0" smtClean="0"/>
              <a:t>Winning : 2.1 (Louisville)</a:t>
            </a:r>
          </a:p>
          <a:p>
            <a:pPr lvl="1"/>
            <a:r>
              <a:rPr lang="en-US" dirty="0" smtClean="0"/>
              <a:t>Championship : 29.2 (Michigan)</a:t>
            </a:r>
          </a:p>
          <a:p>
            <a:pPr lvl="1"/>
            <a:r>
              <a:rPr lang="en-US" dirty="0" smtClean="0"/>
              <a:t>Final 4 : Elite 8 : 58.1 (Wichita State)</a:t>
            </a:r>
          </a:p>
          <a:p>
            <a:pPr lvl="1"/>
            <a:r>
              <a:rPr lang="en-US" dirty="0" smtClean="0"/>
              <a:t>Sweet 16: 	64 (FGCU)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348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Their Actual Results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83280" y="1621197"/>
            <a:ext cx="227627" cy="2116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83280" y="1832883"/>
            <a:ext cx="227627" cy="2116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83280" y="2159613"/>
            <a:ext cx="227627" cy="21168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83280" y="2371299"/>
            <a:ext cx="227627" cy="2116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83280" y="2688552"/>
            <a:ext cx="227627" cy="2116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83280" y="2900238"/>
            <a:ext cx="227627" cy="2116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83280" y="3226968"/>
            <a:ext cx="227627" cy="2116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83280" y="3438654"/>
            <a:ext cx="227627" cy="2116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383280" y="4077238"/>
            <a:ext cx="227627" cy="2116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383280" y="4288924"/>
            <a:ext cx="227627" cy="21168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383280" y="4615654"/>
            <a:ext cx="227627" cy="21168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383280" y="4827340"/>
            <a:ext cx="227627" cy="21168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383280" y="5144593"/>
            <a:ext cx="227627" cy="2116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383280" y="5356279"/>
            <a:ext cx="227627" cy="21168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383280" y="5683009"/>
            <a:ext cx="227627" cy="211686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383280" y="5894695"/>
            <a:ext cx="227627" cy="2116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535427" y="1680483"/>
            <a:ext cx="227627" cy="2116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535427" y="1892169"/>
            <a:ext cx="227627" cy="2116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535427" y="2218899"/>
            <a:ext cx="227627" cy="2116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535427" y="2430585"/>
            <a:ext cx="227627" cy="2116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535427" y="2747838"/>
            <a:ext cx="227627" cy="21168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535427" y="2959524"/>
            <a:ext cx="227627" cy="2116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535427" y="3286254"/>
            <a:ext cx="227627" cy="2116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535427" y="3497940"/>
            <a:ext cx="227627" cy="21168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535427" y="4136524"/>
            <a:ext cx="227627" cy="2116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535427" y="4348210"/>
            <a:ext cx="227627" cy="2116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535427" y="4674940"/>
            <a:ext cx="227627" cy="2116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535427" y="4886626"/>
            <a:ext cx="227627" cy="2116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535427" y="5203879"/>
            <a:ext cx="227627" cy="2116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535427" y="5415565"/>
            <a:ext cx="227627" cy="2116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535427" y="5742295"/>
            <a:ext cx="227627" cy="21168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535427" y="5953981"/>
            <a:ext cx="227627" cy="2116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610907" y="1727040"/>
            <a:ext cx="227627" cy="2116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610907" y="2265456"/>
            <a:ext cx="227627" cy="21168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610907" y="2794395"/>
            <a:ext cx="227627" cy="2116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610907" y="3332811"/>
            <a:ext cx="227627" cy="2116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610907" y="4183081"/>
            <a:ext cx="227627" cy="21168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610907" y="4721497"/>
            <a:ext cx="227627" cy="21168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610907" y="5250436"/>
            <a:ext cx="227627" cy="2116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610907" y="5788852"/>
            <a:ext cx="227627" cy="2116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307800" y="1786326"/>
            <a:ext cx="227627" cy="2116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307800" y="2324742"/>
            <a:ext cx="227627" cy="21168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307800" y="2853681"/>
            <a:ext cx="227627" cy="2116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307800" y="3392097"/>
            <a:ext cx="227627" cy="21168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307800" y="4242367"/>
            <a:ext cx="227627" cy="2116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307800" y="4780783"/>
            <a:ext cx="227627" cy="2116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307800" y="5309722"/>
            <a:ext cx="227627" cy="21168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307800" y="5848138"/>
            <a:ext cx="227627" cy="2116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838534" y="1997736"/>
            <a:ext cx="227627" cy="2116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838534" y="3083493"/>
            <a:ext cx="227627" cy="2116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838534" y="4422095"/>
            <a:ext cx="227627" cy="21168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838534" y="5507852"/>
            <a:ext cx="227627" cy="2116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049822" y="2057022"/>
            <a:ext cx="227627" cy="21168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049822" y="3142779"/>
            <a:ext cx="227627" cy="21168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049822" y="4481381"/>
            <a:ext cx="227627" cy="21168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049822" y="5567138"/>
            <a:ext cx="227627" cy="21168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822195" y="5072305"/>
            <a:ext cx="227627" cy="21168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822195" y="2620066"/>
            <a:ext cx="227627" cy="21168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066161" y="5013019"/>
            <a:ext cx="227627" cy="21168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066161" y="2560780"/>
            <a:ext cx="227627" cy="2116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332374" y="3759158"/>
            <a:ext cx="227627" cy="2116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560001" y="3759158"/>
            <a:ext cx="227627" cy="21168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01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2018</TotalTime>
  <Words>392</Words>
  <Application>Microsoft Macintosh PowerPoint</Application>
  <PresentationFormat>On-screen Show (4:3)</PresentationFormat>
  <Paragraphs>42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Microsoft Word Document</vt:lpstr>
      <vt:lpstr>An attempt at making the perfect bracket goes horribly wrong</vt:lpstr>
      <vt:lpstr>SO MANY STATS</vt:lpstr>
      <vt:lpstr>What should I do if I don’t know how to use basketball statistics, but I do know computer stuff?</vt:lpstr>
      <vt:lpstr>Meta-Bracketology</vt:lpstr>
      <vt:lpstr>Team Ranking Calculation</vt:lpstr>
      <vt:lpstr>Rank of a team based on analyst guesses sorted by lowest ranking first</vt:lpstr>
      <vt:lpstr>Rank of a team based on analyst guesses sorted actual finished position.</vt:lpstr>
      <vt:lpstr>PowerPoint Presentation</vt:lpstr>
      <vt:lpstr>Their Actual Results</vt:lpstr>
      <vt:lpstr>Upsets</vt:lpstr>
      <vt:lpstr>Correct Picks</vt:lpstr>
      <vt:lpstr>Conclusion</vt:lpstr>
    </vt:vector>
  </TitlesOfParts>
  <Company>wow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your Bracket: The ‘Smart Way’</dc:title>
  <dc:creator>David Pennington</dc:creator>
  <cp:lastModifiedBy>David Pennington</cp:lastModifiedBy>
  <cp:revision>16</cp:revision>
  <dcterms:created xsi:type="dcterms:W3CDTF">2014-03-05T02:46:50Z</dcterms:created>
  <dcterms:modified xsi:type="dcterms:W3CDTF">2014-03-07T15:44:51Z</dcterms:modified>
</cp:coreProperties>
</file>