
<file path=[Content_Types].xml><?xml version="1.0" encoding="utf-8"?>
<Types xmlns="http://schemas.openxmlformats.org/package/2006/content-types">
  <Default Extension="1" ContentType="image/jpeg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3" r:id="rId2"/>
    <p:sldId id="264" r:id="rId3"/>
    <p:sldId id="261" r:id="rId4"/>
    <p:sldId id="262" r:id="rId5"/>
    <p:sldId id="260" r:id="rId6"/>
    <p:sldId id="256" r:id="rId7"/>
    <p:sldId id="259" r:id="rId8"/>
    <p:sldId id="258" r:id="rId9"/>
    <p:sldId id="266" r:id="rId10"/>
    <p:sldId id="257" r:id="rId11"/>
    <p:sldId id="268" r:id="rId12"/>
    <p:sldId id="269" r:id="rId13"/>
    <p:sldId id="265" r:id="rId14"/>
    <p:sldId id="267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2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5D079-DD33-4F58-8E9C-5F8748586933}" type="datetimeFigureOut">
              <a:rPr lang="es-AR" smtClean="0"/>
              <a:t>12/1/2024</a:t>
            </a:fld>
            <a:endParaRPr lang="es-AR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7822B-EC65-4ADB-A2E7-E4FE6655984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0888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497AFA5-58FB-4EBC-B7E8-18AD0F74CF7D}" type="datetimeFigureOut">
              <a:rPr lang="es-AR" smtClean="0"/>
              <a:t>12/1/2024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255F107-1E4C-474D-A1AC-9A2E4BEECD25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1095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5000">
        <p159:morph option="byObject"/>
        <p:sndAc>
          <p:stSnd>
            <p:snd r:embed="rId1" name="coin.wav"/>
          </p:stSnd>
        </p:sndAc>
      </p:transition>
    </mc:Choice>
    <mc:Fallback xmlns="">
      <p:transition advClick="0" advTm="15000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AFA5-58FB-4EBC-B7E8-18AD0F74CF7D}" type="datetimeFigureOut">
              <a:rPr lang="es-AR" smtClean="0"/>
              <a:t>12/1/2024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F107-1E4C-474D-A1AC-9A2E4BEECD2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0195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5000">
        <p159:morph option="byObject"/>
        <p:sndAc>
          <p:stSnd>
            <p:snd r:embed="rId1" name="coin.wav"/>
          </p:stSnd>
        </p:sndAc>
      </p:transition>
    </mc:Choice>
    <mc:Fallback xmlns="">
      <p:transition advClick="0" advTm="15000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AFA5-58FB-4EBC-B7E8-18AD0F74CF7D}" type="datetimeFigureOut">
              <a:rPr lang="es-AR" smtClean="0"/>
              <a:t>12/1/2024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F107-1E4C-474D-A1AC-9A2E4BEECD2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0542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5000">
        <p159:morph option="byObject"/>
        <p:sndAc>
          <p:stSnd>
            <p:snd r:embed="rId1" name="coin.wav"/>
          </p:stSnd>
        </p:sndAc>
      </p:transition>
    </mc:Choice>
    <mc:Fallback xmlns="">
      <p:transition advClick="0" advTm="15000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AFA5-58FB-4EBC-B7E8-18AD0F74CF7D}" type="datetimeFigureOut">
              <a:rPr lang="es-AR" smtClean="0"/>
              <a:t>12/1/2024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F107-1E4C-474D-A1AC-9A2E4BEECD2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03861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5000">
        <p159:morph option="byObject"/>
        <p:sndAc>
          <p:stSnd>
            <p:snd r:embed="rId1" name="coin.wav"/>
          </p:stSnd>
        </p:sndAc>
      </p:transition>
    </mc:Choice>
    <mc:Fallback xmlns="">
      <p:transition advClick="0" advTm="15000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497AFA5-58FB-4EBC-B7E8-18AD0F74CF7D}" type="datetimeFigureOut">
              <a:rPr lang="es-AR" smtClean="0"/>
              <a:t>12/1/2024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55F107-1E4C-474D-A1AC-9A2E4BEECD25}" type="slidenum">
              <a:rPr lang="es-AR" smtClean="0"/>
              <a:t>‹Nº›</a:t>
            </a:fld>
            <a:endParaRPr lang="es-AR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47554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5000">
        <p159:morph option="byObject"/>
        <p:sndAc>
          <p:stSnd>
            <p:snd r:embed="rId1" name="coin.wav"/>
          </p:stSnd>
        </p:sndAc>
      </p:transition>
    </mc:Choice>
    <mc:Fallback xmlns="">
      <p:transition advClick="0" advTm="15000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AFA5-58FB-4EBC-B7E8-18AD0F74CF7D}" type="datetimeFigureOut">
              <a:rPr lang="es-AR" smtClean="0"/>
              <a:t>12/1/2024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F107-1E4C-474D-A1AC-9A2E4BEECD2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63751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5000">
        <p159:morph option="byObject"/>
        <p:sndAc>
          <p:stSnd>
            <p:snd r:embed="rId1" name="coin.wav"/>
          </p:stSnd>
        </p:sndAc>
      </p:transition>
    </mc:Choice>
    <mc:Fallback xmlns="">
      <p:transition advClick="0" advTm="15000">
        <p:fade/>
        <p:sndAc>
          <p:stSnd>
            <p:snd r:embed="rId3" name="coin.wav"/>
          </p:stSnd>
        </p:sndAc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AFA5-58FB-4EBC-B7E8-18AD0F74CF7D}" type="datetimeFigureOut">
              <a:rPr lang="es-AR" smtClean="0"/>
              <a:t>12/1/2024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F107-1E4C-474D-A1AC-9A2E4BEECD2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23155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5000">
        <p159:morph option="byObject"/>
        <p:sndAc>
          <p:stSnd>
            <p:snd r:embed="rId1" name="coin.wav"/>
          </p:stSnd>
        </p:sndAc>
      </p:transition>
    </mc:Choice>
    <mc:Fallback xmlns="">
      <p:transition advClick="0" advTm="15000">
        <p:fade/>
        <p:sndAc>
          <p:stSnd>
            <p:snd r:embed="rId3" name="coin.wav"/>
          </p:stSnd>
        </p:sndAc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AFA5-58FB-4EBC-B7E8-18AD0F74CF7D}" type="datetimeFigureOut">
              <a:rPr lang="es-AR" smtClean="0"/>
              <a:t>12/1/2024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F107-1E4C-474D-A1AC-9A2E4BEECD2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08229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5000">
        <p159:morph option="byObject"/>
        <p:sndAc>
          <p:stSnd>
            <p:snd r:embed="rId1" name="coin.wav"/>
          </p:stSnd>
        </p:sndAc>
      </p:transition>
    </mc:Choice>
    <mc:Fallback xmlns="">
      <p:transition advClick="0" advTm="15000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AFA5-58FB-4EBC-B7E8-18AD0F74CF7D}" type="datetimeFigureOut">
              <a:rPr lang="es-AR" smtClean="0"/>
              <a:t>12/1/2024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F107-1E4C-474D-A1AC-9A2E4BEECD2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73155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5000">
        <p159:morph option="byObject"/>
        <p:sndAc>
          <p:stSnd>
            <p:snd r:embed="rId1" name="coin.wav"/>
          </p:stSnd>
        </p:sndAc>
      </p:transition>
    </mc:Choice>
    <mc:Fallback xmlns="">
      <p:transition advClick="0" advTm="15000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497AFA5-58FB-4EBC-B7E8-18AD0F74CF7D}" type="datetimeFigureOut">
              <a:rPr lang="es-AR" smtClean="0"/>
              <a:t>12/1/2024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255F107-1E4C-474D-A1AC-9A2E4BEECD25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0641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5000">
        <p159:morph option="byObject"/>
        <p:sndAc>
          <p:stSnd>
            <p:snd r:embed="rId1" name="coin.wav"/>
          </p:stSnd>
        </p:sndAc>
      </p:transition>
    </mc:Choice>
    <mc:Fallback xmlns="">
      <p:transition advClick="0" advTm="15000">
        <p:fade/>
        <p:sndAc>
          <p:stSnd>
            <p:snd r:embed="rId3" name="coin.wav"/>
          </p:stSnd>
        </p:sndAc>
      </p:transition>
    </mc:Fallback>
  </mc:AlternateContent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497AFA5-58FB-4EBC-B7E8-18AD0F74CF7D}" type="datetimeFigureOut">
              <a:rPr lang="es-AR" smtClean="0"/>
              <a:t>12/1/2024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255F107-1E4C-474D-A1AC-9A2E4BEECD2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2767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5000">
        <p159:morph option="byObject"/>
        <p:sndAc>
          <p:stSnd>
            <p:snd r:embed="rId1" name="coin.wav"/>
          </p:stSnd>
        </p:sndAc>
      </p:transition>
    </mc:Choice>
    <mc:Fallback xmlns="">
      <p:transition advClick="0" advTm="15000">
        <p:fade/>
        <p:sndAc>
          <p:stSnd>
            <p:snd r:embed="rId3" name="coin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97AFA5-58FB-4EBC-B7E8-18AD0F74CF7D}" type="datetimeFigureOut">
              <a:rPr lang="es-AR" smtClean="0"/>
              <a:t>12/1/2024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55F107-1E4C-474D-A1AC-9A2E4BEECD25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797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5000">
        <p159:morph option="byObject"/>
        <p:sndAc>
          <p:stSnd>
            <p:snd r:embed="rId13" name="coin.wav"/>
          </p:stSnd>
        </p:sndAc>
      </p:transition>
    </mc:Choice>
    <mc:Fallback xmlns="">
      <p:transition advClick="0" advTm="15000">
        <p:fade/>
        <p:sndAc>
          <p:stSnd>
            <p:snd r:embed="rId14" name="coin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1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2.wav"/><Relationship Id="rId4" Type="http://schemas.openxmlformats.org/officeDocument/2006/relationships/hyperlink" Target="https://www.rawpixel.com/image/457632/free-illustration-vector-question-ask-ask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E8E7799-EB97-7F9D-934E-5AB67152185E}"/>
              </a:ext>
            </a:extLst>
          </p:cNvPr>
          <p:cNvSpPr txBox="1"/>
          <p:nvPr/>
        </p:nvSpPr>
        <p:spPr>
          <a:xfrm>
            <a:off x="4386470" y="2213113"/>
            <a:ext cx="273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¿Para qué sirven los datos ?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0A7AF86-84D8-3C47-5932-011BA54F2987}"/>
              </a:ext>
            </a:extLst>
          </p:cNvPr>
          <p:cNvSpPr txBox="1"/>
          <p:nvPr/>
        </p:nvSpPr>
        <p:spPr>
          <a:xfrm>
            <a:off x="7477897" y="2582445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¿Qué es el Big Data?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D3DD898-1D2F-380A-5798-C99ACE1C2D46}"/>
              </a:ext>
            </a:extLst>
          </p:cNvPr>
          <p:cNvSpPr txBox="1"/>
          <p:nvPr/>
        </p:nvSpPr>
        <p:spPr>
          <a:xfrm>
            <a:off x="2425148" y="2767111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¿Qué es la Data Science ?</a:t>
            </a:r>
            <a:endParaRPr lang="es-AR" dirty="0"/>
          </a:p>
        </p:txBody>
      </p:sp>
      <p:pic>
        <p:nvPicPr>
          <p:cNvPr id="6" name="Imagen 5" descr="Dibujo animado de un personaje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9C003908-A0DA-B2FE-117B-7F5A23FB0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327513" y="3321109"/>
            <a:ext cx="4198908" cy="182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31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0" advTm="8490">
        <p159:morph option="byObject"/>
        <p:sndAc>
          <p:stSnd>
            <p:snd r:embed="rId2" name="voltage.wav"/>
          </p:stSnd>
        </p:sndAc>
      </p:transition>
    </mc:Choice>
    <mc:Fallback xmlns="">
      <p:transition spd="slow" advTm="8490">
        <p:fade/>
        <p:sndAc>
          <p:stSnd>
            <p:snd r:embed="rId5" name="voltage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 dirty="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65C113-89F9-76B0-3C58-025A0E26B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071" y="956603"/>
            <a:ext cx="8096175" cy="481115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F470984-CF86-B416-5373-443372A224C6}"/>
              </a:ext>
            </a:extLst>
          </p:cNvPr>
          <p:cNvSpPr txBox="1"/>
          <p:nvPr/>
        </p:nvSpPr>
        <p:spPr>
          <a:xfrm>
            <a:off x="8505968" y="767080"/>
            <a:ext cx="2759282" cy="646331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s-ES" dirty="0"/>
              <a:t>1-Bebidas Alcohólicas</a:t>
            </a:r>
          </a:p>
          <a:p>
            <a:r>
              <a:rPr lang="es-ES" dirty="0"/>
              <a:t>2- Medicamentos sin receta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932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10715">
        <p159:morph option="byObject"/>
        <p:sndAc>
          <p:stSnd>
            <p:snd r:embed="rId2" name="coin.wav"/>
          </p:stSnd>
        </p:sndAc>
      </p:transition>
    </mc:Choice>
    <mc:Fallback xmlns="">
      <p:transition advTm="10715">
        <p:fade/>
        <p:sndAc>
          <p:stSnd>
            <p:snd r:embed="rId4" name="coin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4A0F051-1921-A29C-D495-EB3C31E89E08}"/>
              </a:ext>
            </a:extLst>
          </p:cNvPr>
          <p:cNvSpPr txBox="1"/>
          <p:nvPr/>
        </p:nvSpPr>
        <p:spPr>
          <a:xfrm>
            <a:off x="4026362" y="2226365"/>
            <a:ext cx="42257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¿Cuáles son los rangos de edades de mayor</a:t>
            </a:r>
          </a:p>
          <a:p>
            <a:r>
              <a:rPr lang="es-ES" dirty="0"/>
              <a:t> consumo?</a:t>
            </a:r>
          </a:p>
          <a:p>
            <a:endParaRPr lang="es-ES" dirty="0"/>
          </a:p>
          <a:p>
            <a:r>
              <a:rPr lang="es-ES" dirty="0"/>
              <a:t>¿Cuáles son las sustancias más consumidas</a:t>
            </a:r>
          </a:p>
          <a:p>
            <a:r>
              <a:rPr lang="es-ES" dirty="0"/>
              <a:t>por estas edades 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48349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9704">
        <p159:morph option="byObject"/>
        <p:sndAc>
          <p:stSnd>
            <p:snd r:embed="rId2" name="coin.wav"/>
          </p:stSnd>
        </p:sndAc>
      </p:transition>
    </mc:Choice>
    <mc:Fallback xmlns="">
      <p:transition advTm="9704">
        <p:fade/>
        <p:sndAc>
          <p:stSnd>
            <p:snd r:embed="rId3" name="coin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 dirty="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861743-08D5-7267-922E-7B3C72FF7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052" y="643466"/>
            <a:ext cx="8839199" cy="540564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3F38DED-E1FF-9AAA-5498-B66D3EC87082}"/>
              </a:ext>
            </a:extLst>
          </p:cNvPr>
          <p:cNvSpPr txBox="1"/>
          <p:nvPr/>
        </p:nvSpPr>
        <p:spPr>
          <a:xfrm>
            <a:off x="5547554" y="3105833"/>
            <a:ext cx="545534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s-ES" dirty="0"/>
              <a:t>1- el mayor consumo es a partir de los 38 años</a:t>
            </a:r>
          </a:p>
          <a:p>
            <a:r>
              <a:rPr lang="es-ES" dirty="0"/>
              <a:t>2- la sustancia más consumida ,Medicamentos sin Receta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19078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9641">
        <p159:morph option="byObject"/>
        <p:sndAc>
          <p:stSnd>
            <p:snd r:embed="rId2" name="coin.wav"/>
          </p:stSnd>
        </p:sndAc>
      </p:transition>
    </mc:Choice>
    <mc:Fallback xmlns="">
      <p:transition advTm="9641">
        <p:fade/>
        <p:sndAc>
          <p:stSnd>
            <p:snd r:embed="rId4" name="coin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A848C7A-4692-F3E2-4DA5-2F335723E9AE}"/>
              </a:ext>
            </a:extLst>
          </p:cNvPr>
          <p:cNvSpPr txBox="1"/>
          <p:nvPr/>
        </p:nvSpPr>
        <p:spPr>
          <a:xfrm>
            <a:off x="4079262" y="2650434"/>
            <a:ext cx="403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¿Cómo es el consumo de Medicamentos </a:t>
            </a:r>
          </a:p>
          <a:p>
            <a:r>
              <a:rPr lang="es-ES" dirty="0"/>
              <a:t>en General 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30036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9726">
        <p159:morph option="byObject"/>
        <p:sndAc>
          <p:stSnd>
            <p:snd r:embed="rId2" name="coin.wav"/>
          </p:stSnd>
        </p:sndAc>
      </p:transition>
    </mc:Choice>
    <mc:Fallback xmlns="">
      <p:transition advTm="9726">
        <p:fade/>
        <p:sndAc>
          <p:stSnd>
            <p:snd r:embed="rId3" name="coin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 dirty="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2E064C4-B24B-9727-D14D-741A3E1A8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071" y="1004549"/>
            <a:ext cx="9045526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95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10628">
        <p159:morph option="byObject"/>
        <p:sndAc>
          <p:stSnd>
            <p:snd r:embed="rId2" name="coin.wav"/>
          </p:stSnd>
        </p:sndAc>
      </p:transition>
    </mc:Choice>
    <mc:Fallback xmlns="">
      <p:transition advTm="10628">
        <p:fade/>
        <p:sndAc>
          <p:stSnd>
            <p:snd r:embed="rId4" name="coin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BD8AE9E-D908-1C8E-185F-E5D46FD0A197}"/>
              </a:ext>
            </a:extLst>
          </p:cNvPr>
          <p:cNvSpPr txBox="1"/>
          <p:nvPr/>
        </p:nvSpPr>
        <p:spPr>
          <a:xfrm>
            <a:off x="1053549" y="344556"/>
            <a:ext cx="458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las sig. Imágenes ,veremos  en que se pueden usar</a:t>
            </a:r>
          </a:p>
          <a:p>
            <a:r>
              <a:rPr lang="es-ES" dirty="0"/>
              <a:t>los datos y la Ciencia de Datos 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CD784C6-0EC3-720A-4454-E320DEF4072D}"/>
              </a:ext>
            </a:extLst>
          </p:cNvPr>
          <p:cNvSpPr txBox="1"/>
          <p:nvPr/>
        </p:nvSpPr>
        <p:spPr>
          <a:xfrm>
            <a:off x="8527773" y="928517"/>
            <a:ext cx="3664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fuente de este documento es una base de </a:t>
            </a:r>
          </a:p>
          <a:p>
            <a:r>
              <a:rPr lang="es-ES" dirty="0"/>
              <a:t>datos ,que crea el I.N.D.E.C en Argentina , Consumo de Sustancias del 2022 </a:t>
            </a:r>
          </a:p>
          <a:p>
            <a:r>
              <a:rPr lang="es-ES" dirty="0"/>
              <a:t> publicada el  10/2023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35D97FA-E2A1-4B44-2FCB-958D64EA8E8D}"/>
              </a:ext>
            </a:extLst>
          </p:cNvPr>
          <p:cNvSpPr txBox="1"/>
          <p:nvPr/>
        </p:nvSpPr>
        <p:spPr>
          <a:xfrm>
            <a:off x="5512904" y="469127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       </a:t>
            </a: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5204017-59BC-32F6-7920-0218305B0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3" y="1489883"/>
            <a:ext cx="4426226" cy="435074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1A4272E-EB48-E50F-7308-3ABD45435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156" y="2651679"/>
            <a:ext cx="5077534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37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21660">
        <p159:morph option="byObject"/>
        <p:sndAc>
          <p:stSnd>
            <p:snd r:embed="rId2" name="coin.wav"/>
          </p:stSnd>
        </p:sndAc>
      </p:transition>
    </mc:Choice>
    <mc:Fallback xmlns="">
      <p:transition advTm="21660">
        <p:fade/>
        <p:sndAc>
          <p:stSnd>
            <p:snd r:embed="rId5" name="coin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433B125-2476-BB89-EF72-7794D8839BC3}"/>
              </a:ext>
            </a:extLst>
          </p:cNvPr>
          <p:cNvSpPr txBox="1"/>
          <p:nvPr/>
        </p:nvSpPr>
        <p:spPr>
          <a:xfrm>
            <a:off x="675860" y="556591"/>
            <a:ext cx="3193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esta Base de Datos , le aplicamos técnicas del Data Science </a:t>
            </a:r>
          </a:p>
          <a:p>
            <a:r>
              <a:rPr lang="es-ES" dirty="0"/>
              <a:t>y Data Analytics , además de Herramientas  como Python,</a:t>
            </a:r>
          </a:p>
          <a:p>
            <a:r>
              <a:rPr lang="es-ES" dirty="0"/>
              <a:t>SQL 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AA32B-90B4-3DD5-3DB1-E107C6C46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340" y="130719"/>
            <a:ext cx="3362646" cy="24659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6200B2-1F67-1976-B4D4-C3B280460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60" y="2700130"/>
            <a:ext cx="4667901" cy="281503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8E0BCC7-4801-7F4A-DA75-CCFF1D440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3231" y="2310917"/>
            <a:ext cx="3943639" cy="272168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A76F04F-6523-3450-2D10-515DA497F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5604" y="4416053"/>
            <a:ext cx="4956313" cy="240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73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10594">
        <p159:morph option="byObject"/>
        <p:sndAc>
          <p:stSnd>
            <p:snd r:embed="rId2" name="coin.wav"/>
          </p:stSnd>
        </p:sndAc>
      </p:transition>
    </mc:Choice>
    <mc:Fallback xmlns="">
      <p:transition advTm="10594">
        <p:fade/>
        <p:sndAc>
          <p:stSnd>
            <p:snd r:embed="rId7" name="coin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825597F-FBC0-4BFC-27FC-742F59A8ED07}"/>
              </a:ext>
            </a:extLst>
          </p:cNvPr>
          <p:cNvSpPr txBox="1"/>
          <p:nvPr/>
        </p:nvSpPr>
        <p:spPr>
          <a:xfrm>
            <a:off x="3485322" y="1245705"/>
            <a:ext cx="5844208" cy="4247317"/>
          </a:xfrm>
          <a:prstGeom prst="rect">
            <a:avLst/>
          </a:prstGeom>
          <a:solidFill>
            <a:srgbClr val="A2222B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Pero  después de aplicar la técnica, tendremos</a:t>
            </a:r>
          </a:p>
          <a:p>
            <a:r>
              <a:rPr lang="es-ES" dirty="0"/>
              <a:t>que ver  a quien le vamos a dirigir el informe ,</a:t>
            </a:r>
          </a:p>
          <a:p>
            <a:r>
              <a:rPr lang="es-ES" dirty="0"/>
              <a:t>recientemente ,vi alguna publicación que indicaban,</a:t>
            </a:r>
          </a:p>
          <a:p>
            <a:r>
              <a:rPr lang="es-ES" dirty="0"/>
              <a:t>colocar gráficos especiales ,porque la gente no distingue ,</a:t>
            </a:r>
          </a:p>
          <a:p>
            <a:r>
              <a:rPr lang="es-ES" dirty="0"/>
              <a:t>entre un gráfico de barras o un gráfico de “tortas” .</a:t>
            </a:r>
          </a:p>
          <a:p>
            <a:r>
              <a:rPr lang="es-ES" dirty="0"/>
              <a:t>Acá difiero ,de esas publicaciones , yo  digo :</a:t>
            </a:r>
          </a:p>
          <a:p>
            <a:r>
              <a:rPr lang="es-ES" dirty="0"/>
              <a:t>“…Cual es el valor agregado de un Data Analytics o Data Science Engineer …”, solo aplicar un código de Python …</a:t>
            </a:r>
          </a:p>
          <a:p>
            <a:r>
              <a:rPr lang="es-ES" dirty="0"/>
              <a:t>Me parece muy denigrante , después de adquirir tanto conocimiento ,en Matemáticas, Estadísticas ,Software ,etc.,</a:t>
            </a:r>
          </a:p>
          <a:p>
            <a:r>
              <a:rPr lang="es-ES" dirty="0"/>
              <a:t>reducirnos a solo eso ….</a:t>
            </a:r>
          </a:p>
          <a:p>
            <a:r>
              <a:rPr lang="es-ES" dirty="0"/>
              <a:t>Creo  debemos realizar nuestro análisis , y ahí sí , saber dirigirnos ,si el informe es para el público en general,</a:t>
            </a:r>
          </a:p>
          <a:p>
            <a:r>
              <a:rPr lang="es-ES" dirty="0"/>
              <a:t>o para alguien , con ciertos conocimientos que pueden</a:t>
            </a:r>
          </a:p>
          <a:p>
            <a:r>
              <a:rPr lang="es-ES" dirty="0"/>
              <a:t>Tomar decisiones que modifiquen estas métricas …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88193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9903">
        <p159:morph option="byObject"/>
      </p:transition>
    </mc:Choice>
    <mc:Fallback xmlns="">
      <p:transition spd="slow" advTm="990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8563448-10B7-2008-A366-17AACB61A362}"/>
              </a:ext>
            </a:extLst>
          </p:cNvPr>
          <p:cNvSpPr txBox="1"/>
          <p:nvPr/>
        </p:nvSpPr>
        <p:spPr>
          <a:xfrm>
            <a:off x="4373218" y="1351722"/>
            <a:ext cx="3644348" cy="34163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En  las próximas imágenes ,mostraremos algunas </a:t>
            </a:r>
          </a:p>
          <a:p>
            <a:r>
              <a:rPr lang="es-ES" dirty="0"/>
              <a:t>conclusiones ,que no se ven mucho en los</a:t>
            </a:r>
          </a:p>
          <a:p>
            <a:r>
              <a:rPr lang="es-ES" dirty="0"/>
              <a:t>medios de comunicación , ya sea  por algún interés comercial ,muchas empresas  farmacéuticas o de</a:t>
            </a:r>
          </a:p>
          <a:p>
            <a:r>
              <a:rPr lang="es-ES" dirty="0"/>
              <a:t> venta de bebidas alcohólicas  ,son importantes sponsor</a:t>
            </a:r>
          </a:p>
          <a:p>
            <a:r>
              <a:rPr lang="es-ES" dirty="0"/>
              <a:t>de diferentes empresas  de  los medios de comunicación</a:t>
            </a:r>
          </a:p>
          <a:p>
            <a:r>
              <a:rPr lang="es-ES" dirty="0"/>
              <a:t>masiva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07903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0" advTm="9961">
        <p159:morph option="byObject"/>
        <p:sndAc>
          <p:stSnd>
            <p:snd r:embed="rId2" name="breeze.wav"/>
          </p:stSnd>
        </p:sndAc>
      </p:transition>
    </mc:Choice>
    <mc:Fallback xmlns="">
      <p:transition spd="slow" advTm="9961">
        <p:fade/>
        <p:sndAc>
          <p:stSnd>
            <p:snd r:embed="rId3" name="breeze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 dirty="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 dirty="0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 dirty="0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85E621-9EE5-40F1-7F8C-BAB1C5CBA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608" y="2402164"/>
            <a:ext cx="5892227" cy="8545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D17C131-31D6-562A-B2E9-4471A0586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165" y="3256762"/>
            <a:ext cx="4387368" cy="274573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AB053F0-AE19-0681-BF3C-78952A55F7F9}"/>
              </a:ext>
            </a:extLst>
          </p:cNvPr>
          <p:cNvSpPr txBox="1"/>
          <p:nvPr/>
        </p:nvSpPr>
        <p:spPr>
          <a:xfrm>
            <a:off x="2319130" y="1126435"/>
            <a:ext cx="2625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Informe By Daniel Perco </a:t>
            </a:r>
          </a:p>
          <a:p>
            <a:r>
              <a:rPr lang="es-ES" sz="1200" b="1" dirty="0"/>
              <a:t>Data Analytics/ Science  Engineer </a:t>
            </a:r>
            <a:endParaRPr lang="es-AR" sz="12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8A9FB0-A86B-72B0-DE50-C77F758F3718}"/>
              </a:ext>
            </a:extLst>
          </p:cNvPr>
          <p:cNvSpPr txBox="1"/>
          <p:nvPr/>
        </p:nvSpPr>
        <p:spPr>
          <a:xfrm>
            <a:off x="1907497" y="5633166"/>
            <a:ext cx="5988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Obs : Este es un primer resumen ,de lo que se puede extraer de una base de datos ,confiable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764235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9812">
        <p159:morph option="byObject"/>
        <p:sndAc>
          <p:stSnd>
            <p:snd r:embed="rId2" name="coin.wav"/>
          </p:stSnd>
        </p:sndAc>
      </p:transition>
    </mc:Choice>
    <mc:Fallback xmlns="">
      <p:transition advTm="9812">
        <p:fade/>
        <p:sndAc>
          <p:stSnd>
            <p:snd r:embed="rId5" name="coin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22D0EE6-DB6C-D92A-BD30-A8F9D14F6D28}"/>
              </a:ext>
            </a:extLst>
          </p:cNvPr>
          <p:cNvSpPr txBox="1"/>
          <p:nvPr/>
        </p:nvSpPr>
        <p:spPr>
          <a:xfrm>
            <a:off x="4028661" y="2274838"/>
            <a:ext cx="42556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¿Cuál piensa usted es la sustancia mas</a:t>
            </a:r>
          </a:p>
          <a:p>
            <a:r>
              <a:rPr lang="es-ES" dirty="0"/>
              <a:t>consumida por la sociedad en la Argentina ?</a:t>
            </a:r>
          </a:p>
          <a:p>
            <a:r>
              <a:rPr lang="es-ES" dirty="0"/>
              <a:t>¿La cocaína ?</a:t>
            </a:r>
          </a:p>
          <a:p>
            <a:r>
              <a:rPr lang="es-ES" dirty="0"/>
              <a:t>¿La marihuana?</a:t>
            </a:r>
          </a:p>
          <a:p>
            <a:endParaRPr lang="es-ES" dirty="0"/>
          </a:p>
          <a:p>
            <a:r>
              <a:rPr lang="es-ES" dirty="0"/>
              <a:t>……?</a:t>
            </a:r>
          </a:p>
          <a:p>
            <a:endParaRPr lang="es-ES" dirty="0"/>
          </a:p>
          <a:p>
            <a:r>
              <a:rPr lang="es-ES" dirty="0"/>
              <a:t>En la próxima imagen se lo presento …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81388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10464">
        <p159:morph option="byObject"/>
        <p:sndAc>
          <p:stSnd>
            <p:snd r:embed="rId2" name="coin.wav"/>
          </p:stSnd>
        </p:sndAc>
      </p:transition>
    </mc:Choice>
    <mc:Fallback xmlns="">
      <p:transition advTm="10464">
        <p:fade/>
        <p:sndAc>
          <p:stSnd>
            <p:snd r:embed="rId3" name="coin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 dirty="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5C57A4-2E6B-6DE8-AA0A-C311120B2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76" y="745589"/>
            <a:ext cx="8989255" cy="514721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B00D78B-0099-0B55-CD9C-0E55EE88F7D4}"/>
              </a:ext>
            </a:extLst>
          </p:cNvPr>
          <p:cNvSpPr txBox="1"/>
          <p:nvPr/>
        </p:nvSpPr>
        <p:spPr>
          <a:xfrm>
            <a:off x="6559826" y="965199"/>
            <a:ext cx="3978205" cy="646331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none" rtlCol="0">
            <a:spAutoFit/>
          </a:bodyPr>
          <a:lstStyle/>
          <a:p>
            <a:endParaRPr lang="es-ES" dirty="0"/>
          </a:p>
          <a:p>
            <a:r>
              <a:rPr lang="es-ES" dirty="0"/>
              <a:t>Medicamentos de libre Comercialización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03772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9740">
        <p159:morph option="byObject"/>
        <p:sndAc>
          <p:stSnd>
            <p:snd r:embed="rId2" name="coin.wav"/>
          </p:stSnd>
        </p:sndAc>
      </p:transition>
    </mc:Choice>
    <mc:Fallback xmlns="">
      <p:transition advTm="9740">
        <p:fade/>
        <p:sndAc>
          <p:stSnd>
            <p:snd r:embed="rId4" name="coin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4976AEA-586C-50A0-809B-31575B4814B0}"/>
              </a:ext>
            </a:extLst>
          </p:cNvPr>
          <p:cNvSpPr txBox="1"/>
          <p:nvPr/>
        </p:nvSpPr>
        <p:spPr>
          <a:xfrm>
            <a:off x="4710845" y="2928731"/>
            <a:ext cx="3619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¿Qué es lo más consumido </a:t>
            </a:r>
          </a:p>
          <a:p>
            <a:r>
              <a:rPr lang="es-ES" sz="2400" dirty="0"/>
              <a:t>diariamente ?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34950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9690">
        <p159:morph option="byObject"/>
        <p:sndAc>
          <p:stSnd>
            <p:snd r:embed="rId2" name="coin.wav"/>
          </p:stSnd>
        </p:sndAc>
      </p:transition>
    </mc:Choice>
    <mc:Fallback xmlns="">
      <p:transition advTm="9690">
        <p:fade/>
        <p:sndAc>
          <p:stSnd>
            <p:snd r:embed="rId3" name="coin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429</Words>
  <Application>Microsoft Office PowerPoint</Application>
  <PresentationFormat>Panorámica</PresentationFormat>
  <Paragraphs>56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Impact</vt:lpstr>
      <vt:lpstr>Distintivo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perco</dc:creator>
  <cp:lastModifiedBy>daniel perco</cp:lastModifiedBy>
  <cp:revision>6</cp:revision>
  <dcterms:created xsi:type="dcterms:W3CDTF">2024-01-11T22:44:36Z</dcterms:created>
  <dcterms:modified xsi:type="dcterms:W3CDTF">2024-01-12T04:38:37Z</dcterms:modified>
</cp:coreProperties>
</file>