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75" r:id="rId3"/>
    <p:sldId id="276" r:id="rId4"/>
    <p:sldId id="285" r:id="rId5"/>
    <p:sldId id="263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6" r:id="rId14"/>
    <p:sldId id="287" r:id="rId15"/>
    <p:sldId id="272" r:id="rId16"/>
    <p:sldId id="259" r:id="rId17"/>
    <p:sldId id="277" r:id="rId18"/>
    <p:sldId id="264" r:id="rId19"/>
    <p:sldId id="266" r:id="rId20"/>
    <p:sldId id="265" r:id="rId21"/>
    <p:sldId id="273" r:id="rId22"/>
    <p:sldId id="271" r:id="rId23"/>
    <p:sldId id="269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0DA13-A454-4C2E-8A9F-8DAA33188B52}" type="datetimeFigureOut">
              <a:rPr lang="es-AR" smtClean="0"/>
              <a:t>20/10/2021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4B8FC-C26D-4F4C-96C8-546178DEC80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539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9955-E5DE-4A23-9124-9C020E400039}" type="datetime1">
              <a:rPr lang="es-AR" smtClean="0"/>
              <a:t>20/10/2021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E5FC199-2CC4-464C-852D-7F573292C08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741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3B20-87D7-4B05-8E58-F923BEB2EF82}" type="datetime1">
              <a:rPr lang="es-AR" smtClean="0"/>
              <a:t>20/10/2021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5FC199-2CC4-464C-852D-7F573292C08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418279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3B20-87D7-4B05-8E58-F923BEB2EF82}" type="datetime1">
              <a:rPr lang="es-AR" smtClean="0"/>
              <a:t>20/10/2021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5FC199-2CC4-464C-852D-7F573292C08E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12738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3B20-87D7-4B05-8E58-F923BEB2EF82}" type="datetime1">
              <a:rPr lang="es-AR" smtClean="0"/>
              <a:t>20/10/2021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5FC199-2CC4-464C-852D-7F573292C08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192936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3B20-87D7-4B05-8E58-F923BEB2EF82}" type="datetime1">
              <a:rPr lang="es-AR" smtClean="0"/>
              <a:t>20/10/2021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5FC199-2CC4-464C-852D-7F573292C08E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198636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3B20-87D7-4B05-8E58-F923BEB2EF82}" type="datetime1">
              <a:rPr lang="es-AR" smtClean="0"/>
              <a:t>20/10/2021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5FC199-2CC4-464C-852D-7F573292C08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861169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CF78-4BD1-4115-A55B-9A0BA2A5D31E}" type="datetime1">
              <a:rPr lang="es-AR" smtClean="0"/>
              <a:t>20/10/2021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199-2CC4-464C-852D-7F573292C08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5292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3D70-063B-49D1-825C-6F6F56350F5E}" type="datetime1">
              <a:rPr lang="es-AR" smtClean="0"/>
              <a:t>20/10/2021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199-2CC4-464C-852D-7F573292C08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649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18E9-51A7-4B87-851A-20790CD3E774}" type="datetime1">
              <a:rPr lang="es-AR" smtClean="0"/>
              <a:t>20/10/2021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199-2CC4-464C-852D-7F573292C08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08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6F49-AAD0-4F4D-BD95-4E1BA5F4E428}" type="datetime1">
              <a:rPr lang="es-AR" smtClean="0"/>
              <a:t>20/10/2021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5FC199-2CC4-464C-852D-7F573292C08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122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0C46-ABBC-43EC-A782-BE6A47D07CA7}" type="datetime1">
              <a:rPr lang="es-AR" smtClean="0"/>
              <a:t>20/10/2021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E5FC199-2CC4-464C-852D-7F573292C08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070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6CB-63DB-4984-AC55-7E47D973FA75}" type="datetime1">
              <a:rPr lang="es-AR" smtClean="0"/>
              <a:t>20/10/2021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E5FC199-2CC4-464C-852D-7F573292C08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439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C5B1-E5B5-4862-8AF6-42F227CA118E}" type="datetime1">
              <a:rPr lang="es-AR" smtClean="0"/>
              <a:t>20/10/2021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199-2CC4-464C-852D-7F573292C08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69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5795-BEEF-4FC7-9CC3-DC3EFDB30FA5}" type="datetime1">
              <a:rPr lang="es-AR" smtClean="0"/>
              <a:t>20/10/2021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199-2CC4-464C-852D-7F573292C08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012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A1C5-5624-450F-933D-8C61E759E83E}" type="datetime1">
              <a:rPr lang="es-AR" smtClean="0"/>
              <a:t>20/10/2021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199-2CC4-464C-852D-7F573292C08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907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2457-2AB3-477C-B7FB-792E0ACB57BF}" type="datetime1">
              <a:rPr lang="es-AR" smtClean="0"/>
              <a:t>20/10/2021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5FC199-2CC4-464C-852D-7F573292C08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892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23B20-87D7-4B05-8E58-F923BEB2EF82}" type="datetime1">
              <a:rPr lang="es-AR" smtClean="0"/>
              <a:t>20/10/2021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E5FC199-2CC4-464C-852D-7F573292C08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726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H89OinhiSQ" TargetMode="External"/><Relationship Id="rId2" Type="http://schemas.openxmlformats.org/officeDocument/2006/relationships/hyperlink" Target="https://www.youtube.com/watch?v=rlecwJulJw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_RJCB52CQy0" TargetMode="External"/><Relationship Id="rId5" Type="http://schemas.openxmlformats.org/officeDocument/2006/relationships/hyperlink" Target="https://www.youtube.com/watch?v=LMTtIC2jKUg" TargetMode="External"/><Relationship Id="rId4" Type="http://schemas.openxmlformats.org/officeDocument/2006/relationships/hyperlink" Target="https://www.youtube.com/watch?v=UTHAwjMrWn8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jt__6D0WyQ" TargetMode="External"/><Relationship Id="rId2" Type="http://schemas.openxmlformats.org/officeDocument/2006/relationships/hyperlink" Target="https://www.youtube.com/watch?v=Dz2GSwM9m-w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lkl-qnUAyI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oT_Mrfstdw&amp;t=374s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403565" y="3657600"/>
            <a:ext cx="9183188" cy="175432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A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Automatización  y  vigilancia  del hogar   </a:t>
            </a:r>
          </a:p>
          <a:p>
            <a:pPr algn="just"/>
            <a:endParaRPr lang="es-A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s-A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operada    vía remota </a:t>
            </a:r>
            <a:endParaRPr lang="es-A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372" y="545373"/>
            <a:ext cx="2023381" cy="204107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4" y="545373"/>
            <a:ext cx="8492218" cy="2145575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199-2CC4-464C-852D-7F573292C08E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0837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199-2CC4-464C-852D-7F573292C08E}" type="slidenum">
              <a:rPr lang="es-AR" smtClean="0"/>
              <a:t>10</a:t>
            </a:fld>
            <a:endParaRPr lang="es-AR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020" y="1267099"/>
            <a:ext cx="4191000" cy="4036422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>
            <a:off x="5251269" y="1815737"/>
            <a:ext cx="2547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errar llave 5"/>
          <p:cNvSpPr/>
          <p:nvPr/>
        </p:nvSpPr>
        <p:spPr>
          <a:xfrm>
            <a:off x="5003074" y="3095898"/>
            <a:ext cx="521207" cy="14369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5695406" y="3801291"/>
            <a:ext cx="2103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8098972" y="1523349"/>
            <a:ext cx="287290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AR" sz="1400" dirty="0" smtClean="0"/>
              <a:t>Cuando  se conecta no indica</a:t>
            </a:r>
          </a:p>
          <a:p>
            <a:pPr algn="ctr"/>
            <a:r>
              <a:rPr lang="es-AR" sz="1400" dirty="0" smtClean="0"/>
              <a:t> “Server  </a:t>
            </a:r>
            <a:r>
              <a:rPr lang="es-AR" sz="1400" dirty="0" err="1" smtClean="0"/>
              <a:t>Started</a:t>
            </a:r>
            <a:r>
              <a:rPr lang="es-AR" sz="1400" dirty="0" smtClean="0"/>
              <a:t> </a:t>
            </a:r>
            <a:r>
              <a:rPr lang="es-AR" dirty="0" smtClean="0"/>
              <a:t>“</a:t>
            </a:r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7932501" y="3201126"/>
            <a:ext cx="3345788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AR" sz="1400" dirty="0" smtClean="0"/>
              <a:t>Una vez conectada nos devuelve </a:t>
            </a:r>
          </a:p>
          <a:p>
            <a:r>
              <a:rPr lang="es-AR" sz="1400" dirty="0"/>
              <a:t>l</a:t>
            </a:r>
            <a:r>
              <a:rPr lang="es-AR" sz="1400" dirty="0" smtClean="0"/>
              <a:t>a dirección </a:t>
            </a:r>
            <a:r>
              <a:rPr lang="es-AR" sz="1400" dirty="0" err="1" smtClean="0"/>
              <a:t>ip</a:t>
            </a:r>
            <a:r>
              <a:rPr lang="es-AR" sz="1400" dirty="0" smtClean="0"/>
              <a:t> ,que le asigno  la red,</a:t>
            </a:r>
          </a:p>
          <a:p>
            <a:r>
              <a:rPr lang="es-AR" sz="1400" dirty="0"/>
              <a:t>a</a:t>
            </a:r>
            <a:r>
              <a:rPr lang="es-AR" sz="1400" dirty="0" smtClean="0"/>
              <a:t> la placa  , y </a:t>
            </a:r>
            <a:r>
              <a:rPr lang="es-AR" sz="1400" dirty="0" err="1" smtClean="0"/>
              <a:t>asi</a:t>
            </a:r>
            <a:r>
              <a:rPr lang="es-AR" sz="1400" dirty="0" smtClean="0"/>
              <a:t>  nos podremos </a:t>
            </a:r>
          </a:p>
          <a:p>
            <a:r>
              <a:rPr lang="es-AR" sz="1400" dirty="0"/>
              <a:t>c</a:t>
            </a:r>
            <a:r>
              <a:rPr lang="es-AR" sz="1400" dirty="0" smtClean="0"/>
              <a:t>onectar desde el servidor  web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279205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199-2CC4-464C-852D-7F573292C08E}" type="slidenum">
              <a:rPr lang="es-AR" smtClean="0"/>
              <a:t>11</a:t>
            </a:fld>
            <a:endParaRPr lang="es-AR"/>
          </a:p>
        </p:txBody>
      </p:sp>
      <p:sp>
        <p:nvSpPr>
          <p:cNvPr id="3" name="CuadroTexto 2"/>
          <p:cNvSpPr txBox="1"/>
          <p:nvPr/>
        </p:nvSpPr>
        <p:spPr>
          <a:xfrm>
            <a:off x="2377440" y="927463"/>
            <a:ext cx="8654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1-c -   </a:t>
            </a:r>
            <a:r>
              <a:rPr lang="es-AR" b="1" dirty="0" smtClean="0"/>
              <a:t>en esta  parte  del programa  ,abrimos   un </a:t>
            </a:r>
            <a:r>
              <a:rPr lang="es-AR" b="1" dirty="0" err="1" smtClean="0"/>
              <a:t>WebServer</a:t>
            </a:r>
            <a:r>
              <a:rPr lang="es-AR" b="1" dirty="0" smtClean="0"/>
              <a:t>  en </a:t>
            </a:r>
            <a:r>
              <a:rPr lang="es-AR" b="1" dirty="0" err="1" smtClean="0"/>
              <a:t>html</a:t>
            </a:r>
            <a:r>
              <a:rPr lang="es-AR" b="1" dirty="0" smtClean="0"/>
              <a:t>  , </a:t>
            </a:r>
          </a:p>
          <a:p>
            <a:r>
              <a:rPr lang="es-AR" b="1" dirty="0" smtClean="0"/>
              <a:t>Y empezamos a crear  botones  ,que encenderán ,apagaran  o  realizaran </a:t>
            </a:r>
          </a:p>
          <a:p>
            <a:r>
              <a:rPr lang="es-AR" b="1" dirty="0" smtClean="0"/>
              <a:t>Lo que nosotros le programemos </a:t>
            </a:r>
            <a:r>
              <a:rPr lang="es-AR" dirty="0" smtClean="0"/>
              <a:t>.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606" y="2181497"/>
            <a:ext cx="3924300" cy="4180114"/>
          </a:xfrm>
          <a:prstGeom prst="rect">
            <a:avLst/>
          </a:prstGeom>
        </p:spPr>
      </p:pic>
      <p:sp>
        <p:nvSpPr>
          <p:cNvPr id="5" name="Cerrar llave 4"/>
          <p:cNvSpPr/>
          <p:nvPr/>
        </p:nvSpPr>
        <p:spPr>
          <a:xfrm>
            <a:off x="5982789" y="2286000"/>
            <a:ext cx="1109035" cy="40756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7680959" y="3448594"/>
            <a:ext cx="3004457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AR" sz="1400" dirty="0" err="1" smtClean="0"/>
              <a:t>Aca</a:t>
            </a:r>
            <a:r>
              <a:rPr lang="es-AR" sz="1400" dirty="0" smtClean="0"/>
              <a:t>  ya </a:t>
            </a:r>
            <a:r>
              <a:rPr lang="es-AR" sz="1400" dirty="0" err="1" smtClean="0"/>
              <a:t>entramosen</a:t>
            </a:r>
            <a:r>
              <a:rPr lang="es-AR" sz="1400" dirty="0" smtClean="0"/>
              <a:t> la parte principal del programa  ,  en  este tramo , se establece la conexión entre el </a:t>
            </a:r>
            <a:r>
              <a:rPr lang="es-AR" sz="1400" dirty="0" err="1" smtClean="0"/>
              <a:t>webserver</a:t>
            </a:r>
            <a:r>
              <a:rPr lang="es-AR" sz="1400" dirty="0" smtClean="0"/>
              <a:t>  y la placa  ,para  preparar  la  apertura de la pagina en </a:t>
            </a:r>
            <a:r>
              <a:rPr lang="es-AR" sz="1400" dirty="0" err="1" smtClean="0"/>
              <a:t>nuetro</a:t>
            </a:r>
            <a:r>
              <a:rPr lang="es-AR" sz="1400" dirty="0" smtClean="0"/>
              <a:t> navegador  web  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781110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199-2CC4-464C-852D-7F573292C08E}" type="slidenum">
              <a:rPr lang="es-AR" smtClean="0"/>
              <a:t>12</a:t>
            </a:fld>
            <a:endParaRPr lang="es-AR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066" y="1152907"/>
            <a:ext cx="4790939" cy="1838487"/>
          </a:xfrm>
          <a:prstGeom prst="rect">
            <a:avLst/>
          </a:prstGeom>
        </p:spPr>
      </p:pic>
      <p:sp>
        <p:nvSpPr>
          <p:cNvPr id="4" name="Cerrar llave 3"/>
          <p:cNvSpPr/>
          <p:nvPr/>
        </p:nvSpPr>
        <p:spPr>
          <a:xfrm>
            <a:off x="5708468" y="1314504"/>
            <a:ext cx="600892" cy="15152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6635931" y="2072150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7811589" y="1750423"/>
            <a:ext cx="3566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Se le asigna a los botones  la función de apagar </a:t>
            </a:r>
          </a:p>
          <a:p>
            <a:r>
              <a:rPr lang="es-AR" dirty="0" smtClean="0"/>
              <a:t>Y encender </a:t>
            </a:r>
            <a:endParaRPr lang="es-AR" dirty="0"/>
          </a:p>
        </p:txBody>
      </p:sp>
      <p:sp>
        <p:nvSpPr>
          <p:cNvPr id="5" name="CuadroTexto 4"/>
          <p:cNvSpPr txBox="1"/>
          <p:nvPr/>
        </p:nvSpPr>
        <p:spPr>
          <a:xfrm>
            <a:off x="2276066" y="3152991"/>
            <a:ext cx="7447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/>
              <a:t>Una vez compilado el programa ,lo cargamos en la placa  ,el cual debe presentar </a:t>
            </a:r>
          </a:p>
          <a:p>
            <a:r>
              <a:rPr lang="es-AR" sz="1400" dirty="0"/>
              <a:t>e</a:t>
            </a:r>
            <a:r>
              <a:rPr lang="es-AR" sz="1400" dirty="0" smtClean="0"/>
              <a:t>sta </a:t>
            </a:r>
            <a:r>
              <a:rPr lang="es-AR" sz="1400" dirty="0" err="1" smtClean="0"/>
              <a:t>rogresion</a:t>
            </a:r>
            <a:r>
              <a:rPr lang="es-AR" sz="1400" dirty="0" smtClean="0"/>
              <a:t> , para saber que se esta cargando  correctamente </a:t>
            </a:r>
            <a:endParaRPr lang="es-AR" sz="14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989" y="3910635"/>
            <a:ext cx="7181034" cy="2876675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 flipH="1">
            <a:off x="9418320" y="4741817"/>
            <a:ext cx="1724297" cy="1371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763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199-2CC4-464C-852D-7F573292C08E}" type="slidenum">
              <a:rPr lang="es-AR" smtClean="0"/>
              <a:t>13</a:t>
            </a:fld>
            <a:endParaRPr lang="es-AR"/>
          </a:p>
        </p:txBody>
      </p:sp>
      <p:sp>
        <p:nvSpPr>
          <p:cNvPr id="3" name="CuadroTexto 2"/>
          <p:cNvSpPr txBox="1"/>
          <p:nvPr/>
        </p:nvSpPr>
        <p:spPr>
          <a:xfrm>
            <a:off x="2325189" y="444137"/>
            <a:ext cx="7374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/>
              <a:t>Una vez  cargado ,abrimos el monitor serie de </a:t>
            </a:r>
            <a:r>
              <a:rPr lang="es-AR" sz="1400" dirty="0" err="1" smtClean="0"/>
              <a:t>Arduino</a:t>
            </a:r>
            <a:r>
              <a:rPr lang="es-AR" sz="1400" dirty="0" smtClean="0"/>
              <a:t>  ,para esperar que la placa</a:t>
            </a:r>
          </a:p>
          <a:p>
            <a:r>
              <a:rPr lang="es-AR" sz="1400" dirty="0" smtClean="0"/>
              <a:t>Se conecte  a la red Wifi  , y nos  de la dir IP  que le asigno el </a:t>
            </a:r>
            <a:r>
              <a:rPr lang="es-AR" sz="1400" dirty="0" err="1" smtClean="0"/>
              <a:t>router</a:t>
            </a:r>
            <a:r>
              <a:rPr lang="es-AR" dirty="0" smtClean="0"/>
              <a:t>.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06" y="1366293"/>
            <a:ext cx="5982788" cy="2748507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4415246" y="2155372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2325189" y="4114800"/>
            <a:ext cx="6236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/>
              <a:t>Con esa dir IP ,en nuestro navegador  nos conectamos  al  </a:t>
            </a:r>
            <a:r>
              <a:rPr lang="es-AR" sz="1400" dirty="0" err="1" smtClean="0"/>
              <a:t>webserver</a:t>
            </a:r>
            <a:endParaRPr lang="es-AR" sz="1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698" y="4698335"/>
            <a:ext cx="6235034" cy="1911471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>
          <a:xfrm flipH="1">
            <a:off x="5878286" y="4422577"/>
            <a:ext cx="1737360" cy="4498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9098432" y="5146766"/>
            <a:ext cx="2566699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Con estos </a:t>
            </a:r>
            <a:r>
              <a:rPr lang="es-AR" sz="1400" dirty="0" err="1" smtClean="0"/>
              <a:t>borones</a:t>
            </a:r>
            <a:r>
              <a:rPr lang="es-AR" sz="1400" dirty="0" smtClean="0"/>
              <a:t> </a:t>
            </a:r>
          </a:p>
          <a:p>
            <a:r>
              <a:rPr lang="es-AR" sz="1400" dirty="0" smtClean="0"/>
              <a:t>Encendemos y apagamos </a:t>
            </a:r>
            <a:endParaRPr lang="es-AR" sz="1400" dirty="0"/>
          </a:p>
        </p:txBody>
      </p:sp>
      <p:cxnSp>
        <p:nvCxnSpPr>
          <p:cNvPr id="12" name="Conector recto de flecha 11"/>
          <p:cNvCxnSpPr/>
          <p:nvPr/>
        </p:nvCxnSpPr>
        <p:spPr>
          <a:xfrm flipH="1">
            <a:off x="4180114" y="5551714"/>
            <a:ext cx="4918318" cy="11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5" y="2700337"/>
            <a:ext cx="39052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56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199-2CC4-464C-852D-7F573292C08E}" type="slidenum">
              <a:rPr lang="es-AR" smtClean="0"/>
              <a:t>14</a:t>
            </a:fld>
            <a:endParaRPr lang="es-AR"/>
          </a:p>
        </p:txBody>
      </p:sp>
      <p:sp>
        <p:nvSpPr>
          <p:cNvPr id="4" name="CuadroTexto 3"/>
          <p:cNvSpPr txBox="1"/>
          <p:nvPr/>
        </p:nvSpPr>
        <p:spPr>
          <a:xfrm>
            <a:off x="2965269" y="2103120"/>
            <a:ext cx="675349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dirty="0" smtClean="0"/>
              <a:t>Capitulo  2  </a:t>
            </a:r>
          </a:p>
          <a:p>
            <a:endParaRPr lang="es-AR" dirty="0" smtClean="0"/>
          </a:p>
          <a:p>
            <a:endParaRPr lang="es-AR" dirty="0"/>
          </a:p>
          <a:p>
            <a:endParaRPr lang="es-AR" dirty="0"/>
          </a:p>
          <a:p>
            <a:pPr algn="ctr"/>
            <a:r>
              <a:rPr lang="es-AR" sz="2400" b="1" dirty="0" smtClean="0"/>
              <a:t>Conexiones  y  pruebas  con  Luces  </a:t>
            </a:r>
          </a:p>
          <a:p>
            <a:endParaRPr lang="es-AR" sz="2400" b="1" dirty="0"/>
          </a:p>
          <a:p>
            <a:pPr algn="ctr"/>
            <a:r>
              <a:rPr lang="es-AR" sz="2400" b="1" dirty="0" smtClean="0"/>
              <a:t>  y aparatos  eléctricos  del Hogar  </a:t>
            </a:r>
            <a:endParaRPr lang="es-AR" sz="2400" b="1" dirty="0"/>
          </a:p>
        </p:txBody>
      </p:sp>
    </p:spTree>
    <p:extLst>
      <p:ext uri="{BB962C8B-B14F-4D97-AF65-F5344CB8AC3E}">
        <p14:creationId xmlns:p14="http://schemas.microsoft.com/office/powerpoint/2010/main" val="2804159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758" y="1963810"/>
            <a:ext cx="7245379" cy="469606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43" y="1705021"/>
            <a:ext cx="1905000" cy="2990850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>
            <a:off x="6766019" y="2241244"/>
            <a:ext cx="300446" cy="53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5656217" y="1970879"/>
            <a:ext cx="1575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smtClean="0"/>
              <a:t>ENTRADA ANALOGICA</a:t>
            </a:r>
            <a:endParaRPr lang="es-AR" sz="12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41" y="4705188"/>
            <a:ext cx="3146857" cy="2152812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>
          <a:xfrm>
            <a:off x="1984937" y="2176940"/>
            <a:ext cx="694582" cy="1418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634624" y="2247877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smtClean="0"/>
              <a:t>LED RX/TX</a:t>
            </a:r>
            <a:endParaRPr lang="es-AR" sz="1200" dirty="0"/>
          </a:p>
        </p:txBody>
      </p:sp>
      <p:cxnSp>
        <p:nvCxnSpPr>
          <p:cNvPr id="12" name="Conector recto de flecha 11"/>
          <p:cNvCxnSpPr/>
          <p:nvPr/>
        </p:nvCxnSpPr>
        <p:spPr>
          <a:xfrm flipH="1" flipV="1">
            <a:off x="1369453" y="3871297"/>
            <a:ext cx="1011955" cy="1092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2332228" y="4841440"/>
            <a:ext cx="715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smtClean="0"/>
              <a:t>LED  RST</a:t>
            </a:r>
            <a:endParaRPr lang="es-AR" sz="1200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1993490" y="3405281"/>
            <a:ext cx="16323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3591057" y="3266781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smtClean="0"/>
              <a:t>Led D0</a:t>
            </a:r>
            <a:endParaRPr lang="es-AR" sz="12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199-2CC4-464C-852D-7F573292C08E}" type="slidenum">
              <a:rPr lang="es-AR" smtClean="0"/>
              <a:t>15</a:t>
            </a:fld>
            <a:endParaRPr lang="es-AR"/>
          </a:p>
        </p:txBody>
      </p:sp>
      <p:sp>
        <p:nvSpPr>
          <p:cNvPr id="15" name="CuadroTexto 14"/>
          <p:cNvSpPr txBox="1"/>
          <p:nvPr/>
        </p:nvSpPr>
        <p:spPr>
          <a:xfrm>
            <a:off x="4624247" y="470263"/>
            <a:ext cx="428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err="1" smtClean="0"/>
              <a:t>Descripcion</a:t>
            </a:r>
            <a:r>
              <a:rPr lang="es-AR" b="1" dirty="0" smtClean="0"/>
              <a:t> / </a:t>
            </a:r>
            <a:r>
              <a:rPr lang="es-AR" b="1" dirty="0" err="1" smtClean="0"/>
              <a:t>Pinout</a:t>
            </a:r>
            <a:r>
              <a:rPr lang="es-AR" b="1" dirty="0" smtClean="0"/>
              <a:t>    Placa ESP8266</a:t>
            </a:r>
            <a:endParaRPr lang="es-AR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923225" y="1020843"/>
            <a:ext cx="874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Lo primero es conocer  los pines  de  la placa  ,para  realizar las conexiones 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068059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706" y="3002930"/>
            <a:ext cx="2475978" cy="3325343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9589" y="1085987"/>
            <a:ext cx="2438400" cy="1057275"/>
          </a:xfrm>
          <a:prstGeom prst="rect">
            <a:avLst/>
          </a:prstGeom>
        </p:spPr>
      </p:pic>
      <p:cxnSp>
        <p:nvCxnSpPr>
          <p:cNvPr id="31" name="Conector recto 30"/>
          <p:cNvCxnSpPr/>
          <p:nvPr/>
        </p:nvCxnSpPr>
        <p:spPr>
          <a:xfrm>
            <a:off x="7687492" y="186758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7605849" y="207679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n 36" descr="Símbolo electrónico - Electronic symbol - other.wiki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159" y="5329204"/>
            <a:ext cx="134984" cy="412370"/>
          </a:xfrm>
          <a:prstGeom prst="rect">
            <a:avLst/>
          </a:prstGeom>
        </p:spPr>
      </p:pic>
      <p:pic>
        <p:nvPicPr>
          <p:cNvPr id="38" name="Imagen 37" descr="Símbolo electrónico - Electronic symbol - other.wiki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87" y="5535390"/>
            <a:ext cx="134984" cy="41237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7166619" y="3658141"/>
            <a:ext cx="3272007" cy="1762944"/>
          </a:xfrm>
          <a:prstGeom prst="rect">
            <a:avLst/>
          </a:prstGeom>
        </p:spPr>
      </p:pic>
      <p:pic>
        <p:nvPicPr>
          <p:cNvPr id="28" name="Imagen 27" descr="Símbolo electrónico - Electronic symbol - other.wiki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798568" y="2611996"/>
            <a:ext cx="560441" cy="576869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1654358" y="6317680"/>
            <a:ext cx="71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+5vcc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199-2CC4-464C-852D-7F573292C08E}" type="slidenum">
              <a:rPr lang="es-AR" smtClean="0"/>
              <a:t>16</a:t>
            </a:fld>
            <a:endParaRPr lang="es-AR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5306" y="2370440"/>
            <a:ext cx="1718192" cy="1059979"/>
          </a:xfrm>
          <a:prstGeom prst="rect">
            <a:avLst/>
          </a:prstGeom>
        </p:spPr>
      </p:pic>
      <p:cxnSp>
        <p:nvCxnSpPr>
          <p:cNvPr id="10" name="Conector angular 9"/>
          <p:cNvCxnSpPr>
            <a:endCxn id="20" idx="0"/>
          </p:cNvCxnSpPr>
          <p:nvPr/>
        </p:nvCxnSpPr>
        <p:spPr>
          <a:xfrm rot="10800000" flipV="1">
            <a:off x="2011380" y="5577840"/>
            <a:ext cx="1289327" cy="7398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endCxn id="38" idx="0"/>
          </p:cNvCxnSpPr>
          <p:nvPr/>
        </p:nvCxnSpPr>
        <p:spPr>
          <a:xfrm rot="10800000" flipV="1">
            <a:off x="1311580" y="5434148"/>
            <a:ext cx="1989127" cy="10124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5776684" y="3430419"/>
            <a:ext cx="97681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/>
          <p:nvPr/>
        </p:nvCxnSpPr>
        <p:spPr>
          <a:xfrm rot="5400000" flipH="1" flipV="1">
            <a:off x="6746314" y="3010114"/>
            <a:ext cx="427489" cy="413122"/>
          </a:xfrm>
          <a:prstGeom prst="bentConnector3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37" idx="0"/>
          </p:cNvCxnSpPr>
          <p:nvPr/>
        </p:nvCxnSpPr>
        <p:spPr>
          <a:xfrm rot="5400000" flipH="1" flipV="1">
            <a:off x="6512379" y="4674964"/>
            <a:ext cx="613513" cy="6949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r 33"/>
          <p:cNvCxnSpPr/>
          <p:nvPr/>
        </p:nvCxnSpPr>
        <p:spPr>
          <a:xfrm rot="10800000" flipV="1">
            <a:off x="2006547" y="4594030"/>
            <a:ext cx="5215682" cy="1566896"/>
          </a:xfrm>
          <a:prstGeom prst="bentConnector3">
            <a:avLst>
              <a:gd name="adj1" fmla="val 222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/>
          <p:cNvCxnSpPr/>
          <p:nvPr/>
        </p:nvCxnSpPr>
        <p:spPr>
          <a:xfrm rot="16200000" flipH="1">
            <a:off x="6492112" y="3691802"/>
            <a:ext cx="935892" cy="413123"/>
          </a:xfrm>
          <a:prstGeom prst="bentConnector3">
            <a:avLst>
              <a:gd name="adj1" fmla="val 108622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n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7579251" y="5333262"/>
            <a:ext cx="1711579" cy="1228996"/>
          </a:xfrm>
          <a:prstGeom prst="rect">
            <a:avLst/>
          </a:prstGeom>
        </p:spPr>
      </p:pic>
      <p:cxnSp>
        <p:nvCxnSpPr>
          <p:cNvPr id="54" name="Conector angular 53"/>
          <p:cNvCxnSpPr/>
          <p:nvPr/>
        </p:nvCxnSpPr>
        <p:spPr>
          <a:xfrm flipV="1">
            <a:off x="6087291" y="5741574"/>
            <a:ext cx="1491960" cy="4193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r 58"/>
          <p:cNvCxnSpPr/>
          <p:nvPr/>
        </p:nvCxnSpPr>
        <p:spPr>
          <a:xfrm flipV="1">
            <a:off x="2991394" y="5164289"/>
            <a:ext cx="3480257" cy="1456150"/>
          </a:xfrm>
          <a:prstGeom prst="bentConnector3">
            <a:avLst>
              <a:gd name="adj1" fmla="val 837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 flipH="1">
            <a:off x="2978331" y="5421086"/>
            <a:ext cx="13063" cy="1199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angular 72"/>
          <p:cNvCxnSpPr/>
          <p:nvPr/>
        </p:nvCxnSpPr>
        <p:spPr>
          <a:xfrm rot="16200000" flipH="1">
            <a:off x="6729337" y="4891659"/>
            <a:ext cx="1025883" cy="673945"/>
          </a:xfrm>
          <a:prstGeom prst="bentConnector3">
            <a:avLst>
              <a:gd name="adj1" fmla="val 882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angular 75"/>
          <p:cNvCxnSpPr/>
          <p:nvPr/>
        </p:nvCxnSpPr>
        <p:spPr>
          <a:xfrm rot="16200000" flipH="1">
            <a:off x="5380340" y="4056003"/>
            <a:ext cx="1682787" cy="848335"/>
          </a:xfrm>
          <a:prstGeom prst="bentConnector3">
            <a:avLst>
              <a:gd name="adj1" fmla="val 319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/>
          <p:nvPr/>
        </p:nvCxnSpPr>
        <p:spPr>
          <a:xfrm>
            <a:off x="6645901" y="5321564"/>
            <a:ext cx="933350" cy="21382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/>
          <p:cNvSpPr txBox="1"/>
          <p:nvPr/>
        </p:nvSpPr>
        <p:spPr>
          <a:xfrm>
            <a:off x="10438626" y="4172393"/>
            <a:ext cx="1730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err="1"/>
              <a:t>i</a:t>
            </a:r>
            <a:r>
              <a:rPr lang="es-AR" sz="1400" dirty="0" err="1" smtClean="0"/>
              <a:t>luminacion</a:t>
            </a:r>
            <a:endParaRPr lang="es-AR" sz="1400" dirty="0"/>
          </a:p>
        </p:txBody>
      </p:sp>
      <p:sp>
        <p:nvSpPr>
          <p:cNvPr id="106" name="CuadroTexto 105"/>
          <p:cNvSpPr txBox="1"/>
          <p:nvPr/>
        </p:nvSpPr>
        <p:spPr>
          <a:xfrm flipH="1">
            <a:off x="2501535" y="646599"/>
            <a:ext cx="5427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Circuito  </a:t>
            </a:r>
            <a:r>
              <a:rPr lang="es-AR" b="1" dirty="0" err="1" smtClean="0"/>
              <a:t>Electrico</a:t>
            </a:r>
            <a:r>
              <a:rPr lang="es-AR" b="1" dirty="0" smtClean="0"/>
              <a:t> de conexionado  de las distintas  </a:t>
            </a:r>
            <a:r>
              <a:rPr lang="es-AR" b="1" dirty="0" err="1" smtClean="0"/>
              <a:t>altenativas</a:t>
            </a:r>
            <a:r>
              <a:rPr lang="es-AR" b="1" dirty="0" smtClean="0"/>
              <a:t>  .</a:t>
            </a:r>
          </a:p>
          <a:p>
            <a:endParaRPr lang="es-AR" b="1" dirty="0"/>
          </a:p>
          <a:p>
            <a:r>
              <a:rPr lang="es-AR" b="1" dirty="0" smtClean="0"/>
              <a:t>Cada  pin de salida ,debe estar declarado y configurado  en el programa </a:t>
            </a:r>
            <a:endParaRPr lang="es-AR" b="1" dirty="0"/>
          </a:p>
        </p:txBody>
      </p:sp>
      <p:pic>
        <p:nvPicPr>
          <p:cNvPr id="107" name="Imagen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43173" y="6509301"/>
            <a:ext cx="309666" cy="262025"/>
          </a:xfrm>
          <a:prstGeom prst="rect">
            <a:avLst/>
          </a:prstGeom>
          <a:ln>
            <a:solidFill>
              <a:srgbClr val="00B0F0"/>
            </a:solidFill>
          </a:ln>
        </p:spPr>
      </p:pic>
      <p:cxnSp>
        <p:nvCxnSpPr>
          <p:cNvPr id="109" name="Conector angular 108"/>
          <p:cNvCxnSpPr>
            <a:stCxn id="107" idx="1"/>
          </p:cNvCxnSpPr>
          <p:nvPr/>
        </p:nvCxnSpPr>
        <p:spPr>
          <a:xfrm rot="10800000">
            <a:off x="8843555" y="6160930"/>
            <a:ext cx="1299619" cy="4793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Imagen 112" descr="Fichier:Twemoji2 1f4fa.svg — Wikipédia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344" y="5257270"/>
            <a:ext cx="839224" cy="839224"/>
          </a:xfrm>
          <a:prstGeom prst="rect">
            <a:avLst/>
          </a:prstGeom>
        </p:spPr>
      </p:pic>
      <p:cxnSp>
        <p:nvCxnSpPr>
          <p:cNvPr id="115" name="Conector angular 114"/>
          <p:cNvCxnSpPr>
            <a:stCxn id="113" idx="1"/>
          </p:cNvCxnSpPr>
          <p:nvPr/>
        </p:nvCxnSpPr>
        <p:spPr>
          <a:xfrm rot="10800000" flipV="1">
            <a:off x="8843556" y="5676881"/>
            <a:ext cx="2115789" cy="2708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angular 122"/>
          <p:cNvCxnSpPr/>
          <p:nvPr/>
        </p:nvCxnSpPr>
        <p:spPr>
          <a:xfrm rot="5400000" flipH="1" flipV="1">
            <a:off x="10347319" y="6004930"/>
            <a:ext cx="724591" cy="499460"/>
          </a:xfrm>
          <a:prstGeom prst="bentConnector3">
            <a:avLst>
              <a:gd name="adj1" fmla="val 31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Imagen 129" descr="Máquina De Lavar Roupa · Gráfico vetorial grátis no Pixabay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43848" y="4720371"/>
            <a:ext cx="548101" cy="548101"/>
          </a:xfrm>
          <a:prstGeom prst="rect">
            <a:avLst/>
          </a:prstGeom>
        </p:spPr>
      </p:pic>
      <p:cxnSp>
        <p:nvCxnSpPr>
          <p:cNvPr id="132" name="Conector angular 131"/>
          <p:cNvCxnSpPr/>
          <p:nvPr/>
        </p:nvCxnSpPr>
        <p:spPr>
          <a:xfrm rot="5400000" flipH="1" flipV="1">
            <a:off x="10594848" y="4727881"/>
            <a:ext cx="961192" cy="936808"/>
          </a:xfrm>
          <a:prstGeom prst="bentConnector3">
            <a:avLst>
              <a:gd name="adj1" fmla="val 67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angular 134"/>
          <p:cNvCxnSpPr/>
          <p:nvPr/>
        </p:nvCxnSpPr>
        <p:spPr>
          <a:xfrm rot="5400000" flipH="1" flipV="1">
            <a:off x="10839713" y="5436397"/>
            <a:ext cx="1245495" cy="1006233"/>
          </a:xfrm>
          <a:prstGeom prst="bentConnector3">
            <a:avLst>
              <a:gd name="adj1" fmla="val -24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uadroTexto 137"/>
          <p:cNvSpPr txBox="1"/>
          <p:nvPr/>
        </p:nvSpPr>
        <p:spPr>
          <a:xfrm>
            <a:off x="9466549" y="6139726"/>
            <a:ext cx="1566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err="1" smtClean="0"/>
              <a:t>electrodomesticos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48063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199-2CC4-464C-852D-7F573292C08E}" type="slidenum">
              <a:rPr lang="es-AR" smtClean="0"/>
              <a:t>17</a:t>
            </a:fld>
            <a:endParaRPr lang="es-AR"/>
          </a:p>
        </p:txBody>
      </p:sp>
      <p:sp>
        <p:nvSpPr>
          <p:cNvPr id="3" name="Rectángulo 2"/>
          <p:cNvSpPr/>
          <p:nvPr/>
        </p:nvSpPr>
        <p:spPr>
          <a:xfrm>
            <a:off x="921695" y="3215529"/>
            <a:ext cx="11135322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Variantes </a:t>
            </a:r>
          </a:p>
          <a:p>
            <a:r>
              <a:rPr lang="es-AR" sz="900" b="1" dirty="0" smtClean="0">
                <a:solidFill>
                  <a:srgbClr val="FF0000"/>
                </a:solidFill>
              </a:rPr>
              <a:t>1-   VIDEO PARA ARRANCAR  CON EL PROYECTO}</a:t>
            </a:r>
          </a:p>
          <a:p>
            <a:r>
              <a:rPr lang="es-AR" sz="900" dirty="0" err="1">
                <a:solidFill>
                  <a:srgbClr val="FF0000"/>
                </a:solidFill>
              </a:rPr>
              <a:t>Configuracion</a:t>
            </a:r>
            <a:r>
              <a:rPr lang="es-AR" sz="900" dirty="0">
                <a:solidFill>
                  <a:srgbClr val="FF0000"/>
                </a:solidFill>
              </a:rPr>
              <a:t> de la ESP32 en </a:t>
            </a:r>
            <a:r>
              <a:rPr lang="es-AR" sz="900" dirty="0" err="1">
                <a:solidFill>
                  <a:srgbClr val="FF0000"/>
                </a:solidFill>
              </a:rPr>
              <a:t>arduino</a:t>
            </a:r>
            <a:r>
              <a:rPr lang="es-AR" sz="900" dirty="0">
                <a:solidFill>
                  <a:srgbClr val="FF0000"/>
                </a:solidFill>
              </a:rPr>
              <a:t>    </a:t>
            </a:r>
            <a:r>
              <a:rPr lang="es-AR" sz="900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es-AR" sz="900" dirty="0" smtClean="0">
                <a:solidFill>
                  <a:srgbClr val="FF0000"/>
                </a:solidFill>
                <a:hlinkClick r:id="rId2"/>
              </a:rPr>
              <a:t>www.youtube.com/watch?v=rlecwJulJw0</a:t>
            </a:r>
            <a:endParaRPr lang="es-AR" sz="900" dirty="0" smtClean="0">
              <a:solidFill>
                <a:srgbClr val="FF0000"/>
              </a:solidFill>
            </a:endParaRPr>
          </a:p>
          <a:p>
            <a:endParaRPr lang="es-AR" sz="900" dirty="0">
              <a:solidFill>
                <a:srgbClr val="FF0000"/>
              </a:solidFill>
            </a:endParaRPr>
          </a:p>
          <a:p>
            <a:r>
              <a:rPr lang="es-AR" sz="900" dirty="0" smtClean="0">
                <a:solidFill>
                  <a:srgbClr val="FF0000"/>
                </a:solidFill>
              </a:rPr>
              <a:t>       OTRA FORMA  </a:t>
            </a:r>
            <a:r>
              <a:rPr lang="es-AR" sz="900" dirty="0">
                <a:solidFill>
                  <a:srgbClr val="FF0000"/>
                </a:solidFill>
              </a:rPr>
              <a:t>maneja desde una  pc </a:t>
            </a:r>
            <a:r>
              <a:rPr lang="es-AR" sz="900" dirty="0" err="1">
                <a:solidFill>
                  <a:srgbClr val="FF0000"/>
                </a:solidFill>
              </a:rPr>
              <a:t>via</a:t>
            </a:r>
            <a:r>
              <a:rPr lang="es-AR" sz="900" dirty="0">
                <a:solidFill>
                  <a:srgbClr val="FF0000"/>
                </a:solidFill>
              </a:rPr>
              <a:t> web  </a:t>
            </a:r>
            <a:r>
              <a:rPr lang="es-AR" sz="900" dirty="0">
                <a:solidFill>
                  <a:srgbClr val="FF0000"/>
                </a:solidFill>
                <a:hlinkClick r:id="rId3"/>
              </a:rPr>
              <a:t>https://www.youtube.com/watch?v=ZH89OinhiSQ</a:t>
            </a:r>
            <a:r>
              <a:rPr lang="es-AR" sz="900" dirty="0">
                <a:solidFill>
                  <a:srgbClr val="FF0000"/>
                </a:solidFill>
              </a:rPr>
              <a:t> </a:t>
            </a:r>
          </a:p>
          <a:p>
            <a:endParaRPr lang="es-AR" sz="900" dirty="0">
              <a:solidFill>
                <a:srgbClr val="FF0000"/>
              </a:solidFill>
            </a:endParaRPr>
          </a:p>
          <a:p>
            <a:r>
              <a:rPr lang="es-AR" sz="900" b="1" dirty="0" smtClean="0">
                <a:solidFill>
                  <a:srgbClr val="FF0000"/>
                </a:solidFill>
              </a:rPr>
              <a:t>2_  </a:t>
            </a:r>
            <a:r>
              <a:rPr lang="es-AR" sz="900" b="1" dirty="0" err="1" smtClean="0">
                <a:solidFill>
                  <a:srgbClr val="FF0000"/>
                </a:solidFill>
              </a:rPr>
              <a:t>Configuracion</a:t>
            </a:r>
            <a:r>
              <a:rPr lang="es-AR" sz="900" b="1" dirty="0" smtClean="0">
                <a:solidFill>
                  <a:srgbClr val="FF0000"/>
                </a:solidFill>
              </a:rPr>
              <a:t> </a:t>
            </a:r>
            <a:r>
              <a:rPr lang="es-AR" sz="900" b="1" dirty="0">
                <a:solidFill>
                  <a:srgbClr val="FF0000"/>
                </a:solidFill>
              </a:rPr>
              <a:t>de la ESP32 en </a:t>
            </a:r>
            <a:r>
              <a:rPr lang="es-AR" sz="900" b="1" dirty="0" err="1">
                <a:solidFill>
                  <a:srgbClr val="FF0000"/>
                </a:solidFill>
              </a:rPr>
              <a:t>arduino</a:t>
            </a:r>
            <a:r>
              <a:rPr lang="es-AR" sz="900" b="1" dirty="0">
                <a:solidFill>
                  <a:srgbClr val="FF0000"/>
                </a:solidFill>
              </a:rPr>
              <a:t> </a:t>
            </a:r>
            <a:r>
              <a:rPr lang="es-AR" sz="900" b="1" dirty="0" smtClean="0">
                <a:solidFill>
                  <a:srgbClr val="FF0000"/>
                </a:solidFill>
              </a:rPr>
              <a:t>,PARA ENCENDER UN LED REMOTO  X WIFI  desde</a:t>
            </a:r>
          </a:p>
          <a:p>
            <a:r>
              <a:rPr lang="es-AR" sz="900" dirty="0" smtClean="0">
                <a:solidFill>
                  <a:srgbClr val="FF0000"/>
                </a:solidFill>
              </a:rPr>
              <a:t>celular</a:t>
            </a:r>
          </a:p>
          <a:p>
            <a:r>
              <a:rPr lang="es-AR" sz="900" dirty="0" smtClean="0">
                <a:solidFill>
                  <a:srgbClr val="FF0000"/>
                </a:solidFill>
              </a:rPr>
              <a:t>   </a:t>
            </a:r>
            <a:r>
              <a:rPr lang="es-AR" sz="900" dirty="0">
                <a:solidFill>
                  <a:srgbClr val="FF0000"/>
                </a:solidFill>
                <a:hlinkClick r:id="rId4"/>
              </a:rPr>
              <a:t>https://</a:t>
            </a:r>
            <a:r>
              <a:rPr lang="es-AR" sz="900" dirty="0" smtClean="0">
                <a:solidFill>
                  <a:srgbClr val="FF0000"/>
                </a:solidFill>
                <a:hlinkClick r:id="rId4"/>
              </a:rPr>
              <a:t>www.youtube.com/watch?v=UTHAwjMrWn8</a:t>
            </a:r>
            <a:r>
              <a:rPr lang="es-AR" sz="900" dirty="0" smtClean="0">
                <a:solidFill>
                  <a:srgbClr val="FF0000"/>
                </a:solidFill>
              </a:rPr>
              <a:t> </a:t>
            </a:r>
          </a:p>
          <a:p>
            <a:endParaRPr lang="es-AR" sz="900" dirty="0">
              <a:solidFill>
                <a:srgbClr val="FF0000"/>
              </a:solidFill>
            </a:endParaRPr>
          </a:p>
          <a:p>
            <a:r>
              <a:rPr lang="es-AR" sz="900" b="1" dirty="0">
                <a:solidFill>
                  <a:srgbClr val="FF0000"/>
                </a:solidFill>
              </a:rPr>
              <a:t>3_Como  configurar sensores    </a:t>
            </a:r>
            <a:r>
              <a:rPr lang="es-AR" sz="900" b="1" dirty="0">
                <a:solidFill>
                  <a:srgbClr val="FF0000"/>
                </a:solidFill>
                <a:hlinkClick r:id="rId5"/>
              </a:rPr>
              <a:t>https://www.youtube.com/watch?v=LMTtIC2jKUg</a:t>
            </a:r>
            <a:r>
              <a:rPr lang="es-AR" sz="900" b="1" dirty="0">
                <a:solidFill>
                  <a:srgbClr val="FF0000"/>
                </a:solidFill>
              </a:rPr>
              <a:t> </a:t>
            </a:r>
          </a:p>
          <a:p>
            <a:endParaRPr lang="es-AR" sz="900" dirty="0" smtClean="0">
              <a:solidFill>
                <a:srgbClr val="FF0000"/>
              </a:solidFill>
            </a:endParaRPr>
          </a:p>
          <a:p>
            <a:r>
              <a:rPr lang="es-AR" sz="900" dirty="0" smtClean="0">
                <a:solidFill>
                  <a:srgbClr val="FF0000"/>
                </a:solidFill>
              </a:rPr>
              <a:t>Este  se maneja desde una  pc </a:t>
            </a:r>
            <a:r>
              <a:rPr lang="es-AR" sz="900" dirty="0" err="1" smtClean="0">
                <a:solidFill>
                  <a:srgbClr val="FF0000"/>
                </a:solidFill>
              </a:rPr>
              <a:t>via</a:t>
            </a:r>
            <a:r>
              <a:rPr lang="es-AR" sz="900" dirty="0">
                <a:solidFill>
                  <a:srgbClr val="FF0000"/>
                </a:solidFill>
              </a:rPr>
              <a:t> web  </a:t>
            </a:r>
            <a:r>
              <a:rPr lang="es-AR" sz="900" dirty="0">
                <a:solidFill>
                  <a:srgbClr val="FF0000"/>
                </a:solidFill>
                <a:hlinkClick r:id="rId3"/>
              </a:rPr>
              <a:t>https://</a:t>
            </a:r>
            <a:r>
              <a:rPr lang="es-AR" sz="900" dirty="0" smtClean="0">
                <a:solidFill>
                  <a:srgbClr val="FF0000"/>
                </a:solidFill>
                <a:hlinkClick r:id="rId3"/>
              </a:rPr>
              <a:t>www.youtube.com/watch?v=ZH89OinhiSQ</a:t>
            </a:r>
            <a:r>
              <a:rPr lang="es-AR" sz="900" dirty="0" smtClean="0">
                <a:solidFill>
                  <a:srgbClr val="FF0000"/>
                </a:solidFill>
              </a:rPr>
              <a:t> </a:t>
            </a:r>
          </a:p>
          <a:p>
            <a:endParaRPr lang="es-AR" sz="900" dirty="0" smtClean="0">
              <a:solidFill>
                <a:srgbClr val="FF0000"/>
              </a:solidFill>
            </a:endParaRPr>
          </a:p>
          <a:p>
            <a:r>
              <a:rPr lang="es-AR" sz="900" dirty="0">
                <a:solidFill>
                  <a:srgbClr val="FF0000"/>
                </a:solidFill>
              </a:rPr>
              <a:t>4_ CONEXTAR UN RELE  CON ESP32 WIFI   </a:t>
            </a:r>
            <a:r>
              <a:rPr lang="es-AR" sz="900" dirty="0">
                <a:solidFill>
                  <a:srgbClr val="FF0000"/>
                </a:solidFill>
                <a:hlinkClick r:id="rId6"/>
              </a:rPr>
              <a:t>https://www.youtube.com/watch?v=_</a:t>
            </a:r>
            <a:r>
              <a:rPr lang="es-AR" sz="900" dirty="0" smtClean="0">
                <a:solidFill>
                  <a:srgbClr val="FF0000"/>
                </a:solidFill>
                <a:hlinkClick r:id="rId6"/>
              </a:rPr>
              <a:t>RJCB52CQy0</a:t>
            </a:r>
            <a:r>
              <a:rPr lang="es-AR" sz="900" dirty="0" smtClean="0">
                <a:solidFill>
                  <a:srgbClr val="FF0000"/>
                </a:solidFill>
              </a:rPr>
              <a:t> </a:t>
            </a:r>
            <a:endParaRPr lang="es-AR" sz="900" dirty="0">
              <a:solidFill>
                <a:srgbClr val="FF0000"/>
              </a:solidFill>
            </a:endParaRPr>
          </a:p>
          <a:p>
            <a:r>
              <a:rPr lang="es-AR" sz="900" dirty="0" smtClean="0">
                <a:solidFill>
                  <a:srgbClr val="FF0000"/>
                </a:solidFill>
              </a:rPr>
              <a:t> </a:t>
            </a:r>
            <a:endParaRPr lang="es-AR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045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180114" y="1972491"/>
            <a:ext cx="42514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3600" dirty="0" smtClean="0"/>
              <a:t> </a:t>
            </a:r>
            <a:r>
              <a:rPr lang="es-AR" sz="4000" b="1" dirty="0" smtClean="0"/>
              <a:t>CAPITULO  3</a:t>
            </a:r>
          </a:p>
          <a:p>
            <a:endParaRPr lang="es-AR" sz="3600" dirty="0"/>
          </a:p>
          <a:p>
            <a:r>
              <a:rPr lang="es-AR" sz="3600" dirty="0" smtClean="0"/>
              <a:t>  Video  Vigilancia</a:t>
            </a:r>
            <a:endParaRPr lang="es-AR" sz="3600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199-2CC4-464C-852D-7F573292C08E}" type="slidenum">
              <a:rPr lang="es-AR" smtClean="0"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1970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992778" y="914400"/>
            <a:ext cx="10789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 smtClean="0"/>
          </a:p>
          <a:p>
            <a:endParaRPr lang="es-AR" dirty="0"/>
          </a:p>
          <a:p>
            <a:r>
              <a:rPr lang="es-AR" dirty="0" smtClean="0"/>
              <a:t>En  este  capitulo  ,desarrollo    la parte de </a:t>
            </a:r>
            <a:r>
              <a:rPr lang="es-AR" dirty="0" err="1" smtClean="0"/>
              <a:t>videovigilancia</a:t>
            </a:r>
            <a:r>
              <a:rPr lang="es-AR" dirty="0" smtClean="0"/>
              <a:t>  y detector de intrusos.</a:t>
            </a:r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r>
              <a:rPr lang="es-AR" sz="1600" dirty="0"/>
              <a:t>CONFIGURACION DE LA CAMARA  </a:t>
            </a:r>
            <a:r>
              <a:rPr lang="es-AR" dirty="0">
                <a:hlinkClick r:id="rId2"/>
              </a:rPr>
              <a:t>https://</a:t>
            </a:r>
            <a:r>
              <a:rPr lang="es-AR" dirty="0" smtClean="0">
                <a:hlinkClick r:id="rId2"/>
              </a:rPr>
              <a:t>www.youtube.com/watch?v=Dz2GSwM9m-w</a:t>
            </a:r>
            <a:r>
              <a:rPr lang="es-AR" dirty="0" smtClean="0"/>
              <a:t> </a:t>
            </a:r>
          </a:p>
          <a:p>
            <a:endParaRPr lang="es-AR" dirty="0"/>
          </a:p>
          <a:p>
            <a:endParaRPr lang="es-AR" dirty="0" smtClean="0"/>
          </a:p>
          <a:p>
            <a:r>
              <a:rPr lang="es-AR" dirty="0"/>
              <a:t>¿</a:t>
            </a:r>
            <a:r>
              <a:rPr lang="es-AR" dirty="0" smtClean="0">
                <a:solidFill>
                  <a:srgbClr val="FF0000"/>
                </a:solidFill>
              </a:rPr>
              <a:t>Configurar sensor de movimiento  y </a:t>
            </a:r>
            <a:r>
              <a:rPr lang="es-AR" dirty="0" err="1" smtClean="0">
                <a:solidFill>
                  <a:srgbClr val="FF0000"/>
                </a:solidFill>
              </a:rPr>
              <a:t>envio</a:t>
            </a:r>
            <a:r>
              <a:rPr lang="es-AR" dirty="0" smtClean="0">
                <a:solidFill>
                  <a:srgbClr val="FF0000"/>
                </a:solidFill>
              </a:rPr>
              <a:t> de </a:t>
            </a:r>
            <a:r>
              <a:rPr lang="es-AR" dirty="0" err="1" smtClean="0">
                <a:solidFill>
                  <a:srgbClr val="FF0000"/>
                </a:solidFill>
              </a:rPr>
              <a:t>msje</a:t>
            </a:r>
            <a:r>
              <a:rPr lang="es-AR" dirty="0">
                <a:solidFill>
                  <a:srgbClr val="FF0000"/>
                </a:solidFill>
              </a:rPr>
              <a:t>    </a:t>
            </a:r>
            <a:r>
              <a:rPr lang="es-AR" dirty="0">
                <a:solidFill>
                  <a:srgbClr val="FF0000"/>
                </a:solidFill>
                <a:hlinkClick r:id="rId3"/>
              </a:rPr>
              <a:t>https://www.youtube.com/watch?v=bjt__</a:t>
            </a:r>
            <a:r>
              <a:rPr lang="es-AR" dirty="0" smtClean="0">
                <a:solidFill>
                  <a:srgbClr val="FF0000"/>
                </a:solidFill>
                <a:hlinkClick r:id="rId3"/>
              </a:rPr>
              <a:t>6D0WyQ</a:t>
            </a:r>
            <a:r>
              <a:rPr lang="es-AR" dirty="0" smtClean="0">
                <a:solidFill>
                  <a:srgbClr val="FF0000"/>
                </a:solidFill>
              </a:rPr>
              <a:t> 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598126" y="378823"/>
            <a:ext cx="125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Desarrollo  </a:t>
            </a:r>
            <a:endParaRPr lang="es-AR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199-2CC4-464C-852D-7F573292C08E}" type="slidenum">
              <a:rPr lang="es-AR" smtClean="0"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065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44983" y="744583"/>
            <a:ext cx="2992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/>
              <a:t>Introducción :  </a:t>
            </a:r>
            <a:endParaRPr lang="es-AR" sz="3600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199-2CC4-464C-852D-7F573292C08E}" type="slidenum">
              <a:rPr lang="es-AR" smtClean="0"/>
              <a:t>2</a:t>
            </a:fld>
            <a:endParaRPr lang="es-AR"/>
          </a:p>
        </p:txBody>
      </p:sp>
      <p:sp>
        <p:nvSpPr>
          <p:cNvPr id="4" name="CuadroTexto 3"/>
          <p:cNvSpPr txBox="1"/>
          <p:nvPr/>
        </p:nvSpPr>
        <p:spPr>
          <a:xfrm>
            <a:off x="979714" y="2795452"/>
            <a:ext cx="101841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smtClean="0"/>
              <a:t>El  objetivo de este   proyecto  ,es lograr   automatizar  la mayor  </a:t>
            </a:r>
          </a:p>
          <a:p>
            <a:r>
              <a:rPr lang="es-AR" sz="2400" dirty="0" smtClean="0"/>
              <a:t>cantidad  de  luces y artefactos  hogareños ,en  la función de </a:t>
            </a:r>
          </a:p>
          <a:p>
            <a:r>
              <a:rPr lang="es-AR" sz="2400" dirty="0" smtClean="0"/>
              <a:t> </a:t>
            </a:r>
            <a:r>
              <a:rPr lang="es-AR" sz="2400" dirty="0" err="1" smtClean="0"/>
              <a:t>encendidoy</a:t>
            </a:r>
            <a:r>
              <a:rPr lang="es-AR" sz="2400" dirty="0" smtClean="0"/>
              <a:t> apagado , como </a:t>
            </a:r>
            <a:r>
              <a:rPr lang="es-AR" sz="2400" dirty="0" err="1" smtClean="0"/>
              <a:t>asi</a:t>
            </a:r>
            <a:r>
              <a:rPr lang="es-AR" sz="2400" dirty="0" smtClean="0"/>
              <a:t> también  monitorear  la casa </a:t>
            </a:r>
          </a:p>
          <a:p>
            <a:r>
              <a:rPr lang="es-AR" sz="2400" dirty="0" smtClean="0"/>
              <a:t> ,mediante  una cámara  de video  . Y que todo  sea controlado </a:t>
            </a:r>
          </a:p>
          <a:p>
            <a:r>
              <a:rPr lang="es-AR" sz="2400" dirty="0" smtClean="0"/>
              <a:t>,desde  una notebook ,o teléfono celular   </a:t>
            </a:r>
            <a:r>
              <a:rPr lang="es-AR" sz="2400" dirty="0" err="1" smtClean="0"/>
              <a:t>via</a:t>
            </a:r>
            <a:r>
              <a:rPr lang="es-AR" sz="2400" dirty="0" smtClean="0"/>
              <a:t> remota ,por redes </a:t>
            </a:r>
          </a:p>
          <a:p>
            <a:r>
              <a:rPr lang="es-AR" sz="2400" dirty="0" smtClean="0"/>
              <a:t>celulares ,Wifi  o internet 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996582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984" y="475416"/>
            <a:ext cx="3620588" cy="311617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978" y="2033502"/>
            <a:ext cx="2552700" cy="9239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490" y="1152907"/>
            <a:ext cx="4252912" cy="134139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641" y="3715225"/>
            <a:ext cx="4236721" cy="28956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8618" y="3103109"/>
            <a:ext cx="3696108" cy="292648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9964" y="3566236"/>
            <a:ext cx="3518263" cy="265278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4663440" y="535577"/>
            <a:ext cx="27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Componentes  del  trabajo  </a:t>
            </a:r>
            <a:endParaRPr lang="es-AR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199-2CC4-464C-852D-7F573292C08E}" type="slidenum">
              <a:rPr lang="es-AR" smtClean="0"/>
              <a:t>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4900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688" y="751114"/>
            <a:ext cx="2124075" cy="18288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178" y="134030"/>
            <a:ext cx="4981575" cy="33242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752" y="3853406"/>
            <a:ext cx="5534025" cy="2390775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199-2CC4-464C-852D-7F573292C08E}" type="slidenum">
              <a:rPr lang="es-AR" smtClean="0"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0118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66" y="562708"/>
            <a:ext cx="9805182" cy="5598941"/>
          </a:xfrm>
          <a:prstGeom prst="rect">
            <a:avLst/>
          </a:prstGeo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199-2CC4-464C-852D-7F573292C08E}" type="slidenum">
              <a:rPr lang="es-AR" smtClean="0"/>
              <a:t>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2310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592286" y="979714"/>
            <a:ext cx="450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Aplicación Android para  domótica  con </a:t>
            </a:r>
            <a:r>
              <a:rPr lang="es-AR" dirty="0" err="1" smtClean="0"/>
              <a:t>scrach</a:t>
            </a:r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679268" y="2560321"/>
            <a:ext cx="1016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Condifuracion</a:t>
            </a:r>
            <a:r>
              <a:rPr lang="es-AR" dirty="0" smtClean="0"/>
              <a:t> básica  para Android con </a:t>
            </a:r>
            <a:r>
              <a:rPr lang="es-AR" dirty="0" err="1" smtClean="0"/>
              <a:t>mblok</a:t>
            </a:r>
            <a:r>
              <a:rPr lang="es-AR" dirty="0"/>
              <a:t> </a:t>
            </a:r>
            <a:r>
              <a:rPr lang="es-AR" dirty="0" smtClean="0"/>
              <a:t> </a:t>
            </a:r>
            <a:r>
              <a:rPr lang="es-AR" dirty="0" smtClean="0">
                <a:hlinkClick r:id="rId2"/>
              </a:rPr>
              <a:t>https</a:t>
            </a:r>
            <a:r>
              <a:rPr lang="es-AR" dirty="0">
                <a:hlinkClick r:id="rId2"/>
              </a:rPr>
              <a:t>://</a:t>
            </a:r>
            <a:r>
              <a:rPr lang="es-AR" dirty="0" smtClean="0">
                <a:hlinkClick r:id="rId2"/>
              </a:rPr>
              <a:t>www.youtube.com/watch?v=plkl-qnUAyI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199-2CC4-464C-852D-7F573292C08E}" type="slidenum">
              <a:rPr lang="es-AR" smtClean="0"/>
              <a:t>23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3817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2" y="1053072"/>
            <a:ext cx="4743450" cy="4886325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199-2CC4-464C-852D-7F573292C08E}" type="slidenum">
              <a:rPr lang="es-AR" smtClean="0"/>
              <a:t>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328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199-2CC4-464C-852D-7F573292C08E}" type="slidenum">
              <a:rPr lang="es-AR" smtClean="0"/>
              <a:t>3</a:t>
            </a:fld>
            <a:endParaRPr lang="es-AR"/>
          </a:p>
        </p:txBody>
      </p:sp>
      <p:sp>
        <p:nvSpPr>
          <p:cNvPr id="3" name="CuadroTexto 2"/>
          <p:cNvSpPr txBox="1"/>
          <p:nvPr/>
        </p:nvSpPr>
        <p:spPr>
          <a:xfrm>
            <a:off x="2299063" y="1332411"/>
            <a:ext cx="668324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AR" dirty="0" smtClean="0"/>
              <a:t>Materiales   utilizados  en  este   proyecto  :</a:t>
            </a:r>
          </a:p>
          <a:p>
            <a:pPr marL="285750" indent="-285750">
              <a:buFontTx/>
              <a:buChar char="-"/>
            </a:pPr>
            <a:endParaRPr lang="es-AR" dirty="0"/>
          </a:p>
          <a:p>
            <a:pPr marL="285750" indent="-285750">
              <a:buFontTx/>
              <a:buChar char="-"/>
            </a:pPr>
            <a:endParaRPr lang="es-AR" dirty="0" smtClean="0"/>
          </a:p>
          <a:p>
            <a:pPr marL="285750" indent="-285750">
              <a:buFontTx/>
              <a:buChar char="-"/>
            </a:pPr>
            <a:r>
              <a:rPr lang="es-AR" dirty="0"/>
              <a:t> </a:t>
            </a:r>
            <a:r>
              <a:rPr lang="es-AR" dirty="0" smtClean="0"/>
              <a:t>      -  Placa   Esp8266  -</a:t>
            </a:r>
            <a:r>
              <a:rPr lang="es-AR" dirty="0" err="1" smtClean="0"/>
              <a:t>Arduino</a:t>
            </a:r>
            <a:r>
              <a:rPr lang="es-AR" dirty="0" smtClean="0"/>
              <a:t>  </a:t>
            </a:r>
          </a:p>
          <a:p>
            <a:pPr marL="285750" indent="-285750">
              <a:buFontTx/>
              <a:buChar char="-"/>
            </a:pPr>
            <a:r>
              <a:rPr lang="es-AR" dirty="0"/>
              <a:t> </a:t>
            </a:r>
            <a:r>
              <a:rPr lang="es-AR" dirty="0" smtClean="0"/>
              <a:t>      -  </a:t>
            </a:r>
            <a:r>
              <a:rPr lang="es-AR" dirty="0" err="1" smtClean="0"/>
              <a:t>Rele</a:t>
            </a:r>
            <a:r>
              <a:rPr lang="es-AR" dirty="0" smtClean="0"/>
              <a:t>  5v    </a:t>
            </a:r>
            <a:r>
              <a:rPr lang="es-AR" dirty="0" err="1" smtClean="0"/>
              <a:t>Arduino</a:t>
            </a:r>
            <a:r>
              <a:rPr lang="es-AR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s-AR" dirty="0"/>
              <a:t> </a:t>
            </a:r>
            <a:r>
              <a:rPr lang="es-AR" dirty="0" smtClean="0"/>
              <a:t>      -  </a:t>
            </a:r>
            <a:r>
              <a:rPr lang="es-AR" dirty="0" err="1" smtClean="0"/>
              <a:t>Camara</a:t>
            </a:r>
            <a:r>
              <a:rPr lang="es-AR" dirty="0" smtClean="0"/>
              <a:t>  video  </a:t>
            </a:r>
          </a:p>
          <a:p>
            <a:pPr marL="285750" indent="-285750">
              <a:buFontTx/>
              <a:buChar char="-"/>
            </a:pPr>
            <a:r>
              <a:rPr lang="es-AR" dirty="0"/>
              <a:t> </a:t>
            </a:r>
            <a:r>
              <a:rPr lang="es-AR" dirty="0" smtClean="0"/>
              <a:t>      -  Placa   procesador  </a:t>
            </a:r>
            <a:r>
              <a:rPr lang="es-AR" dirty="0" err="1" smtClean="0"/>
              <a:t>Rasperry</a:t>
            </a:r>
            <a:r>
              <a:rPr lang="es-AR" dirty="0" smtClean="0"/>
              <a:t> Pi  3 A plus</a:t>
            </a:r>
          </a:p>
          <a:p>
            <a:pPr marL="285750" indent="-285750">
              <a:buFontTx/>
              <a:buChar char="-"/>
            </a:pPr>
            <a:r>
              <a:rPr lang="es-AR" dirty="0"/>
              <a:t> </a:t>
            </a:r>
            <a:r>
              <a:rPr lang="es-AR" dirty="0" smtClean="0"/>
              <a:t>      -  Video cámara  ESP32-CAM</a:t>
            </a:r>
          </a:p>
          <a:p>
            <a:pPr marL="285750" indent="-285750">
              <a:buFontTx/>
              <a:buChar char="-"/>
            </a:pPr>
            <a:r>
              <a:rPr lang="es-AR" dirty="0"/>
              <a:t> </a:t>
            </a:r>
            <a:r>
              <a:rPr lang="es-AR" dirty="0" smtClean="0"/>
              <a:t>      - adaptador (programador) </a:t>
            </a:r>
            <a:r>
              <a:rPr lang="es-AR" dirty="0" err="1" smtClean="0"/>
              <a:t>usb</a:t>
            </a:r>
            <a:r>
              <a:rPr lang="es-AR" dirty="0" smtClean="0"/>
              <a:t> –serie  FDR </a:t>
            </a:r>
            <a:r>
              <a:rPr lang="es-AR" dirty="0" err="1"/>
              <a:t>A</a:t>
            </a:r>
            <a:r>
              <a:rPr lang="es-AR" dirty="0" err="1" smtClean="0"/>
              <a:t>rduino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6039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199-2CC4-464C-852D-7F573292C08E}" type="slidenum">
              <a:rPr lang="es-AR" smtClean="0"/>
              <a:t>4</a:t>
            </a:fld>
            <a:endParaRPr lang="es-AR"/>
          </a:p>
        </p:txBody>
      </p:sp>
      <p:sp>
        <p:nvSpPr>
          <p:cNvPr id="3" name="Rectángulo 2"/>
          <p:cNvSpPr/>
          <p:nvPr/>
        </p:nvSpPr>
        <p:spPr>
          <a:xfrm>
            <a:off x="3048000" y="3105835"/>
            <a:ext cx="6096000" cy="21544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AR" sz="4000" b="1" dirty="0"/>
              <a:t>Capitulo  1 </a:t>
            </a:r>
            <a:endParaRPr lang="es-AR" sz="4000" b="1" dirty="0" smtClean="0"/>
          </a:p>
          <a:p>
            <a:pPr algn="ctr"/>
            <a:endParaRPr lang="es-AR" sz="4000" b="1" dirty="0" smtClean="0"/>
          </a:p>
          <a:p>
            <a:endParaRPr lang="es-AR" b="1" dirty="0"/>
          </a:p>
          <a:p>
            <a:pPr algn="ctr"/>
            <a:r>
              <a:rPr lang="es-AR" b="1" dirty="0" smtClean="0"/>
              <a:t> </a:t>
            </a:r>
            <a:r>
              <a:rPr lang="es-AR" b="1" dirty="0"/>
              <a:t>- </a:t>
            </a:r>
            <a:r>
              <a:rPr lang="es-AR" b="1" dirty="0" err="1"/>
              <a:t>Configuracion</a:t>
            </a:r>
            <a:r>
              <a:rPr lang="es-AR" b="1" dirty="0"/>
              <a:t>    placa   ESP8266  para     la conexión </a:t>
            </a:r>
            <a:r>
              <a:rPr lang="es-AR" b="1" dirty="0" smtClean="0"/>
              <a:t>Wifi -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99063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737359" y="2508069"/>
            <a:ext cx="96665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 </a:t>
            </a:r>
            <a:r>
              <a:rPr lang="es-AR" sz="1400" dirty="0"/>
              <a:t>a</a:t>
            </a:r>
            <a:r>
              <a:rPr lang="es-AR" sz="1400" dirty="0" smtClean="0"/>
              <a:t>-  </a:t>
            </a:r>
            <a:r>
              <a:rPr lang="es-AR" sz="2000" b="1" dirty="0" err="1" smtClean="0"/>
              <a:t>Configuracion</a:t>
            </a:r>
            <a:r>
              <a:rPr lang="es-AR" sz="2000" b="1" dirty="0" smtClean="0"/>
              <a:t>  NODEMU-ESP8286  inicial</a:t>
            </a:r>
          </a:p>
          <a:p>
            <a:endParaRPr lang="es-AR" sz="1400" dirty="0"/>
          </a:p>
          <a:p>
            <a:r>
              <a:rPr lang="es-AR" sz="1400" dirty="0" smtClean="0"/>
              <a:t>      </a:t>
            </a:r>
          </a:p>
          <a:p>
            <a:endParaRPr lang="es-AR" sz="1400" dirty="0"/>
          </a:p>
          <a:p>
            <a:r>
              <a:rPr lang="es-AR" sz="1400" dirty="0" smtClean="0"/>
              <a:t>   </a:t>
            </a:r>
          </a:p>
          <a:p>
            <a:r>
              <a:rPr lang="es-AR" sz="1400" dirty="0"/>
              <a:t> b</a:t>
            </a:r>
            <a:r>
              <a:rPr lang="es-AR" sz="1400" dirty="0" smtClean="0"/>
              <a:t>-  </a:t>
            </a:r>
            <a:r>
              <a:rPr lang="es-AR" sz="2000" b="1" dirty="0" err="1"/>
              <a:t>C</a:t>
            </a:r>
            <a:r>
              <a:rPr lang="es-AR" sz="2000" b="1" dirty="0" err="1" smtClean="0"/>
              <a:t>oneccion</a:t>
            </a:r>
            <a:r>
              <a:rPr lang="es-AR" sz="2000" b="1" dirty="0" smtClean="0"/>
              <a:t>  a  la red  Wifi  </a:t>
            </a:r>
          </a:p>
          <a:p>
            <a:endParaRPr lang="es-AR" sz="2000" b="1" dirty="0"/>
          </a:p>
          <a:p>
            <a:endParaRPr lang="es-AR" sz="1400" dirty="0"/>
          </a:p>
          <a:p>
            <a:endParaRPr lang="es-AR" sz="1400" dirty="0"/>
          </a:p>
          <a:p>
            <a:r>
              <a:rPr lang="es-AR" sz="1400" dirty="0"/>
              <a:t> c</a:t>
            </a:r>
            <a:r>
              <a:rPr lang="es-AR" sz="1400" dirty="0" smtClean="0"/>
              <a:t>-  </a:t>
            </a:r>
            <a:r>
              <a:rPr lang="es-AR" sz="2000" b="1" dirty="0" smtClean="0"/>
              <a:t>Configurar  el web Server  en </a:t>
            </a:r>
            <a:r>
              <a:rPr lang="es-AR" sz="2000" b="1" dirty="0" err="1" smtClean="0"/>
              <a:t>Html</a:t>
            </a:r>
            <a:r>
              <a:rPr lang="es-AR" sz="2000" b="1" dirty="0" smtClean="0"/>
              <a:t>   ,para  encender  un led o un </a:t>
            </a:r>
            <a:r>
              <a:rPr lang="es-AR" sz="2000" b="1" dirty="0" err="1" smtClean="0"/>
              <a:t>rele</a:t>
            </a:r>
            <a:r>
              <a:rPr lang="es-AR" sz="2000" b="1" dirty="0" smtClean="0"/>
              <a:t>                                 </a:t>
            </a:r>
          </a:p>
          <a:p>
            <a:endParaRPr lang="es-AR" sz="2000" b="1" dirty="0"/>
          </a:p>
          <a:p>
            <a:r>
              <a:rPr lang="es-AR" sz="1200" dirty="0" smtClean="0"/>
              <a:t>                         Video  referencial   </a:t>
            </a:r>
            <a:r>
              <a:rPr lang="es-AR" sz="1200" dirty="0">
                <a:hlinkClick r:id="rId2"/>
              </a:rPr>
              <a:t>https://</a:t>
            </a:r>
            <a:r>
              <a:rPr lang="es-AR" sz="1200" dirty="0" smtClean="0">
                <a:hlinkClick r:id="rId2"/>
              </a:rPr>
              <a:t>www.youtube.com/watch?v=noT_Mrfstdw&amp;t=374s</a:t>
            </a:r>
            <a:r>
              <a:rPr lang="es-AR" sz="1200" dirty="0" smtClean="0"/>
              <a:t> </a:t>
            </a:r>
            <a:endParaRPr lang="es-AR" sz="12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199-2CC4-464C-852D-7F573292C08E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823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199-2CC4-464C-852D-7F573292C08E}" type="slidenum">
              <a:rPr lang="es-AR" smtClean="0"/>
              <a:t>6</a:t>
            </a:fld>
            <a:endParaRPr lang="es-AR"/>
          </a:p>
        </p:txBody>
      </p:sp>
      <p:sp>
        <p:nvSpPr>
          <p:cNvPr id="3" name="CuadroTexto 2"/>
          <p:cNvSpPr txBox="1"/>
          <p:nvPr/>
        </p:nvSpPr>
        <p:spPr>
          <a:xfrm flipH="1">
            <a:off x="2488472" y="927463"/>
            <a:ext cx="8588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 . a -  Lo  primero  es </a:t>
            </a:r>
            <a:r>
              <a:rPr lang="es-AR" dirty="0" err="1" smtClean="0"/>
              <a:t>concocer</a:t>
            </a:r>
            <a:r>
              <a:rPr lang="es-AR" dirty="0" smtClean="0"/>
              <a:t>   el </a:t>
            </a:r>
            <a:r>
              <a:rPr lang="es-AR" dirty="0" err="1" smtClean="0"/>
              <a:t>pinout</a:t>
            </a:r>
            <a:r>
              <a:rPr lang="es-AR" dirty="0" smtClean="0"/>
              <a:t>  ,de  la placa (</a:t>
            </a:r>
            <a:r>
              <a:rPr lang="es-AR" sz="1400" dirty="0" err="1" smtClean="0"/>
              <a:t>pag</a:t>
            </a:r>
            <a:r>
              <a:rPr lang="es-AR" sz="1400" dirty="0" smtClean="0"/>
              <a:t> .      )</a:t>
            </a:r>
            <a:r>
              <a:rPr lang="es-AR" dirty="0" smtClean="0"/>
              <a:t>  ,para  saber   con  que pines  ,utilizaremos   para  </a:t>
            </a:r>
            <a:r>
              <a:rPr lang="es-AR" dirty="0" err="1" smtClean="0"/>
              <a:t>progrmar</a:t>
            </a:r>
            <a:r>
              <a:rPr lang="es-AR" dirty="0" smtClean="0"/>
              <a:t> .</a:t>
            </a:r>
          </a:p>
          <a:p>
            <a:r>
              <a:rPr lang="es-AR" dirty="0" err="1" smtClean="0"/>
              <a:t>Despues</a:t>
            </a:r>
            <a:r>
              <a:rPr lang="es-AR" dirty="0" smtClean="0"/>
              <a:t>  debemos  cargar  el software  en  el IDE </a:t>
            </a:r>
            <a:r>
              <a:rPr lang="es-AR" dirty="0" err="1" smtClean="0"/>
              <a:t>Arduino</a:t>
            </a:r>
            <a:r>
              <a:rPr lang="es-AR" dirty="0" smtClean="0"/>
              <a:t>  ,para  configurar  la placa  .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849" y="2127792"/>
            <a:ext cx="3855312" cy="31104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364" y="2969279"/>
            <a:ext cx="5394962" cy="3762307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5995851" y="4088674"/>
            <a:ext cx="378823" cy="32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Flecha abajo 6"/>
          <p:cNvSpPr/>
          <p:nvPr/>
        </p:nvSpPr>
        <p:spPr>
          <a:xfrm flipH="1">
            <a:off x="10528662" y="2795452"/>
            <a:ext cx="378823" cy="2834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CuadroTexto 7"/>
          <p:cNvSpPr txBox="1"/>
          <p:nvPr/>
        </p:nvSpPr>
        <p:spPr>
          <a:xfrm>
            <a:off x="9203049" y="2230789"/>
            <a:ext cx="25314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AR" sz="1200" dirty="0" smtClean="0"/>
              <a:t>Colocamos la dirección donde</a:t>
            </a:r>
          </a:p>
          <a:p>
            <a:r>
              <a:rPr lang="es-AR" sz="1200" dirty="0" smtClean="0"/>
              <a:t> esta el driver de la placa</a:t>
            </a:r>
            <a:endParaRPr lang="es-AR" sz="1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2488472" y="3845859"/>
            <a:ext cx="312906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9203049" y="4988859"/>
            <a:ext cx="312906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1" name="Flecha derecha 10"/>
          <p:cNvSpPr/>
          <p:nvPr/>
        </p:nvSpPr>
        <p:spPr>
          <a:xfrm rot="5400000">
            <a:off x="5271247" y="5943600"/>
            <a:ext cx="376518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829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199-2CC4-464C-852D-7F573292C08E}" type="slidenum">
              <a:rPr lang="es-AR" smtClean="0"/>
              <a:t>7</a:t>
            </a:fld>
            <a:endParaRPr lang="es-AR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33" y="1297080"/>
            <a:ext cx="5819775" cy="512445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881282" y="3953434"/>
            <a:ext cx="312906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129" y="1781454"/>
            <a:ext cx="4773708" cy="4640076"/>
          </a:xfrm>
          <a:prstGeom prst="rect">
            <a:avLst/>
          </a:prstGeom>
        </p:spPr>
      </p:pic>
      <p:sp>
        <p:nvSpPr>
          <p:cNvPr id="6" name="Flecha abajo 5"/>
          <p:cNvSpPr/>
          <p:nvPr/>
        </p:nvSpPr>
        <p:spPr>
          <a:xfrm rot="17411775">
            <a:off x="6548708" y="3469341"/>
            <a:ext cx="443763" cy="484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/>
          <p:cNvSpPr txBox="1"/>
          <p:nvPr/>
        </p:nvSpPr>
        <p:spPr>
          <a:xfrm>
            <a:off x="10300447" y="3603812"/>
            <a:ext cx="312906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8" name="Flecha abajo 7"/>
          <p:cNvSpPr/>
          <p:nvPr/>
        </p:nvSpPr>
        <p:spPr>
          <a:xfrm>
            <a:off x="5674659" y="457200"/>
            <a:ext cx="484632" cy="695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6642847" y="6199094"/>
            <a:ext cx="309282" cy="6589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1" name="Conector recto de flecha 10"/>
          <p:cNvCxnSpPr/>
          <p:nvPr/>
        </p:nvCxnSpPr>
        <p:spPr>
          <a:xfrm flipH="1">
            <a:off x="8928847" y="1519518"/>
            <a:ext cx="578224" cy="119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8323730" y="787782"/>
            <a:ext cx="3296095" cy="5232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s-AR" sz="1400" dirty="0" smtClean="0"/>
              <a:t>Colocamos  aquí ESP8266</a:t>
            </a:r>
          </a:p>
          <a:p>
            <a:r>
              <a:rPr lang="es-AR" sz="1400" dirty="0" smtClean="0"/>
              <a:t>Y </a:t>
            </a:r>
            <a:r>
              <a:rPr lang="es-AR" sz="1400" dirty="0" err="1" smtClean="0"/>
              <a:t>buscamo</a:t>
            </a:r>
            <a:r>
              <a:rPr lang="es-AR" sz="1400" dirty="0" smtClean="0"/>
              <a:t> el software para instalar</a:t>
            </a:r>
            <a:endParaRPr lang="es-AR" sz="1400" dirty="0"/>
          </a:p>
        </p:txBody>
      </p:sp>
      <p:cxnSp>
        <p:nvCxnSpPr>
          <p:cNvPr id="15" name="Conector recto de flecha 14"/>
          <p:cNvCxnSpPr/>
          <p:nvPr/>
        </p:nvCxnSpPr>
        <p:spPr>
          <a:xfrm flipH="1">
            <a:off x="8700247" y="2716306"/>
            <a:ext cx="806824" cy="2393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50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199-2CC4-464C-852D-7F573292C08E}" type="slidenum">
              <a:rPr lang="es-AR" smtClean="0"/>
              <a:t>8</a:t>
            </a:fld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591" y="1368060"/>
            <a:ext cx="5248275" cy="56007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259106" y="787782"/>
            <a:ext cx="887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Una vez  instalado  ,volvemos a la ventana  principal y vemos si esta  la placa </a:t>
            </a:r>
            <a:endParaRPr lang="es-AR" dirty="0"/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2353235" y="1653988"/>
            <a:ext cx="2514600" cy="5244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6418728" y="2541494"/>
            <a:ext cx="802343" cy="35903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5378824" y="3765176"/>
            <a:ext cx="312906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640389" y="3108960"/>
            <a:ext cx="1737360" cy="203132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Una vez que elegimos la placa</a:t>
            </a:r>
          </a:p>
          <a:p>
            <a:r>
              <a:rPr lang="es-AR" dirty="0" smtClean="0"/>
              <a:t>Estamos listo para empezar a programar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8873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199-2CC4-464C-852D-7F573292C08E}" type="slidenum">
              <a:rPr lang="es-AR" smtClean="0"/>
              <a:t>9</a:t>
            </a:fld>
            <a:endParaRPr lang="es-AR"/>
          </a:p>
        </p:txBody>
      </p:sp>
      <p:sp>
        <p:nvSpPr>
          <p:cNvPr id="3" name="CuadroTexto 2"/>
          <p:cNvSpPr txBox="1"/>
          <p:nvPr/>
        </p:nvSpPr>
        <p:spPr>
          <a:xfrm>
            <a:off x="2612571" y="1152907"/>
            <a:ext cx="9009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1-b-  la  primera parte del programa  es para  realizar  la conexión de la placa </a:t>
            </a:r>
          </a:p>
          <a:p>
            <a:r>
              <a:rPr lang="es-AR" dirty="0" smtClean="0"/>
              <a:t>A la red Wifi  ,donde trabajara .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1" y="2230755"/>
            <a:ext cx="4105275" cy="3676650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V="1">
            <a:off x="5303520" y="2186344"/>
            <a:ext cx="1862899" cy="47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o 6"/>
          <p:cNvSpPr/>
          <p:nvPr/>
        </p:nvSpPr>
        <p:spPr>
          <a:xfrm rot="1799748">
            <a:off x="4471035" y="2351313"/>
            <a:ext cx="793296" cy="78377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CuadroTexto 8"/>
          <p:cNvSpPr txBox="1"/>
          <p:nvPr/>
        </p:nvSpPr>
        <p:spPr>
          <a:xfrm>
            <a:off x="7336237" y="1749207"/>
            <a:ext cx="219456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Se cargan las variables con nombre de red wifi</a:t>
            </a:r>
          </a:p>
          <a:p>
            <a:r>
              <a:rPr lang="es-AR" sz="1200" dirty="0" smtClean="0"/>
              <a:t>Y clave de acceso</a:t>
            </a:r>
            <a:endParaRPr lang="es-AR" sz="1200" dirty="0"/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3879669" y="2743199"/>
            <a:ext cx="3642441" cy="47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7522110" y="2622506"/>
            <a:ext cx="2207623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Pin de salida ,para activar o desactivar algo</a:t>
            </a:r>
            <a:endParaRPr lang="es-AR" sz="1400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4167051" y="3095897"/>
            <a:ext cx="3355059" cy="62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7556210" y="3569025"/>
            <a:ext cx="238398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AR" sz="1400" dirty="0" smtClean="0"/>
              <a:t>Definimos el servidor web</a:t>
            </a:r>
            <a:endParaRPr lang="es-AR" sz="1400" dirty="0"/>
          </a:p>
        </p:txBody>
      </p:sp>
      <p:sp>
        <p:nvSpPr>
          <p:cNvPr id="18" name="Cerrar llave 17"/>
          <p:cNvSpPr/>
          <p:nvPr/>
        </p:nvSpPr>
        <p:spPr>
          <a:xfrm>
            <a:off x="5146766" y="3876802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5538651" y="4334002"/>
            <a:ext cx="1983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556210" y="4036609"/>
            <a:ext cx="2821577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AR" sz="1400" dirty="0" err="1" smtClean="0"/>
              <a:t>Seteamos</a:t>
            </a:r>
            <a:r>
              <a:rPr lang="es-AR" sz="1400" dirty="0" smtClean="0"/>
              <a:t>  la </a:t>
            </a:r>
            <a:r>
              <a:rPr lang="es-AR" sz="1400" dirty="0" err="1" smtClean="0"/>
              <a:t>coneccion</a:t>
            </a:r>
            <a:r>
              <a:rPr lang="es-AR" sz="1400" dirty="0" smtClean="0"/>
              <a:t> y los comandos  </a:t>
            </a:r>
          </a:p>
          <a:p>
            <a:r>
              <a:rPr lang="es-AR" sz="1400" dirty="0" smtClean="0"/>
              <a:t>Para iniciar la </a:t>
            </a:r>
            <a:r>
              <a:rPr lang="es-AR" sz="1400" dirty="0" err="1" smtClean="0"/>
              <a:t>conexion</a:t>
            </a:r>
            <a:endParaRPr lang="es-AR" sz="1400" dirty="0"/>
          </a:p>
        </p:txBody>
      </p:sp>
      <p:sp>
        <p:nvSpPr>
          <p:cNvPr id="22" name="Cerrar llave 21"/>
          <p:cNvSpPr/>
          <p:nvPr/>
        </p:nvSpPr>
        <p:spPr>
          <a:xfrm>
            <a:off x="5302214" y="4945091"/>
            <a:ext cx="260357" cy="7633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5708469" y="5368834"/>
            <a:ext cx="1813641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7556210" y="5238206"/>
            <a:ext cx="3129207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Mientras no hay conexión la ventana de</a:t>
            </a:r>
          </a:p>
          <a:p>
            <a:r>
              <a:rPr lang="es-AR" sz="1400" dirty="0" smtClean="0"/>
              <a:t>La </a:t>
            </a:r>
            <a:r>
              <a:rPr lang="es-AR" sz="1400" dirty="0" err="1" smtClean="0"/>
              <a:t>conccion</a:t>
            </a:r>
            <a:r>
              <a:rPr lang="es-AR" sz="1400" dirty="0" smtClean="0"/>
              <a:t> serial ,mostrara  líneas de puntos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92158911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2314</TotalTime>
  <Words>767</Words>
  <Application>Microsoft Office PowerPoint</Application>
  <PresentationFormat>Panorámica</PresentationFormat>
  <Paragraphs>154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TGT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Perco, Daniel</dc:creator>
  <cp:lastModifiedBy>Perco, Daniel</cp:lastModifiedBy>
  <cp:revision>86</cp:revision>
  <dcterms:created xsi:type="dcterms:W3CDTF">2021-08-30T22:06:16Z</dcterms:created>
  <dcterms:modified xsi:type="dcterms:W3CDTF">2021-10-20T14:56:54Z</dcterms:modified>
</cp:coreProperties>
</file>