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9" r:id="rId5"/>
    <p:sldId id="277" r:id="rId6"/>
    <p:sldId id="259" r:id="rId7"/>
    <p:sldId id="260" r:id="rId8"/>
    <p:sldId id="261" r:id="rId9"/>
    <p:sldId id="262" r:id="rId10"/>
    <p:sldId id="263" r:id="rId11"/>
    <p:sldId id="264" r:id="rId12"/>
    <p:sldId id="265" r:id="rId13"/>
    <p:sldId id="268" r:id="rId14"/>
    <p:sldId id="266" r:id="rId15"/>
    <p:sldId id="267" r:id="rId16"/>
    <p:sldId id="278" r:id="rId17"/>
    <p:sldId id="269" r:id="rId18"/>
    <p:sldId id="270" r:id="rId19"/>
    <p:sldId id="271" r:id="rId20"/>
    <p:sldId id="272" r:id="rId21"/>
    <p:sldId id="273" r:id="rId22"/>
    <p:sldId id="280" r:id="rId23"/>
    <p:sldId id="281" r:id="rId24"/>
    <p:sldId id="274" r:id="rId25"/>
    <p:sldId id="275" r:id="rId26"/>
    <p:sldId id="276"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2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94660"/>
  </p:normalViewPr>
  <p:slideViewPr>
    <p:cSldViewPr snapToGrid="0">
      <p:cViewPr varScale="1">
        <p:scale>
          <a:sx n="75" d="100"/>
          <a:sy n="75" d="100"/>
        </p:scale>
        <p:origin x="61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112F3481-1D9C-4213-B8D3-18A03F836E47}"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02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B303031-5F92-4A27-BE77-D953C721A673}" type="datetimeFigureOut">
              <a:rPr lang="es-ES" smtClean="0"/>
              <a:t>08/02/2021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2F3481-1D9C-4213-B8D3-18A03F836E47}" type="slidenum">
              <a:rPr lang="es-ES" smtClean="0"/>
              <a:t>‹Nº›</a:t>
            </a:fld>
            <a:endParaRPr lang="es-ES"/>
          </a:p>
        </p:txBody>
      </p:sp>
    </p:spTree>
    <p:extLst>
      <p:ext uri="{BB962C8B-B14F-4D97-AF65-F5344CB8AC3E}">
        <p14:creationId xmlns:p14="http://schemas.microsoft.com/office/powerpoint/2010/main" val="168171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10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0615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spTree>
    <p:extLst>
      <p:ext uri="{BB962C8B-B14F-4D97-AF65-F5344CB8AC3E}">
        <p14:creationId xmlns:p14="http://schemas.microsoft.com/office/powerpoint/2010/main" val="1129519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035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86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174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042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spTree>
    <p:extLst>
      <p:ext uri="{BB962C8B-B14F-4D97-AF65-F5344CB8AC3E}">
        <p14:creationId xmlns:p14="http://schemas.microsoft.com/office/powerpoint/2010/main" val="268081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B303031-5F92-4A27-BE77-D953C721A673}" type="datetimeFigureOut">
              <a:rPr lang="es-ES" smtClean="0"/>
              <a:t>08/02/2021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2F3481-1D9C-4213-B8D3-18A03F836E47}"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13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B303031-5F92-4A27-BE77-D953C721A673}" type="datetimeFigureOut">
              <a:rPr lang="es-ES" smtClean="0"/>
              <a:t>08/02/2021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2F3481-1D9C-4213-B8D3-18A03F836E47}" type="slidenum">
              <a:rPr lang="es-ES" smtClean="0"/>
              <a:t>‹Nº›</a:t>
            </a:fld>
            <a:endParaRPr lang="es-ES"/>
          </a:p>
        </p:txBody>
      </p:sp>
    </p:spTree>
    <p:extLst>
      <p:ext uri="{BB962C8B-B14F-4D97-AF65-F5344CB8AC3E}">
        <p14:creationId xmlns:p14="http://schemas.microsoft.com/office/powerpoint/2010/main" val="342904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B303031-5F92-4A27-BE77-D953C721A673}" type="datetimeFigureOut">
              <a:rPr lang="es-ES" smtClean="0"/>
              <a:t>08/02/2021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12F3481-1D9C-4213-B8D3-18A03F836E47}"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68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B303031-5F92-4A27-BE77-D953C721A673}" type="datetimeFigureOut">
              <a:rPr lang="es-ES" smtClean="0"/>
              <a:t>08/02/2021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12F3481-1D9C-4213-B8D3-18A03F836E47}"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801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03031-5F92-4A27-BE77-D953C721A673}" type="datetimeFigureOut">
              <a:rPr lang="es-ES" smtClean="0"/>
              <a:t>08/02/2021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12F3481-1D9C-4213-B8D3-18A03F836E47}" type="slidenum">
              <a:rPr lang="es-ES" smtClean="0"/>
              <a:t>‹Nº›</a:t>
            </a:fld>
            <a:endParaRPr lang="es-ES"/>
          </a:p>
        </p:txBody>
      </p:sp>
    </p:spTree>
    <p:extLst>
      <p:ext uri="{BB962C8B-B14F-4D97-AF65-F5344CB8AC3E}">
        <p14:creationId xmlns:p14="http://schemas.microsoft.com/office/powerpoint/2010/main" val="373387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B303031-5F92-4A27-BE77-D953C721A673}" type="datetimeFigureOut">
              <a:rPr lang="es-ES" smtClean="0"/>
              <a:t>08/02/2021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2F3481-1D9C-4213-B8D3-18A03F836E47}"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4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B303031-5F92-4A27-BE77-D953C721A673}" type="datetimeFigureOut">
              <a:rPr lang="es-ES" smtClean="0"/>
              <a:t>08/02/2021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2F3481-1D9C-4213-B8D3-18A03F836E47}" type="slidenum">
              <a:rPr lang="es-ES" smtClean="0"/>
              <a:t>‹Nº›</a:t>
            </a:fld>
            <a:endParaRPr lang="es-ES"/>
          </a:p>
        </p:txBody>
      </p:sp>
    </p:spTree>
    <p:extLst>
      <p:ext uri="{BB962C8B-B14F-4D97-AF65-F5344CB8AC3E}">
        <p14:creationId xmlns:p14="http://schemas.microsoft.com/office/powerpoint/2010/main" val="337057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303031-5F92-4A27-BE77-D953C721A673}" type="datetimeFigureOut">
              <a:rPr lang="es-ES" smtClean="0"/>
              <a:t>08/02/2021</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2F3481-1D9C-4213-B8D3-18A03F836E47}" type="slidenum">
              <a:rPr lang="es-ES" smtClean="0"/>
              <a:t>‹Nº›</a:t>
            </a:fld>
            <a:endParaRPr lang="es-ES"/>
          </a:p>
        </p:txBody>
      </p:sp>
    </p:spTree>
    <p:extLst>
      <p:ext uri="{BB962C8B-B14F-4D97-AF65-F5344CB8AC3E}">
        <p14:creationId xmlns:p14="http://schemas.microsoft.com/office/powerpoint/2010/main" val="3405543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9.png"/><Relationship Id="rId7"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7.png"/><Relationship Id="rId4" Type="http://schemas.openxmlformats.org/officeDocument/2006/relationships/image" Target="../media/image35.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p:cNvSpPr>
            <a:spLocks noGrp="1"/>
          </p:cNvSpPr>
          <p:nvPr>
            <p:ph type="body" idx="1"/>
          </p:nvPr>
        </p:nvSpPr>
        <p:spPr/>
        <p:txBody>
          <a:bodyPr>
            <a:normAutofit/>
          </a:bodyPr>
          <a:lstStyle/>
          <a:p>
            <a:r>
              <a:rPr lang="es-ES" sz="2400" dirty="0">
                <a:solidFill>
                  <a:srgbClr val="3B3229"/>
                </a:solidFill>
                <a:latin typeface="Bahnschrift" panose="020B0502040204020203" pitchFamily="34" charset="0"/>
              </a:rPr>
              <a:t>TRABAJO DE VISIÓN POR </a:t>
            </a:r>
            <a:r>
              <a:rPr lang="es-ES" sz="2400" dirty="0" smtClean="0">
                <a:solidFill>
                  <a:srgbClr val="3B3229"/>
                </a:solidFill>
                <a:latin typeface="Bahnschrift" panose="020B0502040204020203" pitchFamily="34" charset="0"/>
              </a:rPr>
              <a:t>COMPUTADOR – Daniel Pérez Rodríguez</a:t>
            </a:r>
            <a:endParaRPr lang="es-ES" sz="2400" dirty="0">
              <a:solidFill>
                <a:srgbClr val="3B3229"/>
              </a:solidFill>
              <a:latin typeface="Bahnschrift" panose="020B0502040204020203" pitchFamily="34" charset="0"/>
            </a:endParaRPr>
          </a:p>
        </p:txBody>
      </p:sp>
      <p:sp>
        <p:nvSpPr>
          <p:cNvPr id="4" name="Título 1"/>
          <p:cNvSpPr txBox="1">
            <a:spLocks/>
          </p:cNvSpPr>
          <p:nvPr/>
        </p:nvSpPr>
        <p:spPr>
          <a:xfrm>
            <a:off x="1303868" y="876301"/>
            <a:ext cx="9592732" cy="3187700"/>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solidFill>
                  <a:schemeClr val="accent5">
                    <a:lumMod val="75000"/>
                  </a:schemeClr>
                </a:solidFill>
                <a:latin typeface="Bahnschrift" panose="020B0502040204020203" pitchFamily="34" charset="0"/>
              </a:rPr>
              <a:t>SISTEMA DE SEGMENTACIÓN Y RECONOCIMIENTO DE</a:t>
            </a:r>
          </a:p>
          <a:p>
            <a:r>
              <a:rPr lang="es-ES" dirty="0">
                <a:solidFill>
                  <a:schemeClr val="accent5">
                    <a:lumMod val="75000"/>
                  </a:schemeClr>
                </a:solidFill>
                <a:latin typeface="Bahnschrift" panose="020B0502040204020203" pitchFamily="34" charset="0"/>
              </a:rPr>
              <a:t>CARACTERES DE PLACAS DE MATRÍCULAS</a:t>
            </a:r>
          </a:p>
        </p:txBody>
      </p:sp>
    </p:spTree>
    <p:extLst>
      <p:ext uri="{BB962C8B-B14F-4D97-AF65-F5344CB8AC3E}">
        <p14:creationId xmlns:p14="http://schemas.microsoft.com/office/powerpoint/2010/main" val="3355846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PRIMERA </a:t>
            </a:r>
            <a:r>
              <a:rPr lang="es-ES" dirty="0">
                <a:solidFill>
                  <a:schemeClr val="accent5">
                    <a:lumMod val="75000"/>
                  </a:schemeClr>
                </a:solidFill>
                <a:latin typeface="Bahnschrift" panose="020B0502040204020203" pitchFamily="34" charset="0"/>
              </a:rPr>
              <a:t>FASE – Eliminar Ruido</a:t>
            </a:r>
            <a:endParaRPr lang="es-ES" dirty="0">
              <a:solidFill>
                <a:schemeClr val="accent5">
                  <a:lumMod val="75000"/>
                </a:schemeClr>
              </a:solidFill>
              <a:latin typeface="Bahnschrift" panose="020B0502040204020203" pitchFamily="34" charset="0"/>
            </a:endParaRPr>
          </a:p>
        </p:txBody>
      </p:sp>
      <p:sp>
        <p:nvSpPr>
          <p:cNvPr id="3" name="Marcador de contenido 2"/>
          <p:cNvSpPr txBox="1">
            <a:spLocks/>
          </p:cNvSpPr>
          <p:nvPr/>
        </p:nvSpPr>
        <p:spPr>
          <a:xfrm>
            <a:off x="1295401" y="2556932"/>
            <a:ext cx="9601196" cy="859368"/>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ES" dirty="0" smtClean="0">
                <a:latin typeface="Bahnschrift" panose="020B0502040204020203" pitchFamily="34" charset="0"/>
              </a:rPr>
              <a:t>Cuando empleamos ventanas con tamaño superior a 10 (de tamaño 15 o 20) podemos ver como se llega distorsionar los </a:t>
            </a:r>
            <a:r>
              <a:rPr lang="es-ES" dirty="0" err="1" smtClean="0">
                <a:latin typeface="Bahnschrift" panose="020B0502040204020203" pitchFamily="34" charset="0"/>
              </a:rPr>
              <a:t>caractares</a:t>
            </a:r>
            <a:r>
              <a:rPr lang="es-ES" dirty="0" smtClean="0">
                <a:latin typeface="Bahnschrift" panose="020B0502040204020203" pitchFamily="34" charset="0"/>
              </a:rPr>
              <a:t>. Por lo tanto, el tamaño seleccionado ha sido 10</a:t>
            </a:r>
            <a:endParaRPr lang="es-ES" dirty="0">
              <a:latin typeface="Bahnschrift" panose="020B0502040204020203" pitchFamily="34"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0298" y="4326320"/>
            <a:ext cx="4127499" cy="666480"/>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2871" y="4326320"/>
            <a:ext cx="3616081" cy="666480"/>
          </a:xfrm>
          <a:prstGeom prst="rect">
            <a:avLst/>
          </a:prstGeom>
        </p:spPr>
      </p:pic>
      <p:sp>
        <p:nvSpPr>
          <p:cNvPr id="6" name="CuadroTexto 5"/>
          <p:cNvSpPr txBox="1"/>
          <p:nvPr/>
        </p:nvSpPr>
        <p:spPr>
          <a:xfrm>
            <a:off x="2891159" y="4018543"/>
            <a:ext cx="1733167" cy="307777"/>
          </a:xfrm>
          <a:prstGeom prst="rect">
            <a:avLst/>
          </a:prstGeom>
          <a:noFill/>
        </p:spPr>
        <p:txBody>
          <a:bodyPr wrap="none" rtlCol="0">
            <a:spAutoFit/>
          </a:bodyPr>
          <a:lstStyle/>
          <a:p>
            <a:r>
              <a:rPr lang="es-ES" sz="1400" dirty="0" smtClean="0">
                <a:latin typeface="Bahnschrift" panose="020B0502040204020203" pitchFamily="34" charset="0"/>
              </a:rPr>
              <a:t>Ventana tamaño 20</a:t>
            </a:r>
          </a:p>
        </p:txBody>
      </p:sp>
      <p:sp>
        <p:nvSpPr>
          <p:cNvPr id="7" name="CuadroTexto 6"/>
          <p:cNvSpPr txBox="1"/>
          <p:nvPr/>
        </p:nvSpPr>
        <p:spPr>
          <a:xfrm>
            <a:off x="7424295" y="4018543"/>
            <a:ext cx="1697901" cy="307777"/>
          </a:xfrm>
          <a:prstGeom prst="rect">
            <a:avLst/>
          </a:prstGeom>
          <a:noFill/>
        </p:spPr>
        <p:txBody>
          <a:bodyPr wrap="none" rtlCol="0">
            <a:spAutoFit/>
          </a:bodyPr>
          <a:lstStyle/>
          <a:p>
            <a:r>
              <a:rPr lang="es-ES" sz="1400" dirty="0" smtClean="0">
                <a:latin typeface="Bahnschrift" panose="020B0502040204020203" pitchFamily="34" charset="0"/>
              </a:rPr>
              <a:t>Ventana tamaño 15</a:t>
            </a:r>
          </a:p>
        </p:txBody>
      </p:sp>
    </p:spTree>
    <p:extLst>
      <p:ext uri="{BB962C8B-B14F-4D97-AF65-F5344CB8AC3E}">
        <p14:creationId xmlns:p14="http://schemas.microsoft.com/office/powerpoint/2010/main" val="1070421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PRIMERA </a:t>
            </a:r>
            <a:r>
              <a:rPr lang="es-ES" dirty="0">
                <a:solidFill>
                  <a:schemeClr val="accent5">
                    <a:lumMod val="75000"/>
                  </a:schemeClr>
                </a:solidFill>
                <a:latin typeface="Bahnschrift" panose="020B0502040204020203" pitchFamily="34" charset="0"/>
              </a:rPr>
              <a:t>FASE – Eliminar Ruido</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2"/>
            <a:ext cx="9601196" cy="85936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ES" dirty="0" smtClean="0">
                <a:latin typeface="Bahnschrift" panose="020B0502040204020203" pitchFamily="34" charset="0"/>
              </a:rPr>
              <a:t>Ahora transformamos todas nuestras imágenes binarias de forma que los caracteres estén representados por el valor lógico 1</a:t>
            </a:r>
            <a:endParaRPr lang="es-ES" dirty="0">
              <a:latin typeface="Bahnschrift" panose="020B0502040204020203" pitchFamily="34" charset="0"/>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6645" y="4216400"/>
            <a:ext cx="3665006" cy="739917"/>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5955" y="4214181"/>
            <a:ext cx="3701245" cy="742136"/>
          </a:xfrm>
          <a:prstGeom prst="rect">
            <a:avLst/>
          </a:prstGeom>
        </p:spPr>
      </p:pic>
      <p:sp>
        <p:nvSpPr>
          <p:cNvPr id="8" name="Flecha derecha 7"/>
          <p:cNvSpPr/>
          <p:nvPr/>
        </p:nvSpPr>
        <p:spPr>
          <a:xfrm>
            <a:off x="5610803" y="4357118"/>
            <a:ext cx="1016000"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29823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PRIMERA </a:t>
            </a:r>
            <a:r>
              <a:rPr lang="es-ES" dirty="0">
                <a:solidFill>
                  <a:schemeClr val="accent5">
                    <a:lumMod val="75000"/>
                  </a:schemeClr>
                </a:solidFill>
                <a:latin typeface="Bahnschrift" panose="020B0502040204020203" pitchFamily="34" charset="0"/>
              </a:rPr>
              <a:t>FASE – Eliminar Ruido</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2"/>
            <a:ext cx="9601196" cy="872068"/>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En este paso de la segmentación. Solo debe quedar en la imagen los caracteres. </a:t>
            </a:r>
            <a:r>
              <a:rPr lang="es-ES" dirty="0">
                <a:latin typeface="Bahnschrift" panose="020B0502040204020203" pitchFamily="34" charset="0"/>
              </a:rPr>
              <a:t>Para ello</a:t>
            </a:r>
            <a:r>
              <a:rPr lang="es-ES" dirty="0" smtClean="0">
                <a:latin typeface="Bahnschrift" panose="020B0502040204020203" pitchFamily="34" charset="0"/>
              </a:rPr>
              <a:t>, </a:t>
            </a:r>
            <a:r>
              <a:rPr lang="es-ES" dirty="0">
                <a:latin typeface="Bahnschrift" panose="020B0502040204020203" pitchFamily="34" charset="0"/>
              </a:rPr>
              <a:t>se ha decidido etiquetar todos los objetos encontrados en la imagen(regiones </a:t>
            </a:r>
            <a:r>
              <a:rPr lang="es-ES" dirty="0" smtClean="0">
                <a:latin typeface="Bahnschrift" panose="020B0502040204020203" pitchFamily="34" charset="0"/>
              </a:rPr>
              <a:t>con </a:t>
            </a:r>
            <a:r>
              <a:rPr lang="es-ES" dirty="0">
                <a:latin typeface="Bahnschrift" panose="020B0502040204020203" pitchFamily="34" charset="0"/>
              </a:rPr>
              <a:t>valor lógico 1</a:t>
            </a:r>
            <a:r>
              <a:rPr lang="es-ES" dirty="0" smtClean="0">
                <a:latin typeface="Bahnschrift" panose="020B0502040204020203" pitchFamily="34" charset="0"/>
              </a:rPr>
              <a:t>) y descartar los que no nos interesen</a:t>
            </a: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7355" y="5128581"/>
            <a:ext cx="3701245" cy="742136"/>
          </a:xfrm>
          <a:prstGeom prst="rect">
            <a:avLst/>
          </a:prstGeom>
        </p:spPr>
      </p:pic>
      <p:sp>
        <p:nvSpPr>
          <p:cNvPr id="7" name="Flecha derecha 6"/>
          <p:cNvSpPr/>
          <p:nvPr/>
        </p:nvSpPr>
        <p:spPr>
          <a:xfrm>
            <a:off x="5587999" y="5271518"/>
            <a:ext cx="1016000"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3398" y="5128580"/>
            <a:ext cx="3724747" cy="742136"/>
          </a:xfrm>
          <a:prstGeom prst="rect">
            <a:avLst/>
          </a:prstGeom>
        </p:spPr>
      </p:pic>
      <p:sp>
        <p:nvSpPr>
          <p:cNvPr id="10" name="Marcador de contenido 2"/>
          <p:cNvSpPr txBox="1">
            <a:spLocks/>
          </p:cNvSpPr>
          <p:nvPr/>
        </p:nvSpPr>
        <p:spPr>
          <a:xfrm>
            <a:off x="1295401" y="3611032"/>
            <a:ext cx="9601196" cy="1151468"/>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Se va eliminar cualquier rastro de ruido de la imagen. Se ha decidido </a:t>
            </a:r>
            <a:r>
              <a:rPr lang="es-ES" dirty="0" smtClean="0">
                <a:latin typeface="Bahnschrift" panose="020B0502040204020203" pitchFamily="34" charset="0"/>
              </a:rPr>
              <a:t>quitar </a:t>
            </a:r>
            <a:r>
              <a:rPr lang="es-ES" dirty="0" smtClean="0">
                <a:latin typeface="Bahnschrift" panose="020B0502040204020203" pitchFamily="34" charset="0"/>
              </a:rPr>
              <a:t>cualquier objeto que tenga un tamaño inferior al 20% del primer objeto encontrado(la banda de la Unión Europea)</a:t>
            </a:r>
            <a:endParaRPr lang="es-ES" dirty="0">
              <a:latin typeface="Bahnschrift" panose="020B0502040204020203" pitchFamily="34" charset="0"/>
            </a:endParaRPr>
          </a:p>
          <a:p>
            <a:pPr algn="just"/>
            <a:r>
              <a:rPr lang="es-ES" dirty="0" smtClean="0">
                <a:latin typeface="Bahnschrift" panose="020B0502040204020203" pitchFamily="34" charset="0"/>
              </a:rPr>
              <a:t>Además, </a:t>
            </a:r>
            <a:r>
              <a:rPr lang="es-ES" dirty="0" smtClean="0">
                <a:latin typeface="Bahnschrift" panose="020B0502040204020203" pitchFamily="34" charset="0"/>
              </a:rPr>
              <a:t>también es </a:t>
            </a:r>
            <a:r>
              <a:rPr lang="es-ES" dirty="0" smtClean="0">
                <a:latin typeface="Bahnschrift" panose="020B0502040204020203" pitchFamily="34" charset="0"/>
              </a:rPr>
              <a:t>necesario quitar este símbolo de la Unión Europea</a:t>
            </a:r>
            <a:endParaRPr lang="es-ES" dirty="0">
              <a:latin typeface="Bahnschrift" panose="020B0502040204020203" pitchFamily="34" charset="0"/>
            </a:endParaRPr>
          </a:p>
        </p:txBody>
      </p:sp>
    </p:spTree>
    <p:extLst>
      <p:ext uri="{BB962C8B-B14F-4D97-AF65-F5344CB8AC3E}">
        <p14:creationId xmlns:p14="http://schemas.microsoft.com/office/powerpoint/2010/main" val="2430667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PRIMERA </a:t>
            </a:r>
            <a:r>
              <a:rPr lang="es-ES" dirty="0" smtClean="0">
                <a:solidFill>
                  <a:schemeClr val="accent5">
                    <a:lumMod val="75000"/>
                  </a:schemeClr>
                </a:solidFill>
                <a:latin typeface="Bahnschrift" panose="020B0502040204020203" pitchFamily="34" charset="0"/>
              </a:rPr>
              <a:t>FASE – Identificar región</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2"/>
            <a:ext cx="9601196" cy="872068"/>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Por último, necesitamos identificar la región de cada carácter en la imagen. Para ello usaremos la función de Matlab </a:t>
            </a:r>
            <a:r>
              <a:rPr lang="es-ES" dirty="0" err="1" smtClean="0">
                <a:latin typeface="Bahnschrift" panose="020B0502040204020203" pitchFamily="34" charset="0"/>
              </a:rPr>
              <a:t>regionprops</a:t>
            </a:r>
            <a:r>
              <a:rPr lang="es-ES" dirty="0">
                <a:latin typeface="Bahnschrift" panose="020B0502040204020203" pitchFamily="34" charset="0"/>
              </a:rPr>
              <a:t>,</a:t>
            </a:r>
            <a:r>
              <a:rPr lang="es-ES" dirty="0" smtClean="0">
                <a:latin typeface="Bahnschrift" panose="020B0502040204020203" pitchFamily="34" charset="0"/>
              </a:rPr>
              <a:t> </a:t>
            </a:r>
            <a:r>
              <a:rPr lang="es-ES" dirty="0">
                <a:latin typeface="Bahnschrift" panose="020B0502040204020203" pitchFamily="34" charset="0"/>
              </a:rPr>
              <a:t>q</a:t>
            </a:r>
            <a:r>
              <a:rPr lang="es-ES" dirty="0" smtClean="0">
                <a:latin typeface="Bahnschrift" panose="020B0502040204020203" pitchFamily="34" charset="0"/>
              </a:rPr>
              <a:t>ue nos dará los rectángulos de menor tamaño que contiene a cada carácter, sus </a:t>
            </a:r>
            <a:r>
              <a:rPr lang="es-ES" dirty="0" err="1" smtClean="0">
                <a:latin typeface="Bahnschrift" panose="020B0502040204020203" pitchFamily="34" charset="0"/>
              </a:rPr>
              <a:t>boundingbox</a:t>
            </a:r>
            <a:endParaRPr lang="es-ES" dirty="0" smtClean="0">
              <a:latin typeface="Bahnschrift" panose="020B0502040204020203" pitchFamily="34" charset="0"/>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9683" y="3523941"/>
            <a:ext cx="3692632" cy="735737"/>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109" y="5007254"/>
            <a:ext cx="5651779" cy="1179502"/>
          </a:xfrm>
          <a:prstGeom prst="rect">
            <a:avLst/>
          </a:prstGeom>
        </p:spPr>
      </p:pic>
      <p:sp>
        <p:nvSpPr>
          <p:cNvPr id="9" name="Flecha abajo 8"/>
          <p:cNvSpPr/>
          <p:nvPr/>
        </p:nvSpPr>
        <p:spPr>
          <a:xfrm>
            <a:off x="5875763" y="4365039"/>
            <a:ext cx="440469" cy="536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11025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PRIMERA FASE - Test</a:t>
            </a:r>
            <a:endParaRPr lang="es-ES" dirty="0">
              <a:solidFill>
                <a:schemeClr val="accent5">
                  <a:lumMod val="75000"/>
                </a:schemeClr>
              </a:solidFill>
              <a:latin typeface="Bahnschrift" panose="020B0502040204020203" pitchFamily="34" charset="0"/>
            </a:endParaRPr>
          </a:p>
        </p:txBody>
      </p:sp>
      <p:sp>
        <p:nvSpPr>
          <p:cNvPr id="6" name="Marcador de contenido 2"/>
          <p:cNvSpPr txBox="1">
            <a:spLocks/>
          </p:cNvSpPr>
          <p:nvPr/>
        </p:nvSpPr>
        <p:spPr>
          <a:xfrm>
            <a:off x="1295401" y="2556932"/>
            <a:ext cx="9601196" cy="948268"/>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Con la primera fase ya completada es momento de comprobar si el algoritmo consigue obtener los mismo resultados con las imágenes de test.</a:t>
            </a:r>
            <a:endParaRPr lang="es-ES" dirty="0">
              <a:latin typeface="Bahnschrift" panose="020B0502040204020203" pitchFamily="34" charset="0"/>
            </a:endParaRPr>
          </a:p>
        </p:txBody>
      </p:sp>
      <p:sp>
        <p:nvSpPr>
          <p:cNvPr id="7" name="Marcador de contenido 2"/>
          <p:cNvSpPr txBox="1">
            <a:spLocks/>
          </p:cNvSpPr>
          <p:nvPr/>
        </p:nvSpPr>
        <p:spPr>
          <a:xfrm>
            <a:off x="1295401" y="3505200"/>
            <a:ext cx="9601196" cy="647700"/>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Tras probar el algoritmo. Se puede ver que en algunas imágenes, se encuentran zonas que no representan ningún carácter</a:t>
            </a:r>
            <a:endParaRPr lang="es-ES" dirty="0">
              <a:latin typeface="Bahnschrift" panose="020B0502040204020203" pitchFamily="34" charset="0"/>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2" y="4804010"/>
            <a:ext cx="2984642" cy="594316"/>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370" y="4800217"/>
            <a:ext cx="2659551" cy="598109"/>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200" y="4785047"/>
            <a:ext cx="2760966" cy="598109"/>
          </a:xfrm>
          <a:prstGeom prst="rect">
            <a:avLst/>
          </a:prstGeom>
        </p:spPr>
      </p:pic>
    </p:spTree>
    <p:extLst>
      <p:ext uri="{BB962C8B-B14F-4D97-AF65-F5344CB8AC3E}">
        <p14:creationId xmlns:p14="http://schemas.microsoft.com/office/powerpoint/2010/main" val="288452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PRIMERA FASE</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2"/>
            <a:ext cx="9601196" cy="1113368"/>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Para solucionar el problema se ha decidido seleccionar solo aquellos objetos encontrados que estén en el centro de la imagen. Ya que es posible encontrar objetos de gran tamaño al borde de las imágenes debido a que la imagen de la matrícula no esta tomada correctamente</a:t>
            </a:r>
            <a:endParaRPr lang="es-ES" dirty="0">
              <a:latin typeface="Bahnschrift" panose="020B0502040204020203" pitchFamily="34" charset="0"/>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81" y="3761215"/>
            <a:ext cx="3448763" cy="775595"/>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544" y="4536810"/>
            <a:ext cx="3448763" cy="753005"/>
          </a:xfrm>
          <a:prstGeom prst="rect">
            <a:avLst/>
          </a:prstGeom>
        </p:spPr>
      </p:pic>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307" y="5320636"/>
            <a:ext cx="3456293" cy="768066"/>
          </a:xfrm>
          <a:prstGeom prst="rect">
            <a:avLst/>
          </a:prstGeom>
        </p:spPr>
      </p:pic>
      <p:sp>
        <p:nvSpPr>
          <p:cNvPr id="12" name="Flecha doblada hacia arriba 11"/>
          <p:cNvSpPr/>
          <p:nvPr/>
        </p:nvSpPr>
        <p:spPr>
          <a:xfrm rot="5400000">
            <a:off x="3261896" y="4061996"/>
            <a:ext cx="315370" cy="151743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doblada hacia arriba 12"/>
          <p:cNvSpPr/>
          <p:nvPr/>
        </p:nvSpPr>
        <p:spPr>
          <a:xfrm rot="5400000">
            <a:off x="6672042" y="4875205"/>
            <a:ext cx="365352" cy="151743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90033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44602" y="3090333"/>
            <a:ext cx="9601196" cy="70696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SEGUNDA FASE</a:t>
            </a:r>
            <a:endParaRPr lang="es-ES" dirty="0">
              <a:solidFill>
                <a:schemeClr val="accent5">
                  <a:lumMod val="75000"/>
                </a:schemeClr>
              </a:solidFill>
              <a:latin typeface="Bahnschrift" panose="020B0502040204020203" pitchFamily="34" charset="0"/>
            </a:endParaRPr>
          </a:p>
        </p:txBody>
      </p:sp>
    </p:spTree>
    <p:extLst>
      <p:ext uri="{BB962C8B-B14F-4D97-AF65-F5344CB8AC3E}">
        <p14:creationId xmlns:p14="http://schemas.microsoft.com/office/powerpoint/2010/main" val="1375438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SEGUNDA FASE</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1"/>
            <a:ext cx="9601196" cy="960967"/>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Esta segunda fase consiste en el reconocimiento de los caracteres previamente segmentados. Para hacer eso, contamos con una serie de plantillas que contienen los caracteres que tenemos que reconocer </a:t>
            </a:r>
            <a:endParaRPr lang="es-ES" dirty="0">
              <a:latin typeface="Bahnschrift" panose="020B0502040204020203" pitchFamily="34" charset="0"/>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350" y="3946268"/>
            <a:ext cx="358905" cy="609730"/>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5003" y="3944427"/>
            <a:ext cx="358905" cy="609730"/>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4023" y="3944427"/>
            <a:ext cx="366241" cy="609730"/>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0379" y="3941233"/>
            <a:ext cx="371469" cy="612924"/>
          </a:xfrm>
          <a:prstGeom prst="rect">
            <a:avLst/>
          </a:prstGeom>
        </p:spPr>
      </p:pic>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3816" y="3941233"/>
            <a:ext cx="348959" cy="584848"/>
          </a:xfrm>
          <a:prstGeom prst="rect">
            <a:avLst/>
          </a:prstGeom>
        </p:spPr>
      </p:pic>
      <p:sp>
        <p:nvSpPr>
          <p:cNvPr id="11" name="CuadroTexto 10"/>
          <p:cNvSpPr txBox="1"/>
          <p:nvPr/>
        </p:nvSpPr>
        <p:spPr>
          <a:xfrm>
            <a:off x="1762539" y="4095820"/>
            <a:ext cx="930063" cy="307777"/>
          </a:xfrm>
          <a:prstGeom prst="rect">
            <a:avLst/>
          </a:prstGeom>
          <a:noFill/>
        </p:spPr>
        <p:txBody>
          <a:bodyPr wrap="none" rtlCol="0">
            <a:spAutoFit/>
          </a:bodyPr>
          <a:lstStyle/>
          <a:p>
            <a:r>
              <a:rPr lang="es-ES" sz="1400" dirty="0" smtClean="0">
                <a:latin typeface="Bahnschrift" panose="020B0502040204020203" pitchFamily="34" charset="0"/>
              </a:rPr>
              <a:t>Ejemplos</a:t>
            </a:r>
          </a:p>
        </p:txBody>
      </p:sp>
      <p:sp>
        <p:nvSpPr>
          <p:cNvPr id="12" name="Marcador de contenido 2"/>
          <p:cNvSpPr txBox="1">
            <a:spLocks/>
          </p:cNvSpPr>
          <p:nvPr/>
        </p:nvSpPr>
        <p:spPr>
          <a:xfrm>
            <a:off x="1227178" y="4786942"/>
            <a:ext cx="9601196" cy="635958"/>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Cada plantilla cuenta con varias versiones de la misma. Cada una de ellas posicionada con diferentes ángulos</a:t>
            </a:r>
            <a:endParaRPr lang="es-ES" dirty="0">
              <a:latin typeface="Bahnschrift" panose="020B0502040204020203" pitchFamily="34" charset="0"/>
            </a:endParaRPr>
          </a:p>
        </p:txBody>
      </p:sp>
      <p:pic>
        <p:nvPicPr>
          <p:cNvPr id="13" name="Imagen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88007" y="3903589"/>
            <a:ext cx="398501" cy="616968"/>
          </a:xfrm>
          <a:prstGeom prst="rect">
            <a:avLst/>
          </a:prstGeom>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435" y="3901244"/>
            <a:ext cx="368159" cy="612923"/>
          </a:xfrm>
          <a:prstGeom prst="rect">
            <a:avLst/>
          </a:prstGeom>
        </p:spPr>
      </p:pic>
      <p:pic>
        <p:nvPicPr>
          <p:cNvPr id="15" name="Imagen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13378" y="3904278"/>
            <a:ext cx="360067" cy="606854"/>
          </a:xfrm>
          <a:prstGeom prst="rect">
            <a:avLst/>
          </a:prstGeom>
        </p:spPr>
      </p:pic>
      <p:pic>
        <p:nvPicPr>
          <p:cNvPr id="16" name="Imagen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70921" y="3915725"/>
            <a:ext cx="358044" cy="604832"/>
          </a:xfrm>
          <a:prstGeom prst="rect">
            <a:avLst/>
          </a:prstGeom>
        </p:spPr>
      </p:pic>
      <p:sp>
        <p:nvSpPr>
          <p:cNvPr id="17" name="CuadroTexto 16"/>
          <p:cNvSpPr txBox="1"/>
          <p:nvPr/>
        </p:nvSpPr>
        <p:spPr>
          <a:xfrm>
            <a:off x="6515751" y="3956531"/>
            <a:ext cx="1649896" cy="523220"/>
          </a:xfrm>
          <a:prstGeom prst="rect">
            <a:avLst/>
          </a:prstGeom>
          <a:noFill/>
        </p:spPr>
        <p:txBody>
          <a:bodyPr wrap="square" rtlCol="0">
            <a:spAutoFit/>
          </a:bodyPr>
          <a:lstStyle/>
          <a:p>
            <a:pPr algn="ctr"/>
            <a:r>
              <a:rPr lang="es-ES" sz="1400" dirty="0" smtClean="0">
                <a:latin typeface="Bahnschrift" panose="020B0502040204020203" pitchFamily="34" charset="0"/>
              </a:rPr>
              <a:t>Ejemplo</a:t>
            </a:r>
            <a:br>
              <a:rPr lang="es-ES" sz="1400" dirty="0" smtClean="0">
                <a:latin typeface="Bahnschrift" panose="020B0502040204020203" pitchFamily="34" charset="0"/>
              </a:rPr>
            </a:br>
            <a:r>
              <a:rPr lang="es-ES" sz="1400" dirty="0" smtClean="0">
                <a:latin typeface="Bahnschrift" panose="020B0502040204020203" pitchFamily="34" charset="0"/>
              </a:rPr>
              <a:t>distintos ángulos</a:t>
            </a:r>
          </a:p>
        </p:txBody>
      </p:sp>
    </p:spTree>
    <p:extLst>
      <p:ext uri="{BB962C8B-B14F-4D97-AF65-F5344CB8AC3E}">
        <p14:creationId xmlns:p14="http://schemas.microsoft.com/office/powerpoint/2010/main" val="57418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SEGUNDA FASE</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1"/>
            <a:ext cx="9601196" cy="960967"/>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El objetivo es comparar el </a:t>
            </a:r>
            <a:r>
              <a:rPr lang="es-ES" dirty="0" err="1" smtClean="0">
                <a:latin typeface="Bahnschrift" panose="020B0502040204020203" pitchFamily="34" charset="0"/>
              </a:rPr>
              <a:t>boundingbox</a:t>
            </a:r>
            <a:r>
              <a:rPr lang="es-ES" dirty="0" smtClean="0">
                <a:latin typeface="Bahnschrift" panose="020B0502040204020203" pitchFamily="34" charset="0"/>
              </a:rPr>
              <a:t> de los caracteres segmentados de la primera fase con todas las plantillas. La plantilla que presente mayor similitud con nuestro objeto a reconocer se le será asignado su </a:t>
            </a:r>
            <a:r>
              <a:rPr lang="es-ES" dirty="0" err="1" smtClean="0">
                <a:latin typeface="Bahnschrift" panose="020B0502040204020203" pitchFamily="34" charset="0"/>
              </a:rPr>
              <a:t>caracter</a:t>
            </a:r>
            <a:endParaRPr lang="es-ES" dirty="0">
              <a:latin typeface="Bahnschrift" panose="020B0502040204020203"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3788830"/>
            <a:ext cx="2876691" cy="600353"/>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3713" y="5270405"/>
            <a:ext cx="309207" cy="504943"/>
          </a:xfrm>
          <a:prstGeom prst="rect">
            <a:avLst/>
          </a:prstGeom>
        </p:spPr>
      </p:pic>
      <p:sp>
        <p:nvSpPr>
          <p:cNvPr id="8" name="Flecha abajo 7"/>
          <p:cNvSpPr/>
          <p:nvPr/>
        </p:nvSpPr>
        <p:spPr>
          <a:xfrm>
            <a:off x="2351015" y="4600848"/>
            <a:ext cx="100085" cy="481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517081" y="4834084"/>
            <a:ext cx="1649896" cy="523220"/>
          </a:xfrm>
          <a:prstGeom prst="rect">
            <a:avLst/>
          </a:prstGeom>
          <a:noFill/>
        </p:spPr>
        <p:txBody>
          <a:bodyPr wrap="square" rtlCol="0">
            <a:spAutoFit/>
          </a:bodyPr>
          <a:lstStyle/>
          <a:p>
            <a:pPr algn="ctr"/>
            <a:r>
              <a:rPr lang="es-ES" sz="1400" dirty="0" smtClean="0">
                <a:latin typeface="Bahnschrift" panose="020B0502040204020203" pitchFamily="34" charset="0"/>
              </a:rPr>
              <a:t>Comparamos con cada plantilla</a:t>
            </a: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1730" y="4993518"/>
            <a:ext cx="322460" cy="540436"/>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3044" y="5234912"/>
            <a:ext cx="320659" cy="540436"/>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2403" y="5475459"/>
            <a:ext cx="324262" cy="535032"/>
          </a:xfrm>
          <a:prstGeom prst="rect">
            <a:avLst/>
          </a:prstGeom>
        </p:spPr>
      </p:pic>
      <p:pic>
        <p:nvPicPr>
          <p:cNvPr id="13" name="Imagen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92403" y="4999769"/>
            <a:ext cx="317056" cy="538635"/>
          </a:xfrm>
          <a:prstGeom prst="rect">
            <a:avLst/>
          </a:prstGeom>
        </p:spPr>
      </p:pic>
      <p:pic>
        <p:nvPicPr>
          <p:cNvPr id="14" name="Imagen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24714" y="5202304"/>
            <a:ext cx="317056" cy="538635"/>
          </a:xfrm>
          <a:prstGeom prst="rect">
            <a:avLst/>
          </a:prstGeom>
        </p:spPr>
      </p:pic>
      <p:pic>
        <p:nvPicPr>
          <p:cNvPr id="15" name="Imagen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9073" y="5476419"/>
            <a:ext cx="320796" cy="534072"/>
          </a:xfrm>
          <a:prstGeom prst="rect">
            <a:avLst/>
          </a:prstGeom>
        </p:spPr>
      </p:pic>
      <p:sp>
        <p:nvSpPr>
          <p:cNvPr id="17" name="Flecha derecha 16"/>
          <p:cNvSpPr/>
          <p:nvPr/>
        </p:nvSpPr>
        <p:spPr>
          <a:xfrm>
            <a:off x="2802279" y="5416686"/>
            <a:ext cx="1079500" cy="11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26148" y="5136724"/>
            <a:ext cx="358896" cy="597503"/>
          </a:xfrm>
          <a:prstGeom prst="rect">
            <a:avLst/>
          </a:prstGeom>
        </p:spPr>
      </p:pic>
      <p:sp>
        <p:nvSpPr>
          <p:cNvPr id="19" name="Flecha derecha 18"/>
          <p:cNvSpPr/>
          <p:nvPr/>
        </p:nvSpPr>
        <p:spPr>
          <a:xfrm>
            <a:off x="5692916" y="5405330"/>
            <a:ext cx="1079500" cy="11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5398052" y="4624186"/>
            <a:ext cx="1649896" cy="738664"/>
          </a:xfrm>
          <a:prstGeom prst="rect">
            <a:avLst/>
          </a:prstGeom>
          <a:noFill/>
        </p:spPr>
        <p:txBody>
          <a:bodyPr wrap="square" rtlCol="0">
            <a:spAutoFit/>
          </a:bodyPr>
          <a:lstStyle/>
          <a:p>
            <a:pPr algn="ctr"/>
            <a:r>
              <a:rPr lang="es-ES" sz="1400" dirty="0" smtClean="0">
                <a:latin typeface="Bahnschrift" panose="020B0502040204020203" pitchFamily="34" charset="0"/>
              </a:rPr>
              <a:t>Esta es la plantilla con mayor similitud</a:t>
            </a:r>
          </a:p>
        </p:txBody>
      </p:sp>
      <p:sp>
        <p:nvSpPr>
          <p:cNvPr id="21" name="Flecha derecha 20"/>
          <p:cNvSpPr/>
          <p:nvPr/>
        </p:nvSpPr>
        <p:spPr>
          <a:xfrm>
            <a:off x="7783143" y="5405330"/>
            <a:ext cx="1079500" cy="11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p:cNvSpPr txBox="1"/>
          <p:nvPr/>
        </p:nvSpPr>
        <p:spPr>
          <a:xfrm>
            <a:off x="7485044" y="4451223"/>
            <a:ext cx="1649896" cy="954107"/>
          </a:xfrm>
          <a:prstGeom prst="rect">
            <a:avLst/>
          </a:prstGeom>
          <a:noFill/>
        </p:spPr>
        <p:txBody>
          <a:bodyPr wrap="square" rtlCol="0">
            <a:spAutoFit/>
          </a:bodyPr>
          <a:lstStyle/>
          <a:p>
            <a:pPr algn="ctr"/>
            <a:r>
              <a:rPr lang="es-ES" sz="1400" dirty="0" smtClean="0">
                <a:latin typeface="Bahnschrift" panose="020B0502040204020203" pitchFamily="34" charset="0"/>
              </a:rPr>
              <a:t>El segundo carácter de la matrícula es el carácter 0</a:t>
            </a:r>
          </a:p>
        </p:txBody>
      </p:sp>
      <p:sp>
        <p:nvSpPr>
          <p:cNvPr id="23" name="CuadroTexto 22"/>
          <p:cNvSpPr txBox="1"/>
          <p:nvPr/>
        </p:nvSpPr>
        <p:spPr>
          <a:xfrm>
            <a:off x="6480648" y="5783054"/>
            <a:ext cx="1649896" cy="307777"/>
          </a:xfrm>
          <a:prstGeom prst="rect">
            <a:avLst/>
          </a:prstGeom>
          <a:noFill/>
        </p:spPr>
        <p:txBody>
          <a:bodyPr wrap="square" rtlCol="0">
            <a:spAutoFit/>
          </a:bodyPr>
          <a:lstStyle/>
          <a:p>
            <a:pPr algn="ctr"/>
            <a:r>
              <a:rPr lang="es-ES" sz="1400" dirty="0" smtClean="0">
                <a:latin typeface="Bahnschrift" panose="020B0502040204020203" pitchFamily="34" charset="0"/>
              </a:rPr>
              <a:t>Carácter 0</a:t>
            </a:r>
          </a:p>
        </p:txBody>
      </p:sp>
      <p:pic>
        <p:nvPicPr>
          <p:cNvPr id="24" name="Imagen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0742" y="5183003"/>
            <a:ext cx="309207" cy="504943"/>
          </a:xfrm>
          <a:prstGeom prst="rect">
            <a:avLst/>
          </a:prstGeom>
        </p:spPr>
      </p:pic>
      <p:sp>
        <p:nvSpPr>
          <p:cNvPr id="25" name="CuadroTexto 24"/>
          <p:cNvSpPr txBox="1"/>
          <p:nvPr/>
        </p:nvSpPr>
        <p:spPr>
          <a:xfrm>
            <a:off x="9200921" y="5310214"/>
            <a:ext cx="1649896" cy="307777"/>
          </a:xfrm>
          <a:prstGeom prst="rect">
            <a:avLst/>
          </a:prstGeom>
          <a:noFill/>
        </p:spPr>
        <p:txBody>
          <a:bodyPr wrap="square" rtlCol="0">
            <a:spAutoFit/>
          </a:bodyPr>
          <a:lstStyle/>
          <a:p>
            <a:pPr algn="ctr"/>
            <a:r>
              <a:rPr lang="es-ES" sz="1400" dirty="0" smtClean="0">
                <a:latin typeface="Bahnschrift" panose="020B0502040204020203" pitchFamily="34" charset="0"/>
              </a:rPr>
              <a:t>Carácter 0</a:t>
            </a:r>
          </a:p>
        </p:txBody>
      </p:sp>
    </p:spTree>
    <p:extLst>
      <p:ext uri="{BB962C8B-B14F-4D97-AF65-F5344CB8AC3E}">
        <p14:creationId xmlns:p14="http://schemas.microsoft.com/office/powerpoint/2010/main" val="29882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SEGUNDA FASE</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1"/>
            <a:ext cx="9601196" cy="68156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Para comparar cada carácter con su plantilla se ha empleado la siguiente función: </a:t>
            </a:r>
            <a:endParaRPr lang="es-ES" dirty="0">
              <a:latin typeface="Bahnschrift" panose="020B0502040204020203"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561" y="3611030"/>
            <a:ext cx="10179840" cy="1276764"/>
          </a:xfrm>
          <a:prstGeom prst="rect">
            <a:avLst/>
          </a:prstGeom>
        </p:spPr>
      </p:pic>
      <p:sp>
        <p:nvSpPr>
          <p:cNvPr id="7" name="Marcador de contenido 2"/>
          <p:cNvSpPr txBox="1">
            <a:spLocks/>
          </p:cNvSpPr>
          <p:nvPr/>
        </p:nvSpPr>
        <p:spPr>
          <a:xfrm>
            <a:off x="1148561" y="5260324"/>
            <a:ext cx="9601196" cy="68156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La función devolverá un valor entre 0 y 1. Significando el valor 1, que ambas matrices son idénticas. Mientras que el valor 0 lo contrario</a:t>
            </a:r>
            <a:endParaRPr lang="es-ES" dirty="0">
              <a:latin typeface="Bahnschrift" panose="020B0502040204020203" pitchFamily="34" charset="0"/>
            </a:endParaRPr>
          </a:p>
        </p:txBody>
      </p:sp>
    </p:spTree>
    <p:extLst>
      <p:ext uri="{BB962C8B-B14F-4D97-AF65-F5344CB8AC3E}">
        <p14:creationId xmlns:p14="http://schemas.microsoft.com/office/powerpoint/2010/main" val="2645184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solidFill>
                  <a:schemeClr val="accent5">
                    <a:lumMod val="75000"/>
                  </a:schemeClr>
                </a:solidFill>
                <a:latin typeface="Bahnschrift" panose="020B0502040204020203" pitchFamily="34" charset="0"/>
              </a:rPr>
              <a:t>OBJETIVO DE LA PRÁCTICA</a:t>
            </a:r>
            <a:endParaRPr lang="es-ES" dirty="0">
              <a:solidFill>
                <a:schemeClr val="accent5">
                  <a:lumMod val="75000"/>
                </a:schemeClr>
              </a:solidFill>
              <a:latin typeface="Bahnschrift" panose="020B0502040204020203" pitchFamily="34" charset="0"/>
            </a:endParaRPr>
          </a:p>
        </p:txBody>
      </p:sp>
      <p:sp>
        <p:nvSpPr>
          <p:cNvPr id="3" name="Marcador de contenido 2"/>
          <p:cNvSpPr>
            <a:spLocks noGrp="1"/>
          </p:cNvSpPr>
          <p:nvPr>
            <p:ph idx="1"/>
          </p:nvPr>
        </p:nvSpPr>
        <p:spPr>
          <a:xfrm>
            <a:off x="1295401" y="2556932"/>
            <a:ext cx="9601196" cy="795868"/>
          </a:xfrm>
        </p:spPr>
        <p:txBody>
          <a:bodyPr>
            <a:normAutofit lnSpcReduction="10000"/>
          </a:bodyPr>
          <a:lstStyle/>
          <a:p>
            <a:r>
              <a:rPr lang="es-ES" dirty="0" smtClean="0">
                <a:latin typeface="Bahnschrift" panose="020B0502040204020203" pitchFamily="34" charset="0"/>
              </a:rPr>
              <a:t>Reconocer los caracteres que se pueden encontrar en la matrícula de un vehículo.</a:t>
            </a:r>
            <a:endParaRPr lang="es-ES" dirty="0">
              <a:latin typeface="Bahnschrift" panose="020B0502040204020203" pitchFamily="34" charset="0"/>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1" y="4163360"/>
            <a:ext cx="3890166" cy="800916"/>
          </a:xfrm>
          <a:prstGeom prst="rect">
            <a:avLst/>
          </a:prstGeom>
        </p:spPr>
      </p:pic>
      <p:sp>
        <p:nvSpPr>
          <p:cNvPr id="10" name="Flecha derecha 9"/>
          <p:cNvSpPr/>
          <p:nvPr/>
        </p:nvSpPr>
        <p:spPr>
          <a:xfrm>
            <a:off x="5522155" y="4335687"/>
            <a:ext cx="1016000"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4743" y="4163359"/>
            <a:ext cx="3870489" cy="800916"/>
          </a:xfrm>
          <a:prstGeom prst="rect">
            <a:avLst/>
          </a:prstGeom>
        </p:spPr>
      </p:pic>
      <p:sp>
        <p:nvSpPr>
          <p:cNvPr id="12" name="CuadroTexto 11"/>
          <p:cNvSpPr txBox="1"/>
          <p:nvPr/>
        </p:nvSpPr>
        <p:spPr>
          <a:xfrm>
            <a:off x="7753027" y="3794027"/>
            <a:ext cx="2113920" cy="369332"/>
          </a:xfrm>
          <a:prstGeom prst="rect">
            <a:avLst/>
          </a:prstGeom>
          <a:noFill/>
        </p:spPr>
        <p:txBody>
          <a:bodyPr wrap="square" rtlCol="0">
            <a:spAutoFit/>
          </a:bodyPr>
          <a:lstStyle/>
          <a:p>
            <a:pPr algn="ctr"/>
            <a:r>
              <a:rPr lang="es-ES" dirty="0" smtClean="0">
                <a:latin typeface="Bahnschrift" panose="020B0502040204020203" pitchFamily="34" charset="0"/>
              </a:rPr>
              <a:t>Matrícula: H0853Z</a:t>
            </a:r>
            <a:endParaRPr lang="es-ES" dirty="0">
              <a:latin typeface="Bahnschrift" panose="020B0502040204020203" pitchFamily="34" charset="0"/>
            </a:endParaRPr>
          </a:p>
        </p:txBody>
      </p:sp>
    </p:spTree>
    <p:extLst>
      <p:ext uri="{BB962C8B-B14F-4D97-AF65-F5344CB8AC3E}">
        <p14:creationId xmlns:p14="http://schemas.microsoft.com/office/powerpoint/2010/main" val="3536294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SEGUNDA FASE - Test</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1"/>
            <a:ext cx="9601196" cy="68156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En la fase de test, el 100% de las matrículas son reconocidas correctamente</a:t>
            </a:r>
            <a:endParaRPr lang="es-ES" dirty="0">
              <a:latin typeface="Bahnschrift" panose="020B0502040204020203"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3962400"/>
            <a:ext cx="4053189" cy="845883"/>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8805" y="3962399"/>
            <a:ext cx="4087792" cy="845883"/>
          </a:xfrm>
          <a:prstGeom prst="rect">
            <a:avLst/>
          </a:prstGeom>
        </p:spPr>
      </p:pic>
      <p:sp>
        <p:nvSpPr>
          <p:cNvPr id="8" name="CuadroTexto 7"/>
          <p:cNvSpPr txBox="1"/>
          <p:nvPr/>
        </p:nvSpPr>
        <p:spPr>
          <a:xfrm>
            <a:off x="8141732" y="3316068"/>
            <a:ext cx="1421937" cy="646331"/>
          </a:xfrm>
          <a:prstGeom prst="rect">
            <a:avLst/>
          </a:prstGeom>
          <a:noFill/>
        </p:spPr>
        <p:txBody>
          <a:bodyPr wrap="square" rtlCol="0">
            <a:spAutoFit/>
          </a:bodyPr>
          <a:lstStyle/>
          <a:p>
            <a:pPr algn="ctr"/>
            <a:r>
              <a:rPr lang="es-ES" dirty="0" smtClean="0">
                <a:latin typeface="Bahnschrift" panose="020B0502040204020203" pitchFamily="34" charset="0"/>
              </a:rPr>
              <a:t>Matrícula H0853Z</a:t>
            </a:r>
            <a:endParaRPr lang="es-ES" dirty="0">
              <a:latin typeface="Bahnschrift" panose="020B0502040204020203" pitchFamily="34" charset="0"/>
            </a:endParaRPr>
          </a:p>
        </p:txBody>
      </p:sp>
      <p:sp>
        <p:nvSpPr>
          <p:cNvPr id="9" name="Flecha derecha 8"/>
          <p:cNvSpPr/>
          <p:nvPr/>
        </p:nvSpPr>
        <p:spPr>
          <a:xfrm>
            <a:off x="5589493" y="41430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53405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CONCLUSIONES</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2" y="3865031"/>
            <a:ext cx="9601196" cy="732369"/>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s-ES" dirty="0" smtClean="0">
                <a:latin typeface="Bahnschrift" panose="020B0502040204020203" pitchFamily="34" charset="0"/>
              </a:rPr>
              <a:t>Con el algoritmo terminado es el momento de ver la rapidez del mismo</a:t>
            </a:r>
            <a:endParaRPr lang="es-ES" dirty="0">
              <a:latin typeface="Bahnschrift" panose="020B0502040204020203" pitchFamily="34" charset="0"/>
            </a:endParaRPr>
          </a:p>
        </p:txBody>
      </p:sp>
    </p:spTree>
    <p:extLst>
      <p:ext uri="{BB962C8B-B14F-4D97-AF65-F5344CB8AC3E}">
        <p14:creationId xmlns:p14="http://schemas.microsoft.com/office/powerpoint/2010/main" val="665584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650098"/>
            <a:ext cx="9982199" cy="5614434"/>
          </a:xfrm>
          <a:prstGeom prst="rect">
            <a:avLst/>
          </a:prstGeom>
        </p:spPr>
      </p:pic>
    </p:spTree>
    <p:extLst>
      <p:ext uri="{BB962C8B-B14F-4D97-AF65-F5344CB8AC3E}">
        <p14:creationId xmlns:p14="http://schemas.microsoft.com/office/powerpoint/2010/main" val="1455129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CONCLUSIONES</a:t>
            </a:r>
            <a:endParaRPr lang="es-ES" dirty="0">
              <a:solidFill>
                <a:schemeClr val="accent5">
                  <a:lumMod val="75000"/>
                </a:schemeClr>
              </a:solidFill>
              <a:latin typeface="Bahnschrift" panose="020B0502040204020203" pitchFamily="34" charset="0"/>
            </a:endParaRPr>
          </a:p>
        </p:txBody>
      </p:sp>
      <p:sp>
        <p:nvSpPr>
          <p:cNvPr id="6" name="Marcador de contenido 2"/>
          <p:cNvSpPr txBox="1">
            <a:spLocks/>
          </p:cNvSpPr>
          <p:nvPr/>
        </p:nvSpPr>
        <p:spPr>
          <a:xfrm>
            <a:off x="1295401" y="2556931"/>
            <a:ext cx="9601196" cy="1519769"/>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El tiempo medio que tarda el algoritmo en reconocer una matrícula es de </a:t>
            </a:r>
            <a:r>
              <a:rPr lang="es-ES" dirty="0" smtClean="0">
                <a:latin typeface="Bahnschrift" panose="020B0502040204020203" pitchFamily="34" charset="0"/>
              </a:rPr>
              <a:t>2,7 segundos</a:t>
            </a:r>
          </a:p>
          <a:p>
            <a:pPr algn="just"/>
            <a:r>
              <a:rPr lang="es-ES" dirty="0" smtClean="0">
                <a:latin typeface="Bahnschrift" panose="020B0502040204020203" pitchFamily="34" charset="0"/>
              </a:rPr>
              <a:t>Para mejorar este tiempo podríamos quitar las ventanas tipo figure que muestran la imagen con la matrícula reconocida</a:t>
            </a:r>
            <a:endParaRPr lang="es-ES" dirty="0">
              <a:latin typeface="Bahnschrift" panose="020B0502040204020203" pitchFamily="34" charset="0"/>
            </a:endParaRPr>
          </a:p>
        </p:txBody>
      </p:sp>
      <p:sp>
        <p:nvSpPr>
          <p:cNvPr id="7" name="Marcador de contenido 2"/>
          <p:cNvSpPr txBox="1">
            <a:spLocks/>
          </p:cNvSpPr>
          <p:nvPr/>
        </p:nvSpPr>
        <p:spPr>
          <a:xfrm>
            <a:off x="1295401" y="3238500"/>
            <a:ext cx="9601196" cy="12573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endParaRPr lang="es-ES" dirty="0">
              <a:latin typeface="Bahnschrift" panose="020B0502040204020203" pitchFamily="34" charset="0"/>
            </a:endParaRPr>
          </a:p>
        </p:txBody>
      </p:sp>
    </p:spTree>
    <p:extLst>
      <p:ext uri="{BB962C8B-B14F-4D97-AF65-F5344CB8AC3E}">
        <p14:creationId xmlns:p14="http://schemas.microsoft.com/office/powerpoint/2010/main" val="276633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698500"/>
            <a:ext cx="10218158" cy="5525699"/>
          </a:xfrm>
          <a:prstGeom prst="rect">
            <a:avLst/>
          </a:prstGeom>
        </p:spPr>
      </p:pic>
    </p:spTree>
    <p:extLst>
      <p:ext uri="{BB962C8B-B14F-4D97-AF65-F5344CB8AC3E}">
        <p14:creationId xmlns:p14="http://schemas.microsoft.com/office/powerpoint/2010/main" val="2488257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CONCLUSIONES</a:t>
            </a:r>
            <a:endParaRPr lang="es-ES" dirty="0">
              <a:solidFill>
                <a:schemeClr val="accent5">
                  <a:lumMod val="75000"/>
                </a:schemeClr>
              </a:solidFill>
              <a:latin typeface="Bahnschrift" panose="020B0502040204020203" pitchFamily="34" charset="0"/>
            </a:endParaRPr>
          </a:p>
        </p:txBody>
      </p:sp>
      <p:sp>
        <p:nvSpPr>
          <p:cNvPr id="6" name="Marcador de contenido 2"/>
          <p:cNvSpPr txBox="1">
            <a:spLocks/>
          </p:cNvSpPr>
          <p:nvPr/>
        </p:nvSpPr>
        <p:spPr>
          <a:xfrm>
            <a:off x="1295401" y="2556931"/>
            <a:ext cx="9601196" cy="68156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El tiempo medio que tarda el algoritmo en reconocer </a:t>
            </a:r>
            <a:r>
              <a:rPr lang="es-ES" dirty="0" smtClean="0">
                <a:latin typeface="Bahnschrift" panose="020B0502040204020203" pitchFamily="34" charset="0"/>
              </a:rPr>
              <a:t>ahora una </a:t>
            </a:r>
            <a:r>
              <a:rPr lang="es-ES" dirty="0" smtClean="0">
                <a:latin typeface="Bahnschrift" panose="020B0502040204020203" pitchFamily="34" charset="0"/>
              </a:rPr>
              <a:t>matrícula es de 1,5 </a:t>
            </a:r>
            <a:r>
              <a:rPr lang="es-ES" dirty="0" smtClean="0">
                <a:latin typeface="Bahnschrift" panose="020B0502040204020203" pitchFamily="34" charset="0"/>
              </a:rPr>
              <a:t>segundos. Siendo un 55,5% más rápido</a:t>
            </a:r>
            <a:endParaRPr lang="es-ES" dirty="0">
              <a:latin typeface="Bahnschrift" panose="020B0502040204020203" pitchFamily="34" charset="0"/>
            </a:endParaRPr>
          </a:p>
        </p:txBody>
      </p:sp>
      <p:sp>
        <p:nvSpPr>
          <p:cNvPr id="7" name="Marcador de contenido 2"/>
          <p:cNvSpPr txBox="1">
            <a:spLocks/>
          </p:cNvSpPr>
          <p:nvPr/>
        </p:nvSpPr>
        <p:spPr>
          <a:xfrm>
            <a:off x="1295401" y="3238500"/>
            <a:ext cx="9601196" cy="1257300"/>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Para obtener este tiempo, se ha desactivado cualquier opción de muestreo de datos del algoritmo(ventanas mostrando los pasos del algoritmo y el resultado), solo dejando la lista de caracteres de cada matrícula</a:t>
            </a:r>
            <a:endParaRPr lang="es-ES" dirty="0">
              <a:latin typeface="Bahnschrift" panose="020B0502040204020203" pitchFamily="34" charset="0"/>
            </a:endParaRPr>
          </a:p>
        </p:txBody>
      </p:sp>
      <p:sp>
        <p:nvSpPr>
          <p:cNvPr id="8" name="Marcador de contenido 2"/>
          <p:cNvSpPr txBox="1">
            <a:spLocks/>
          </p:cNvSpPr>
          <p:nvPr/>
        </p:nvSpPr>
        <p:spPr>
          <a:xfrm>
            <a:off x="1295401" y="4495800"/>
            <a:ext cx="9601196" cy="965200"/>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El algoritmo podría emplearse en una situación real. Como por ejemplo, un parking. El tiempo de reconocimiento es lo suficientemente corto como para no provocar colas en la entrada</a:t>
            </a:r>
            <a:endParaRPr lang="es-ES" dirty="0">
              <a:latin typeface="Bahnschrift" panose="020B0502040204020203" pitchFamily="34" charset="0"/>
            </a:endParaRPr>
          </a:p>
        </p:txBody>
      </p:sp>
    </p:spTree>
    <p:extLst>
      <p:ext uri="{BB962C8B-B14F-4D97-AF65-F5344CB8AC3E}">
        <p14:creationId xmlns:p14="http://schemas.microsoft.com/office/powerpoint/2010/main" val="1421654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CONCLUSIONES</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1"/>
            <a:ext cx="9601196" cy="440269"/>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s-ES" b="1" dirty="0" smtClean="0">
                <a:latin typeface="Bahnschrift" panose="020B0502040204020203" pitchFamily="34" charset="0"/>
              </a:rPr>
              <a:t>Posible mejoras para mejorar el tiempo de reconocimiento</a:t>
            </a:r>
            <a:endParaRPr lang="es-ES" b="1" dirty="0">
              <a:latin typeface="Bahnschrift" panose="020B0502040204020203" pitchFamily="34" charset="0"/>
            </a:endParaRPr>
          </a:p>
        </p:txBody>
      </p:sp>
      <p:sp>
        <p:nvSpPr>
          <p:cNvPr id="6" name="Marcador de contenido 2"/>
          <p:cNvSpPr txBox="1">
            <a:spLocks/>
          </p:cNvSpPr>
          <p:nvPr/>
        </p:nvSpPr>
        <p:spPr>
          <a:xfrm>
            <a:off x="1295401" y="3268132"/>
            <a:ext cx="9601196" cy="681569"/>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smtClean="0">
                <a:latin typeface="Bahnschrift" panose="020B0502040204020203" pitchFamily="34" charset="0"/>
              </a:rPr>
              <a:t>Una de las posible mejoras sería intentar restringir el número de plantillas a comparar. Utilizando solo una plantilla por carácter en lugar de siete</a:t>
            </a:r>
            <a:endParaRPr lang="es-ES" dirty="0">
              <a:latin typeface="Bahnschrift" panose="020B0502040204020203" pitchFamily="34" charset="0"/>
            </a:endParaRPr>
          </a:p>
        </p:txBody>
      </p:sp>
    </p:spTree>
    <p:extLst>
      <p:ext uri="{BB962C8B-B14F-4D97-AF65-F5344CB8AC3E}">
        <p14:creationId xmlns:p14="http://schemas.microsoft.com/office/powerpoint/2010/main" val="2145966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5401" y="2556932"/>
            <a:ext cx="9601196" cy="833968"/>
          </a:xfrm>
        </p:spPr>
        <p:txBody>
          <a:bodyPr>
            <a:normAutofit fontScale="92500"/>
          </a:bodyPr>
          <a:lstStyle/>
          <a:p>
            <a:r>
              <a:rPr lang="es-ES" dirty="0" smtClean="0">
                <a:latin typeface="Bahnschrift" panose="020B0502040204020203" pitchFamily="34" charset="0"/>
              </a:rPr>
              <a:t>Primera fase: Segmentación de caracteres. En la misma extraeremos solo la información de interés de cada imagen. Los caracteres</a:t>
            </a:r>
            <a:endParaRPr lang="es-ES" dirty="0">
              <a:latin typeface="Bahnschrift" panose="020B0502040204020203" pitchFamily="34" charset="0"/>
            </a:endParaRPr>
          </a:p>
        </p:txBody>
      </p:sp>
      <p:sp>
        <p:nvSpPr>
          <p:cNvPr id="4" name="Título 1"/>
          <p:cNvSpPr>
            <a:spLocks noGrp="1"/>
          </p:cNvSpPr>
          <p:nvPr>
            <p:ph type="title"/>
          </p:nvPr>
        </p:nvSpPr>
        <p:spPr>
          <a:xfrm>
            <a:off x="1295402" y="982132"/>
            <a:ext cx="9601196" cy="1303867"/>
          </a:xfrm>
        </p:spPr>
        <p:txBody>
          <a:bodyPr/>
          <a:lstStyle/>
          <a:p>
            <a:pPr algn="ctr"/>
            <a:r>
              <a:rPr lang="es-ES" dirty="0" smtClean="0">
                <a:solidFill>
                  <a:schemeClr val="accent5">
                    <a:lumMod val="75000"/>
                  </a:schemeClr>
                </a:solidFill>
                <a:latin typeface="Bahnschrift" panose="020B0502040204020203" pitchFamily="34" charset="0"/>
              </a:rPr>
              <a:t>FASES DE LA PRÁCTICA</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4519978"/>
            <a:ext cx="9601196" cy="68156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ES" dirty="0" smtClean="0">
                <a:latin typeface="Bahnschrift" panose="020B0502040204020203" pitchFamily="34" charset="0"/>
              </a:rPr>
              <a:t>Segunda fase: Reconocimiento de caracteres. En ella, identificaremos cada objeto segmentado en la etapa anterior</a:t>
            </a:r>
            <a:endParaRPr lang="es-ES" dirty="0">
              <a:latin typeface="Bahnschrift" panose="020B0502040204020203" pitchFamily="34" charset="0"/>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7634" y="3621955"/>
            <a:ext cx="2340766" cy="481922"/>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044" y="3622759"/>
            <a:ext cx="2305356" cy="481118"/>
          </a:xfrm>
          <a:prstGeom prst="rect">
            <a:avLst/>
          </a:prstGeom>
        </p:spPr>
      </p:pic>
      <p:sp>
        <p:nvSpPr>
          <p:cNvPr id="9" name="Flecha derecha 8"/>
          <p:cNvSpPr/>
          <p:nvPr/>
        </p:nvSpPr>
        <p:spPr>
          <a:xfrm>
            <a:off x="5413222" y="3634785"/>
            <a:ext cx="1016000"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634" y="5399955"/>
            <a:ext cx="2305356" cy="481118"/>
          </a:xfrm>
          <a:prstGeom prst="rect">
            <a:avLst/>
          </a:prstGeom>
        </p:spPr>
      </p:pic>
      <p:sp>
        <p:nvSpPr>
          <p:cNvPr id="11" name="Flecha derecha 10"/>
          <p:cNvSpPr/>
          <p:nvPr/>
        </p:nvSpPr>
        <p:spPr>
          <a:xfrm>
            <a:off x="5413222" y="5399955"/>
            <a:ext cx="1016000"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9454" y="5317476"/>
            <a:ext cx="2603501" cy="538740"/>
          </a:xfrm>
          <a:prstGeom prst="rect">
            <a:avLst/>
          </a:prstGeom>
        </p:spPr>
      </p:pic>
      <p:sp>
        <p:nvSpPr>
          <p:cNvPr id="13" name="CuadroTexto 12"/>
          <p:cNvSpPr txBox="1"/>
          <p:nvPr/>
        </p:nvSpPr>
        <p:spPr>
          <a:xfrm>
            <a:off x="9502955" y="5239865"/>
            <a:ext cx="1421937" cy="646331"/>
          </a:xfrm>
          <a:prstGeom prst="rect">
            <a:avLst/>
          </a:prstGeom>
          <a:noFill/>
        </p:spPr>
        <p:txBody>
          <a:bodyPr wrap="square" rtlCol="0">
            <a:spAutoFit/>
          </a:bodyPr>
          <a:lstStyle/>
          <a:p>
            <a:pPr algn="ctr"/>
            <a:r>
              <a:rPr lang="es-ES" dirty="0" smtClean="0">
                <a:latin typeface="Bahnschrift" panose="020B0502040204020203" pitchFamily="34" charset="0"/>
              </a:rPr>
              <a:t>Matrícula H0853Z</a:t>
            </a:r>
            <a:endParaRPr lang="es-ES" dirty="0">
              <a:latin typeface="Bahnschrift" panose="020B0502040204020203" pitchFamily="34" charset="0"/>
            </a:endParaRPr>
          </a:p>
        </p:txBody>
      </p:sp>
    </p:spTree>
    <p:extLst>
      <p:ext uri="{BB962C8B-B14F-4D97-AF65-F5344CB8AC3E}">
        <p14:creationId xmlns:p14="http://schemas.microsoft.com/office/powerpoint/2010/main" val="866744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lgn="ctr"/>
            <a:r>
              <a:rPr lang="es-ES" dirty="0" smtClean="0">
                <a:solidFill>
                  <a:schemeClr val="accent5">
                    <a:lumMod val="75000"/>
                  </a:schemeClr>
                </a:solidFill>
                <a:latin typeface="Bahnschrift" panose="020B0502040204020203" pitchFamily="34" charset="0"/>
              </a:rPr>
              <a:t>FASES DE LA PRÁCTICA</a:t>
            </a:r>
            <a:endParaRPr lang="es-ES" dirty="0">
              <a:solidFill>
                <a:schemeClr val="accent5">
                  <a:lumMod val="75000"/>
                </a:schemeClr>
              </a:solidFill>
              <a:latin typeface="Bahnschrift" panose="020B0502040204020203" pitchFamily="34" charset="0"/>
            </a:endParaRPr>
          </a:p>
        </p:txBody>
      </p:sp>
      <p:sp>
        <p:nvSpPr>
          <p:cNvPr id="5" name="Marcador de contenido 2"/>
          <p:cNvSpPr>
            <a:spLocks noGrp="1"/>
          </p:cNvSpPr>
          <p:nvPr>
            <p:ph idx="1"/>
          </p:nvPr>
        </p:nvSpPr>
        <p:spPr>
          <a:xfrm>
            <a:off x="1295401" y="2556932"/>
            <a:ext cx="9601196" cy="2421468"/>
          </a:xfrm>
        </p:spPr>
        <p:txBody>
          <a:bodyPr>
            <a:normAutofit fontScale="92500" lnSpcReduction="10000"/>
          </a:bodyPr>
          <a:lstStyle/>
          <a:p>
            <a:r>
              <a:rPr lang="es-ES" dirty="0" smtClean="0">
                <a:latin typeface="Bahnschrift" panose="020B0502040204020203" pitchFamily="34" charset="0"/>
              </a:rPr>
              <a:t>Para hacer el algoritmo contamos con 2 conjuntos de datos. Uno de training y otro de test</a:t>
            </a:r>
          </a:p>
          <a:p>
            <a:r>
              <a:rPr lang="es-ES" dirty="0" smtClean="0">
                <a:latin typeface="Bahnschrift" panose="020B0502040204020203" pitchFamily="34" charset="0"/>
              </a:rPr>
              <a:t>El de training cuenta con 4 matrículas. Sobre estas imágenes desarrollaremos el algoritmo</a:t>
            </a:r>
          </a:p>
          <a:p>
            <a:r>
              <a:rPr lang="es-ES" dirty="0" smtClean="0">
                <a:latin typeface="Bahnschrift" panose="020B0502040204020203" pitchFamily="34" charset="0"/>
              </a:rPr>
              <a:t>Cuando el algoritmo esté completado, comprobaremos que tal se comporta con las imágenes test</a:t>
            </a:r>
          </a:p>
          <a:p>
            <a:endParaRPr lang="es-ES" dirty="0">
              <a:latin typeface="Bahnschrift" panose="020B0502040204020203" pitchFamily="34" charset="0"/>
            </a:endParaRPr>
          </a:p>
        </p:txBody>
      </p:sp>
    </p:spTree>
    <p:extLst>
      <p:ext uri="{BB962C8B-B14F-4D97-AF65-F5344CB8AC3E}">
        <p14:creationId xmlns:p14="http://schemas.microsoft.com/office/powerpoint/2010/main" val="643914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44602" y="3090333"/>
            <a:ext cx="9601196" cy="70696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mtClean="0">
                <a:solidFill>
                  <a:schemeClr val="accent5">
                    <a:lumMod val="75000"/>
                  </a:schemeClr>
                </a:solidFill>
                <a:latin typeface="Bahnschrift" panose="020B0502040204020203" pitchFamily="34" charset="0"/>
              </a:rPr>
              <a:t>PRIMERA FASE</a:t>
            </a:r>
            <a:endParaRPr lang="es-ES" dirty="0">
              <a:solidFill>
                <a:schemeClr val="accent5">
                  <a:lumMod val="75000"/>
                </a:schemeClr>
              </a:solidFill>
              <a:latin typeface="Bahnschrift" panose="020B0502040204020203" pitchFamily="34" charset="0"/>
            </a:endParaRPr>
          </a:p>
        </p:txBody>
      </p:sp>
    </p:spTree>
    <p:extLst>
      <p:ext uri="{BB962C8B-B14F-4D97-AF65-F5344CB8AC3E}">
        <p14:creationId xmlns:p14="http://schemas.microsoft.com/office/powerpoint/2010/main" val="694250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lgn="ctr"/>
            <a:r>
              <a:rPr lang="es-ES" dirty="0" smtClean="0">
                <a:solidFill>
                  <a:schemeClr val="accent5">
                    <a:lumMod val="75000"/>
                  </a:schemeClr>
                </a:solidFill>
                <a:latin typeface="Bahnschrift" panose="020B0502040204020203" pitchFamily="34" charset="0"/>
              </a:rPr>
              <a:t>PRIMERA </a:t>
            </a:r>
            <a:r>
              <a:rPr lang="es-ES" dirty="0" smtClean="0">
                <a:solidFill>
                  <a:schemeClr val="accent5">
                    <a:lumMod val="75000"/>
                  </a:schemeClr>
                </a:solidFill>
                <a:latin typeface="Bahnschrift" panose="020B0502040204020203" pitchFamily="34" charset="0"/>
              </a:rPr>
              <a:t>FASE - </a:t>
            </a:r>
            <a:r>
              <a:rPr lang="es-ES" dirty="0" err="1" smtClean="0">
                <a:solidFill>
                  <a:schemeClr val="accent5">
                    <a:lumMod val="75000"/>
                  </a:schemeClr>
                </a:solidFill>
                <a:latin typeface="Bahnschrift" panose="020B0502040204020203" pitchFamily="34" charset="0"/>
              </a:rPr>
              <a:t>Binarizar</a:t>
            </a:r>
            <a:endParaRPr lang="es-ES" dirty="0">
              <a:solidFill>
                <a:schemeClr val="accent5">
                  <a:lumMod val="75000"/>
                </a:schemeClr>
              </a:solidFill>
              <a:latin typeface="Bahnschrift" panose="020B0502040204020203" pitchFamily="34" charset="0"/>
            </a:endParaRPr>
          </a:p>
        </p:txBody>
      </p:sp>
      <p:sp>
        <p:nvSpPr>
          <p:cNvPr id="5" name="Marcador de contenido 2"/>
          <p:cNvSpPr>
            <a:spLocks noGrp="1"/>
          </p:cNvSpPr>
          <p:nvPr>
            <p:ph idx="1"/>
          </p:nvPr>
        </p:nvSpPr>
        <p:spPr>
          <a:xfrm>
            <a:off x="1295401" y="2556932"/>
            <a:ext cx="9601196" cy="1049868"/>
          </a:xfrm>
        </p:spPr>
        <p:txBody>
          <a:bodyPr>
            <a:normAutofit fontScale="92500" lnSpcReduction="10000"/>
          </a:bodyPr>
          <a:lstStyle/>
          <a:p>
            <a:r>
              <a:rPr lang="es-ES" dirty="0" smtClean="0">
                <a:latin typeface="Bahnschrift" panose="020B0502040204020203" pitchFamily="34" charset="0"/>
              </a:rPr>
              <a:t>El primer paso será transformar nuestra imagen a color en una imagen en escala de grises. De los 3 canales que presenta el RGB se ha decido escoger el rojo</a:t>
            </a:r>
            <a:endParaRPr lang="es-ES" dirty="0">
              <a:latin typeface="Bahnschrift" panose="020B0502040204020203" pitchFamily="34" charset="0"/>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7834" y="4549055"/>
            <a:ext cx="2340766" cy="481922"/>
          </a:xfrm>
          <a:prstGeom prst="rect">
            <a:avLst/>
          </a:prstGeom>
        </p:spPr>
      </p:pic>
      <p:sp>
        <p:nvSpPr>
          <p:cNvPr id="7" name="Flecha derecha 6"/>
          <p:cNvSpPr/>
          <p:nvPr/>
        </p:nvSpPr>
        <p:spPr>
          <a:xfrm>
            <a:off x="4232122" y="4561885"/>
            <a:ext cx="352578"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3854610"/>
            <a:ext cx="2185187" cy="446635"/>
          </a:xfrm>
          <a:prstGeom prst="rect">
            <a:avLst/>
          </a:prstGeom>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3610" y="4549055"/>
            <a:ext cx="2239166" cy="458054"/>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0600" y="5254919"/>
            <a:ext cx="2236075" cy="451005"/>
          </a:xfrm>
          <a:prstGeom prst="rect">
            <a:avLst/>
          </a:prstGeom>
        </p:spPr>
      </p:pic>
      <p:sp>
        <p:nvSpPr>
          <p:cNvPr id="11" name="Flecha derecha 10"/>
          <p:cNvSpPr/>
          <p:nvPr/>
        </p:nvSpPr>
        <p:spPr>
          <a:xfrm>
            <a:off x="7227086" y="4549055"/>
            <a:ext cx="352578"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5374643" y="4293026"/>
            <a:ext cx="1159292" cy="307777"/>
          </a:xfrm>
          <a:prstGeom prst="rect">
            <a:avLst/>
          </a:prstGeom>
          <a:noFill/>
        </p:spPr>
        <p:txBody>
          <a:bodyPr wrap="none" rtlCol="0">
            <a:spAutoFit/>
          </a:bodyPr>
          <a:lstStyle/>
          <a:p>
            <a:r>
              <a:rPr lang="es-ES" sz="1400" dirty="0" smtClean="0">
                <a:latin typeface="Bahnschrift" panose="020B0502040204020203" pitchFamily="34" charset="0"/>
              </a:rPr>
              <a:t>Canal Verde</a:t>
            </a:r>
          </a:p>
        </p:txBody>
      </p:sp>
      <p:sp>
        <p:nvSpPr>
          <p:cNvPr id="13" name="CuadroTexto 12"/>
          <p:cNvSpPr txBox="1"/>
          <p:nvPr/>
        </p:nvSpPr>
        <p:spPr>
          <a:xfrm>
            <a:off x="5374643" y="3606800"/>
            <a:ext cx="1048685" cy="307777"/>
          </a:xfrm>
          <a:prstGeom prst="rect">
            <a:avLst/>
          </a:prstGeom>
          <a:noFill/>
        </p:spPr>
        <p:txBody>
          <a:bodyPr wrap="none" rtlCol="0">
            <a:spAutoFit/>
          </a:bodyPr>
          <a:lstStyle/>
          <a:p>
            <a:r>
              <a:rPr lang="es-ES" sz="1400" dirty="0" smtClean="0">
                <a:latin typeface="Bahnschrift" panose="020B0502040204020203" pitchFamily="34" charset="0"/>
              </a:rPr>
              <a:t>Canal Rojo</a:t>
            </a:r>
          </a:p>
        </p:txBody>
      </p:sp>
      <p:sp>
        <p:nvSpPr>
          <p:cNvPr id="14" name="CuadroTexto 13"/>
          <p:cNvSpPr txBox="1"/>
          <p:nvPr/>
        </p:nvSpPr>
        <p:spPr>
          <a:xfrm>
            <a:off x="5374643" y="5018146"/>
            <a:ext cx="1043876" cy="307777"/>
          </a:xfrm>
          <a:prstGeom prst="rect">
            <a:avLst/>
          </a:prstGeom>
          <a:noFill/>
        </p:spPr>
        <p:txBody>
          <a:bodyPr wrap="none" rtlCol="0">
            <a:spAutoFit/>
          </a:bodyPr>
          <a:lstStyle/>
          <a:p>
            <a:r>
              <a:rPr lang="es-ES" sz="1400" dirty="0" smtClean="0">
                <a:latin typeface="Bahnschrift" panose="020B0502040204020203" pitchFamily="34" charset="0"/>
              </a:rPr>
              <a:t>Canal Azul</a:t>
            </a:r>
          </a:p>
        </p:txBody>
      </p:sp>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3974" y="4549055"/>
            <a:ext cx="2185187" cy="446635"/>
          </a:xfrm>
          <a:prstGeom prst="rect">
            <a:avLst/>
          </a:prstGeom>
        </p:spPr>
      </p:pic>
      <p:sp>
        <p:nvSpPr>
          <p:cNvPr id="16" name="CuadroTexto 15"/>
          <p:cNvSpPr txBox="1"/>
          <p:nvPr/>
        </p:nvSpPr>
        <p:spPr>
          <a:xfrm>
            <a:off x="8368017" y="4301245"/>
            <a:ext cx="1048685" cy="307777"/>
          </a:xfrm>
          <a:prstGeom prst="rect">
            <a:avLst/>
          </a:prstGeom>
          <a:noFill/>
        </p:spPr>
        <p:txBody>
          <a:bodyPr wrap="none" rtlCol="0">
            <a:spAutoFit/>
          </a:bodyPr>
          <a:lstStyle/>
          <a:p>
            <a:r>
              <a:rPr lang="es-ES" sz="1400" dirty="0" smtClean="0">
                <a:latin typeface="Bahnschrift" panose="020B0502040204020203" pitchFamily="34" charset="0"/>
              </a:rPr>
              <a:t>Canal Rojo</a:t>
            </a:r>
          </a:p>
        </p:txBody>
      </p:sp>
    </p:spTree>
    <p:extLst>
      <p:ext uri="{BB962C8B-B14F-4D97-AF65-F5344CB8AC3E}">
        <p14:creationId xmlns:p14="http://schemas.microsoft.com/office/powerpoint/2010/main" val="449597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ES" dirty="0" smtClean="0">
                <a:solidFill>
                  <a:schemeClr val="accent5">
                    <a:lumMod val="75000"/>
                  </a:schemeClr>
                </a:solidFill>
                <a:latin typeface="Bahnschrift" panose="020B0502040204020203" pitchFamily="34" charset="0"/>
              </a:rPr>
              <a:t>PRIMERA </a:t>
            </a:r>
            <a:r>
              <a:rPr lang="es-ES" dirty="0">
                <a:solidFill>
                  <a:schemeClr val="accent5">
                    <a:lumMod val="75000"/>
                  </a:schemeClr>
                </a:solidFill>
                <a:latin typeface="Bahnschrift" panose="020B0502040204020203" pitchFamily="34" charset="0"/>
              </a:rPr>
              <a:t>FASE - </a:t>
            </a:r>
            <a:r>
              <a:rPr lang="es-ES" dirty="0" err="1">
                <a:solidFill>
                  <a:schemeClr val="accent5">
                    <a:lumMod val="75000"/>
                  </a:schemeClr>
                </a:solidFill>
                <a:latin typeface="Bahnschrift" panose="020B0502040204020203" pitchFamily="34" charset="0"/>
              </a:rPr>
              <a:t>Binarizar</a:t>
            </a:r>
            <a:endParaRPr lang="es-ES" dirty="0">
              <a:solidFill>
                <a:schemeClr val="accent5">
                  <a:lumMod val="75000"/>
                </a:schemeClr>
              </a:solidFill>
              <a:latin typeface="Bahnschrift" panose="020B0502040204020203" pitchFamily="34" charset="0"/>
            </a:endParaRPr>
          </a:p>
        </p:txBody>
      </p:sp>
      <p:sp>
        <p:nvSpPr>
          <p:cNvPr id="5" name="Marcador de contenido 2"/>
          <p:cNvSpPr>
            <a:spLocks noGrp="1"/>
          </p:cNvSpPr>
          <p:nvPr>
            <p:ph idx="1"/>
          </p:nvPr>
        </p:nvSpPr>
        <p:spPr>
          <a:xfrm>
            <a:off x="1295401" y="2556932"/>
            <a:ext cx="9601196" cy="1049868"/>
          </a:xfrm>
        </p:spPr>
        <p:txBody>
          <a:bodyPr>
            <a:normAutofit fontScale="92500" lnSpcReduction="10000"/>
          </a:bodyPr>
          <a:lstStyle/>
          <a:p>
            <a:r>
              <a:rPr lang="es-ES" dirty="0" smtClean="0">
                <a:latin typeface="Bahnschrift" panose="020B0502040204020203" pitchFamily="34" charset="0"/>
              </a:rPr>
              <a:t>El siguiente paso es </a:t>
            </a:r>
            <a:r>
              <a:rPr lang="es-ES" dirty="0" err="1" smtClean="0">
                <a:latin typeface="Bahnschrift" panose="020B0502040204020203" pitchFamily="34" charset="0"/>
              </a:rPr>
              <a:t>binarizar</a:t>
            </a:r>
            <a:r>
              <a:rPr lang="es-ES" dirty="0" smtClean="0">
                <a:latin typeface="Bahnschrift" panose="020B0502040204020203" pitchFamily="34" charset="0"/>
              </a:rPr>
              <a:t>. Como se puede observar, los caracteres son negros y el fondo de la matrícula blanco. El objetivo será dividir todos los píxeles de la imagen en dos clases seleccionando un umbral.</a:t>
            </a:r>
            <a:endParaRPr lang="es-ES" dirty="0">
              <a:latin typeface="Bahnschrift" panose="020B0502040204020203" pitchFamily="34" charset="0"/>
            </a:endParaRPr>
          </a:p>
        </p:txBody>
      </p:sp>
      <p:sp>
        <p:nvSpPr>
          <p:cNvPr id="6" name="Marcador de contenido 2"/>
          <p:cNvSpPr txBox="1">
            <a:spLocks/>
          </p:cNvSpPr>
          <p:nvPr/>
        </p:nvSpPr>
        <p:spPr>
          <a:xfrm>
            <a:off x="1295401" y="3606800"/>
            <a:ext cx="9601196" cy="381000"/>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ES" dirty="0" smtClean="0">
                <a:latin typeface="Bahnschrift" panose="020B0502040204020203" pitchFamily="34" charset="0"/>
              </a:rPr>
              <a:t>Se ha decidido emplear el método de </a:t>
            </a:r>
            <a:r>
              <a:rPr lang="es-ES" dirty="0" err="1" smtClean="0">
                <a:latin typeface="Bahnschrift" panose="020B0502040204020203" pitchFamily="34" charset="0"/>
              </a:rPr>
              <a:t>otsu</a:t>
            </a:r>
            <a:endParaRPr lang="es-ES" dirty="0">
              <a:latin typeface="Bahnschrift" panose="020B0502040204020203" pitchFamily="34" charset="0"/>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3034" y="4796707"/>
            <a:ext cx="2340766" cy="481922"/>
          </a:xfrm>
          <a:prstGeom prst="rect">
            <a:avLst/>
          </a:prstGeom>
        </p:spPr>
      </p:pic>
      <p:sp>
        <p:nvSpPr>
          <p:cNvPr id="8" name="Flecha derecha 7"/>
          <p:cNvSpPr/>
          <p:nvPr/>
        </p:nvSpPr>
        <p:spPr>
          <a:xfrm>
            <a:off x="3927322" y="4809537"/>
            <a:ext cx="352578"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6122" y="4345046"/>
            <a:ext cx="3101106" cy="1639277"/>
          </a:xfrm>
          <a:prstGeom prst="rect">
            <a:avLst/>
          </a:prstGeom>
        </p:spPr>
      </p:pic>
      <p:sp>
        <p:nvSpPr>
          <p:cNvPr id="11" name="CuadroTexto 10"/>
          <p:cNvSpPr txBox="1"/>
          <p:nvPr/>
        </p:nvSpPr>
        <p:spPr>
          <a:xfrm>
            <a:off x="5187724" y="4012534"/>
            <a:ext cx="1697901" cy="307777"/>
          </a:xfrm>
          <a:prstGeom prst="rect">
            <a:avLst/>
          </a:prstGeom>
          <a:noFill/>
        </p:spPr>
        <p:txBody>
          <a:bodyPr wrap="none" rtlCol="0">
            <a:spAutoFit/>
          </a:bodyPr>
          <a:lstStyle/>
          <a:p>
            <a:r>
              <a:rPr lang="es-ES" sz="1400" dirty="0" smtClean="0">
                <a:latin typeface="Bahnschrift" panose="020B0502040204020203" pitchFamily="34" charset="0"/>
              </a:rPr>
              <a:t>Umbral de </a:t>
            </a:r>
            <a:r>
              <a:rPr lang="es-ES" sz="1400" dirty="0" err="1" smtClean="0">
                <a:latin typeface="Bahnschrift" panose="020B0502040204020203" pitchFamily="34" charset="0"/>
              </a:rPr>
              <a:t>otsu</a:t>
            </a:r>
            <a:r>
              <a:rPr lang="es-ES" sz="1400" dirty="0" smtClean="0">
                <a:latin typeface="Bahnschrift" panose="020B0502040204020203" pitchFamily="34" charset="0"/>
              </a:rPr>
              <a:t>: 64</a:t>
            </a:r>
          </a:p>
        </p:txBody>
      </p:sp>
      <p:sp>
        <p:nvSpPr>
          <p:cNvPr id="12" name="Flecha derecha 11"/>
          <p:cNvSpPr/>
          <p:nvPr/>
        </p:nvSpPr>
        <p:spPr>
          <a:xfrm>
            <a:off x="7793450" y="4822368"/>
            <a:ext cx="352578"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2250" y="4803985"/>
            <a:ext cx="2364349" cy="474644"/>
          </a:xfrm>
          <a:prstGeom prst="rect">
            <a:avLst/>
          </a:prstGeom>
        </p:spPr>
      </p:pic>
    </p:spTree>
    <p:extLst>
      <p:ext uri="{BB962C8B-B14F-4D97-AF65-F5344CB8AC3E}">
        <p14:creationId xmlns:p14="http://schemas.microsoft.com/office/powerpoint/2010/main" val="1137884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PRIMERA </a:t>
            </a:r>
            <a:r>
              <a:rPr lang="es-ES" dirty="0">
                <a:solidFill>
                  <a:schemeClr val="accent5">
                    <a:lumMod val="75000"/>
                  </a:schemeClr>
                </a:solidFill>
                <a:latin typeface="Bahnschrift" panose="020B0502040204020203" pitchFamily="34" charset="0"/>
              </a:rPr>
              <a:t>FASE </a:t>
            </a:r>
            <a:r>
              <a:rPr lang="es-ES" dirty="0" smtClean="0">
                <a:solidFill>
                  <a:schemeClr val="accent5">
                    <a:lumMod val="75000"/>
                  </a:schemeClr>
                </a:solidFill>
                <a:latin typeface="Bahnschrift" panose="020B0502040204020203" pitchFamily="34" charset="0"/>
              </a:rPr>
              <a:t>– Eliminar Ruido</a:t>
            </a:r>
            <a:endParaRPr lang="es-ES" dirty="0">
              <a:solidFill>
                <a:schemeClr val="accent5">
                  <a:lumMod val="75000"/>
                </a:schemeClr>
              </a:solidFill>
              <a:latin typeface="Bahnschrift" panose="020B0502040204020203" pitchFamily="34" charset="0"/>
            </a:endParaRPr>
          </a:p>
        </p:txBody>
      </p:sp>
      <p:sp>
        <p:nvSpPr>
          <p:cNvPr id="5" name="Marcador de contenido 2"/>
          <p:cNvSpPr txBox="1">
            <a:spLocks/>
          </p:cNvSpPr>
          <p:nvPr/>
        </p:nvSpPr>
        <p:spPr>
          <a:xfrm>
            <a:off x="1295401" y="2556932"/>
            <a:ext cx="9601196" cy="948268"/>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ES" dirty="0" smtClean="0">
                <a:latin typeface="Bahnschrift" panose="020B0502040204020203" pitchFamily="34" charset="0"/>
              </a:rPr>
              <a:t>Como hemos podido ver, al </a:t>
            </a:r>
            <a:r>
              <a:rPr lang="es-ES" dirty="0" err="1" smtClean="0">
                <a:latin typeface="Bahnschrift" panose="020B0502040204020203" pitchFamily="34" charset="0"/>
              </a:rPr>
              <a:t>binarizar</a:t>
            </a:r>
            <a:r>
              <a:rPr lang="es-ES" dirty="0">
                <a:latin typeface="Bahnschrift" panose="020B0502040204020203" pitchFamily="34" charset="0"/>
              </a:rPr>
              <a:t> </a:t>
            </a:r>
            <a:r>
              <a:rPr lang="es-ES" dirty="0" smtClean="0">
                <a:latin typeface="Bahnschrift" panose="020B0502040204020203" pitchFamily="34" charset="0"/>
              </a:rPr>
              <a:t>ha quedado ruido en la imagen del tipo sal y pimienta. Para ello, hemos decidido usar un filtro de tipo mediana</a:t>
            </a:r>
            <a:endParaRPr lang="es-ES" dirty="0">
              <a:latin typeface="Bahnschrift" panose="020B0502040204020203" pitchFamily="34" charset="0"/>
            </a:endParaRPr>
          </a:p>
        </p:txBody>
      </p:sp>
      <p:sp>
        <p:nvSpPr>
          <p:cNvPr id="6" name="Marcador de contenido 2"/>
          <p:cNvSpPr txBox="1">
            <a:spLocks/>
          </p:cNvSpPr>
          <p:nvPr/>
        </p:nvSpPr>
        <p:spPr>
          <a:xfrm>
            <a:off x="1295401" y="3687233"/>
            <a:ext cx="9601196" cy="927100"/>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ES" dirty="0" smtClean="0">
                <a:latin typeface="Bahnschrift" panose="020B0502040204020203" pitchFamily="34" charset="0"/>
              </a:rPr>
              <a:t>La ventana del filtro empleado se ha determinado después de probar varios tamaños y seleccionar el que más se ajusta a nuestras necesidades.</a:t>
            </a:r>
            <a:endParaRPr lang="es-ES" dirty="0">
              <a:latin typeface="Bahnschrift" panose="020B0502040204020203" pitchFamily="34" charset="0"/>
            </a:endParaRPr>
          </a:p>
        </p:txBody>
      </p:sp>
    </p:spTree>
    <p:extLst>
      <p:ext uri="{BB962C8B-B14F-4D97-AF65-F5344CB8AC3E}">
        <p14:creationId xmlns:p14="http://schemas.microsoft.com/office/powerpoint/2010/main" val="898736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3945" y="3869023"/>
            <a:ext cx="3296355" cy="681039"/>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5093" y="2876357"/>
            <a:ext cx="3328107" cy="681886"/>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093" y="4860844"/>
            <a:ext cx="3284467" cy="681039"/>
          </a:xfrm>
          <a:prstGeom prst="rect">
            <a:avLst/>
          </a:prstGeom>
        </p:spPr>
      </p:pic>
      <p:sp>
        <p:nvSpPr>
          <p:cNvPr id="8" name="Título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chemeClr val="accent5">
                    <a:lumMod val="75000"/>
                  </a:schemeClr>
                </a:solidFill>
                <a:latin typeface="Bahnschrift" panose="020B0502040204020203" pitchFamily="34" charset="0"/>
              </a:rPr>
              <a:t>PRIMERA </a:t>
            </a:r>
            <a:r>
              <a:rPr lang="es-ES" dirty="0">
                <a:solidFill>
                  <a:schemeClr val="accent5">
                    <a:lumMod val="75000"/>
                  </a:schemeClr>
                </a:solidFill>
                <a:latin typeface="Bahnschrift" panose="020B0502040204020203" pitchFamily="34" charset="0"/>
              </a:rPr>
              <a:t>FASE – Eliminar Ruido</a:t>
            </a:r>
            <a:endParaRPr lang="es-ES" dirty="0">
              <a:solidFill>
                <a:schemeClr val="accent5">
                  <a:lumMod val="75000"/>
                </a:schemeClr>
              </a:solidFill>
              <a:latin typeface="Bahnschrift" panose="020B0502040204020203" pitchFamily="34" charset="0"/>
            </a:endParaRPr>
          </a:p>
        </p:txBody>
      </p:sp>
      <p:sp>
        <p:nvSpPr>
          <p:cNvPr id="9" name="Flecha derecha 8"/>
          <p:cNvSpPr/>
          <p:nvPr/>
        </p:nvSpPr>
        <p:spPr>
          <a:xfrm>
            <a:off x="5488685" y="3981411"/>
            <a:ext cx="1016000" cy="456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7858031" y="2636128"/>
            <a:ext cx="1638590" cy="307777"/>
          </a:xfrm>
          <a:prstGeom prst="rect">
            <a:avLst/>
          </a:prstGeom>
          <a:noFill/>
        </p:spPr>
        <p:txBody>
          <a:bodyPr wrap="none" rtlCol="0">
            <a:spAutoFit/>
          </a:bodyPr>
          <a:lstStyle/>
          <a:p>
            <a:r>
              <a:rPr lang="es-ES" sz="1400" dirty="0" smtClean="0">
                <a:latin typeface="Bahnschrift" panose="020B0502040204020203" pitchFamily="34" charset="0"/>
              </a:rPr>
              <a:t>Ventana tamaño 5</a:t>
            </a:r>
          </a:p>
        </p:txBody>
      </p:sp>
      <p:sp>
        <p:nvSpPr>
          <p:cNvPr id="11" name="CuadroTexto 10"/>
          <p:cNvSpPr txBox="1"/>
          <p:nvPr/>
        </p:nvSpPr>
        <p:spPr>
          <a:xfrm>
            <a:off x="7858031" y="3644583"/>
            <a:ext cx="1699504" cy="307777"/>
          </a:xfrm>
          <a:prstGeom prst="rect">
            <a:avLst/>
          </a:prstGeom>
          <a:noFill/>
        </p:spPr>
        <p:txBody>
          <a:bodyPr wrap="none" rtlCol="0">
            <a:spAutoFit/>
          </a:bodyPr>
          <a:lstStyle/>
          <a:p>
            <a:r>
              <a:rPr lang="es-ES" sz="1400" dirty="0" smtClean="0">
                <a:latin typeface="Bahnschrift" panose="020B0502040204020203" pitchFamily="34" charset="0"/>
              </a:rPr>
              <a:t>Ventana tamaño 10</a:t>
            </a:r>
          </a:p>
        </p:txBody>
      </p:sp>
      <p:sp>
        <p:nvSpPr>
          <p:cNvPr id="12" name="CuadroTexto 11"/>
          <p:cNvSpPr txBox="1"/>
          <p:nvPr/>
        </p:nvSpPr>
        <p:spPr>
          <a:xfrm>
            <a:off x="7885561" y="4620615"/>
            <a:ext cx="1750800" cy="307777"/>
          </a:xfrm>
          <a:prstGeom prst="rect">
            <a:avLst/>
          </a:prstGeom>
          <a:noFill/>
        </p:spPr>
        <p:txBody>
          <a:bodyPr wrap="none" rtlCol="0">
            <a:spAutoFit/>
          </a:bodyPr>
          <a:lstStyle/>
          <a:p>
            <a:r>
              <a:rPr lang="es-ES" sz="1400" dirty="0" smtClean="0">
                <a:latin typeface="Bahnschrift" panose="020B0502040204020203" pitchFamily="34" charset="0"/>
              </a:rPr>
              <a:t>Ventana mayor a 10</a:t>
            </a:r>
          </a:p>
        </p:txBody>
      </p:sp>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5092" y="3916257"/>
            <a:ext cx="3284467" cy="669919"/>
          </a:xfrm>
          <a:prstGeom prst="rect">
            <a:avLst/>
          </a:prstGeom>
        </p:spPr>
      </p:pic>
    </p:spTree>
    <p:extLst>
      <p:ext uri="{BB962C8B-B14F-4D97-AF65-F5344CB8AC3E}">
        <p14:creationId xmlns:p14="http://schemas.microsoft.com/office/powerpoint/2010/main" val="991203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973</TotalTime>
  <Words>973</Words>
  <Application>Microsoft Office PowerPoint</Application>
  <PresentationFormat>Panorámica</PresentationFormat>
  <Paragraphs>80</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Bahnschrift</vt:lpstr>
      <vt:lpstr>Garamond</vt:lpstr>
      <vt:lpstr>Orgánico</vt:lpstr>
      <vt:lpstr>Presentación de PowerPoint</vt:lpstr>
      <vt:lpstr>OBJETIVO DE LA PRÁCTICA</vt:lpstr>
      <vt:lpstr>FASES DE LA PRÁCTICA</vt:lpstr>
      <vt:lpstr>FASES DE LA PRÁCTICA</vt:lpstr>
      <vt:lpstr>Presentación de PowerPoint</vt:lpstr>
      <vt:lpstr>PRIMERA FASE - Binarizar</vt:lpstr>
      <vt:lpstr>PRIMERA FASE - Binarizar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dc:creator>
  <cp:lastModifiedBy>Daniel</cp:lastModifiedBy>
  <cp:revision>43</cp:revision>
  <dcterms:created xsi:type="dcterms:W3CDTF">2021-02-05T17:26:03Z</dcterms:created>
  <dcterms:modified xsi:type="dcterms:W3CDTF">2021-02-08T10:17:10Z</dcterms:modified>
</cp:coreProperties>
</file>