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787" r:id="rId2"/>
    <p:sldId id="698" r:id="rId3"/>
    <p:sldId id="795" r:id="rId4"/>
    <p:sldId id="4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6699"/>
    <a:srgbClr val="00CC66"/>
    <a:srgbClr val="00CC99"/>
    <a:srgbClr val="00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0680-1596-4E0C-B735-24446076C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1C162-150D-404E-8643-53501E738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9BB9E-AB26-4B44-85EB-CD0DA1E0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61206-99D8-47E6-AA90-09868648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A014B-CB40-430E-A27A-821D244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9270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B982-5F58-414E-85CB-0BC337FF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33496-E53A-4B65-8BB8-73674490F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CFA41-B8A1-4B65-B460-DCAE177C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9B9D5-76D7-4CD5-A0CD-46BE23E9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0A70A-F41C-4E26-B274-4869DF02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0052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D2312-F6A0-46EA-AD63-69F1066D7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D6B3-FE5D-48D8-8404-7CB0AC730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AE8F8-2C6E-4BB0-BDB3-50425D34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0BB0-129E-49DB-8E87-9CBD42B6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79F11-DC4D-4818-AF2D-AA9F4AD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1315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268427"/>
      </p:ext>
    </p:extLst>
  </p:cSld>
  <p:clrMapOvr>
    <a:masterClrMapping/>
  </p:clrMapOvr>
  <p:transition spd="slow">
    <p:push dir="u"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565609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35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2720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60907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318A-EA69-4BB0-B496-457CACF9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8922-C245-4120-95B3-E5380EEBD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F3139-75C4-4A70-BC29-D9B5451D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AAC4E-D183-4CD0-A1D1-5A8E17DC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503B-97B9-4715-B3CC-1237DDED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7817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F0E6-A974-48A2-974E-A1030366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38DCA-9F5F-4E07-99FC-399A10C89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1A288-C759-4BE0-BF1B-DCC5FA53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D8734-F5B4-4A5B-8E92-8DED5496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AD3E-BA73-4561-956D-98964930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3294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EBE1-3A9B-474E-BB7C-09025B2E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F103A-CCB5-4D20-9664-B6AAC35FD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356A4-5C69-4B92-9636-22FA9726E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B4BF8-277B-448F-98BE-3141FB2B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81827-D98D-4F8D-9FE1-7DFA9647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9BB6A-7BFF-49D3-9126-2B79E8E4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532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5327-2754-48A7-8F14-7B1380E0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6AAAA-FB56-4DFA-9949-231F616E0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8F306-98F6-4675-A352-E05EE4C2E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2E874-7C00-4652-B1C2-807AE9C55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94542-92B7-4E5C-9429-0E07D7133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88157-7CFD-4ABE-B254-FA4224D4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3B807-6450-48C9-8860-6AB64758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F63E3F-A2E0-419A-96F2-C68C5402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55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02AE-D0F2-4FB9-9858-6D961CA8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C80BA-BEAF-4D6E-81B1-96E40B2B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8DA24-DEA9-4901-BD44-F99CCF2E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E77C0-6C59-4084-AD9B-ECBBEF8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8859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3A310-3BC2-424B-A9D4-6B9C621B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55129-F5EE-48CE-B2F6-A756B31B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7B51D-19E0-4617-9CC0-6DFEC800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7467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921C-01B8-46F6-8A54-4EF3F585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557E-43F6-4947-970B-21A245AC6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EAF21-5156-4DE8-9A4A-50CA959F9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4C569-4CD4-4DFB-95CA-365CE9DA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6BF9-C724-4292-AEE9-EB9EA591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4D034-D7EB-4118-A21D-E510F002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5149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9438-7578-49BE-89FE-43E45D7B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5AA6F-F0AD-40EC-A63A-FF12DD1F6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F385E-0DD7-461E-98CC-01EAB7084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0C044-8469-4789-960B-CFBCC8EE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9922C-2BD9-4BDD-ABB4-2CE23776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D1700-EFA3-417F-8E41-16CDD9FD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42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A54E7-3E61-49CF-B604-EC94435F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E855B-9065-44C8-BC36-5A1D154C2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AB56-3C34-4906-96D4-4B1BEEF15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4FC4A-92AA-4E6F-88EA-2DA877A0B57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D2268-89AC-46EC-91E0-90C6EB58F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D595-A06F-4592-9C7E-8FA577125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7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2F03B24-5911-487D-A541-83315BB9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4755" y="4999382"/>
            <a:ext cx="6442487" cy="1195529"/>
          </a:xfrm>
        </p:spPr>
        <p:txBody>
          <a:bodyPr anchor="ctr"/>
          <a:lstStyle/>
          <a:p>
            <a:pPr algn="ctr"/>
            <a:r>
              <a:rPr lang="en-US" dirty="0"/>
              <a:t>Capstone project</a:t>
            </a:r>
            <a:br>
              <a:rPr lang="en-US" dirty="0"/>
            </a:br>
            <a:r>
              <a:rPr lang="en-US" dirty="0"/>
              <a:t>Credit Card Fraud Detection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7207E-7FD3-4B75-ADFE-CC565F8DB8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6211" y="6194911"/>
            <a:ext cx="3639574" cy="13379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sz="1600" dirty="0"/>
              <a:t>presentation</a:t>
            </a:r>
            <a:r>
              <a:rPr lang="en-US" dirty="0"/>
              <a:t> by Daniel Pérez Hernández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52C5C3-DA48-E64E-90EC-4CF8CA462BB8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24858BA9-818B-0640-BC8C-5421A4F93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3D70A7D-43C6-914F-B4EC-922B0E1598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DCBD2750-F0F6-834C-92A9-70CE970B8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D5C474A9-108B-5C44-9735-6170292669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6359907E-50E2-BF41-A3D0-1C1E86101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6537B195-F8FC-6342-844B-3E81AE9FC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42F34C7E-8086-2C45-B15B-AD49DC23D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94B377AB-1351-2F47-9568-0EE7AAC1C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C22F0D87-E74E-924C-8FF8-393B9BC7F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E3FC3F9F-4F38-014F-B0D5-3C0C4C368E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Picture 4" descr="Introduction to Fraud Detection: Everything You Should Know">
            <a:extLst>
              <a:ext uri="{FF2B5EF4-FFF2-40B4-BE49-F238E27FC236}">
                <a16:creationId xmlns:a16="http://schemas.microsoft.com/office/drawing/2014/main" id="{CA96B069-C5BF-44A8-A9D6-35C4C8D0B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8" b="22923"/>
          <a:stretch/>
        </p:blipFill>
        <p:spPr bwMode="auto">
          <a:xfrm>
            <a:off x="2874756" y="1169099"/>
            <a:ext cx="6442487" cy="324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69154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3172" y="268935"/>
            <a:ext cx="4308889" cy="815561"/>
          </a:xfrm>
        </p:spPr>
        <p:txBody>
          <a:bodyPr anchor="ctr"/>
          <a:lstStyle/>
          <a:p>
            <a:r>
              <a:rPr lang="en-GB" sz="4500" dirty="0"/>
              <a:t>01 - Content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40903" y="1854938"/>
            <a:ext cx="2051428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solidFill>
                  <a:srgbClr val="008000"/>
                </a:solidFill>
              </a:rPr>
              <a:t>Content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06096" y="2896809"/>
            <a:ext cx="1713511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00CC00"/>
                </a:solidFill>
              </a:rPr>
              <a:t>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06096" y="1629304"/>
            <a:ext cx="1713511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008000"/>
                </a:solidFill>
              </a:rPr>
              <a:t>01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57077" y="1854938"/>
            <a:ext cx="2256571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solidFill>
                  <a:srgbClr val="00CC66"/>
                </a:solidFill>
              </a:rPr>
              <a:t>Analysing the data</a:t>
            </a:r>
            <a:endParaRPr lang="en-GB" dirty="0">
              <a:solidFill>
                <a:srgbClr val="00CC6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13627" y="1629304"/>
            <a:ext cx="1722154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00CC99"/>
                </a:solidFill>
              </a:rPr>
              <a:t>04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06096" y="4294539"/>
            <a:ext cx="1713511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00CC66"/>
                </a:solidFill>
              </a:rPr>
              <a:t>03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13627" y="2896809"/>
            <a:ext cx="1713511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chemeClr val="accent5"/>
                </a:solidFill>
              </a:rPr>
              <a:t>05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713627" y="4294539"/>
            <a:ext cx="1722154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006699"/>
                </a:solidFill>
              </a:rPr>
              <a:t>06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440903" y="3164024"/>
            <a:ext cx="2051428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solidFill>
                  <a:srgbClr val="00CC66"/>
                </a:solidFill>
              </a:rPr>
              <a:t>Why fraud detection?</a:t>
            </a:r>
            <a:endParaRPr lang="en-GB" dirty="0">
              <a:solidFill>
                <a:srgbClr val="00CC66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57077" y="3164024"/>
            <a:ext cx="2256571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solidFill>
                  <a:schemeClr val="accent5"/>
                </a:solidFill>
              </a:rPr>
              <a:t>Model predictions</a:t>
            </a:r>
            <a:endParaRPr lang="en-GB" dirty="0">
              <a:solidFill>
                <a:srgbClr val="53565A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40903" y="4568595"/>
            <a:ext cx="2051428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solidFill>
                  <a:srgbClr val="00CC66"/>
                </a:solidFill>
              </a:rPr>
              <a:t>Overview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57077" y="4568595"/>
            <a:ext cx="2256571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solidFill>
                  <a:srgbClr val="006699"/>
                </a:solidFill>
              </a:rPr>
              <a:t>Conclusions</a:t>
            </a:r>
            <a:endParaRPr lang="en-GB" dirty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6471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8CE792DA-450B-3D47-9281-4EACCB25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23" y="275804"/>
            <a:ext cx="6586191" cy="608779"/>
          </a:xfrm>
        </p:spPr>
        <p:txBody>
          <a:bodyPr anchor="ctr"/>
          <a:lstStyle/>
          <a:p>
            <a:r>
              <a:rPr lang="en-US" dirty="0"/>
              <a:t>02 – Why Fraud Detection?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8B6070-27E2-654E-842F-3DB633165750}"/>
              </a:ext>
            </a:extLst>
          </p:cNvPr>
          <p:cNvGrpSpPr/>
          <p:nvPr/>
        </p:nvGrpSpPr>
        <p:grpSpPr>
          <a:xfrm>
            <a:off x="375920" y="1120848"/>
            <a:ext cx="11196320" cy="5371392"/>
            <a:chOff x="572494" y="1430668"/>
            <a:chExt cx="9144000" cy="41418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D77610-2A50-1B4F-AC07-B840FFE47A4B}"/>
                </a:ext>
              </a:extLst>
            </p:cNvPr>
            <p:cNvGrpSpPr/>
            <p:nvPr/>
          </p:nvGrpSpPr>
          <p:grpSpPr>
            <a:xfrm>
              <a:off x="5057699" y="1430668"/>
              <a:ext cx="4658795" cy="1538514"/>
              <a:chOff x="4485205" y="1478376"/>
              <a:chExt cx="4658795" cy="1538514"/>
            </a:xfrm>
          </p:grpSpPr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441B8769-0D7F-A84B-9584-104820AE82D4}"/>
                  </a:ext>
                </a:extLst>
              </p:cNvPr>
              <p:cNvSpPr/>
              <p:nvPr/>
            </p:nvSpPr>
            <p:spPr bwMode="gray">
              <a:xfrm>
                <a:off x="4485205" y="1478376"/>
                <a:ext cx="1784676" cy="1538514"/>
              </a:xfrm>
              <a:prstGeom prst="hexagon">
                <a:avLst/>
              </a:prstGeom>
              <a:solidFill>
                <a:srgbClr val="00A3E0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DC11D4D-ABD4-9F43-8F84-E8A72F45F743}"/>
                  </a:ext>
                </a:extLst>
              </p:cNvPr>
              <p:cNvGrpSpPr/>
              <p:nvPr/>
            </p:nvGrpSpPr>
            <p:grpSpPr>
              <a:xfrm>
                <a:off x="4740162" y="1715886"/>
                <a:ext cx="4403838" cy="1068855"/>
                <a:chOff x="4561486" y="1984708"/>
                <a:chExt cx="4403838" cy="1068855"/>
              </a:xfrm>
            </p:grpSpPr>
            <p:sp>
              <p:nvSpPr>
                <p:cNvPr id="30" name="Pentagon 3">
                  <a:extLst>
                    <a:ext uri="{FF2B5EF4-FFF2-40B4-BE49-F238E27FC236}">
                      <a16:creationId xmlns:a16="http://schemas.microsoft.com/office/drawing/2014/main" id="{99765601-0283-7B47-B24F-02033E6F2E31}"/>
                    </a:ext>
                  </a:extLst>
                </p:cNvPr>
                <p:cNvSpPr/>
                <p:nvPr/>
              </p:nvSpPr>
              <p:spPr bwMode="gray">
                <a:xfrm flipH="1">
                  <a:off x="4561486" y="1984708"/>
                  <a:ext cx="4403838" cy="1068855"/>
                </a:xfrm>
                <a:prstGeom prst="homePlate">
                  <a:avLst>
                    <a:gd name="adj" fmla="val 29778"/>
                  </a:avLst>
                </a:prstGeom>
                <a:solidFill>
                  <a:schemeClr val="bg1"/>
                </a:solidFill>
                <a:ln>
                  <a:noFill/>
                  <a:headEnd/>
                  <a:tailEnd/>
                </a:ln>
                <a:effec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E913A80-42CA-6745-B834-EB5E78DF132B}"/>
                    </a:ext>
                  </a:extLst>
                </p:cNvPr>
                <p:cNvSpPr/>
                <p:nvPr/>
              </p:nvSpPr>
              <p:spPr>
                <a:xfrm>
                  <a:off x="4903701" y="2374839"/>
                  <a:ext cx="658723" cy="2832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sz="16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A3E0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Origins</a:t>
                  </a: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A3E0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3F278C-9322-BC4D-BE35-D16A6B1D0B83}"/>
                    </a:ext>
                  </a:extLst>
                </p:cNvPr>
                <p:cNvSpPr/>
                <p:nvPr/>
              </p:nvSpPr>
              <p:spPr>
                <a:xfrm>
                  <a:off x="6366459" y="2117357"/>
                  <a:ext cx="2598865" cy="2574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defRPr/>
                  </a:pPr>
                  <a:endParaRPr kumimoji="0" lang="en-US" sz="140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302727-C214-C047-BA7C-FBC8C069357D}"/>
                </a:ext>
              </a:extLst>
            </p:cNvPr>
            <p:cNvGrpSpPr/>
            <p:nvPr/>
          </p:nvGrpSpPr>
          <p:grpSpPr>
            <a:xfrm>
              <a:off x="5057699" y="3091646"/>
              <a:ext cx="4658795" cy="1538514"/>
              <a:chOff x="4485205" y="3139354"/>
              <a:chExt cx="4658795" cy="1538514"/>
            </a:xfrm>
          </p:grpSpPr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DABA0B33-E242-C744-9D91-F8B37F5E4C0D}"/>
                  </a:ext>
                </a:extLst>
              </p:cNvPr>
              <p:cNvSpPr/>
              <p:nvPr/>
            </p:nvSpPr>
            <p:spPr bwMode="gray">
              <a:xfrm>
                <a:off x="4485205" y="3139354"/>
                <a:ext cx="1784676" cy="1538514"/>
              </a:xfrm>
              <a:prstGeom prst="hexagon">
                <a:avLst/>
              </a:prstGeom>
              <a:solidFill>
                <a:srgbClr val="CC00FF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A8BD156-D165-9A4A-B21B-C7D9E07A1F2A}"/>
                  </a:ext>
                </a:extLst>
              </p:cNvPr>
              <p:cNvGrpSpPr/>
              <p:nvPr/>
            </p:nvGrpSpPr>
            <p:grpSpPr>
              <a:xfrm>
                <a:off x="4742870" y="3374183"/>
                <a:ext cx="4401130" cy="1068855"/>
                <a:chOff x="4561485" y="3645686"/>
                <a:chExt cx="4401130" cy="1068855"/>
              </a:xfrm>
            </p:grpSpPr>
            <p:sp>
              <p:nvSpPr>
                <p:cNvPr id="24" name="Pentagon 13">
                  <a:extLst>
                    <a:ext uri="{FF2B5EF4-FFF2-40B4-BE49-F238E27FC236}">
                      <a16:creationId xmlns:a16="http://schemas.microsoft.com/office/drawing/2014/main" id="{FE882743-EC19-354F-B6F9-2C73977CC6EC}"/>
                    </a:ext>
                  </a:extLst>
                </p:cNvPr>
                <p:cNvSpPr/>
                <p:nvPr/>
              </p:nvSpPr>
              <p:spPr bwMode="gray">
                <a:xfrm flipH="1">
                  <a:off x="4561485" y="3645686"/>
                  <a:ext cx="4401130" cy="1068855"/>
                </a:xfrm>
                <a:prstGeom prst="homePlate">
                  <a:avLst>
                    <a:gd name="adj" fmla="val 29778"/>
                  </a:avLst>
                </a:prstGeom>
                <a:solidFill>
                  <a:schemeClr val="bg1"/>
                </a:solidFill>
                <a:ln>
                  <a:noFill/>
                  <a:headEnd/>
                  <a:tailEnd/>
                </a:ln>
                <a:effec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843F89A-10D0-0D41-AC84-FB2CCD9FDC3B}"/>
                    </a:ext>
                  </a:extLst>
                </p:cNvPr>
                <p:cNvSpPr/>
                <p:nvPr/>
              </p:nvSpPr>
              <p:spPr>
                <a:xfrm>
                  <a:off x="4610273" y="4037719"/>
                  <a:ext cx="1240160" cy="2847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1" i="0" u="none" strike="noStrike" kern="1200" cap="none" spc="0" normalizeH="0" baseline="0" dirty="0">
                      <a:ln>
                        <a:noFill/>
                      </a:ln>
                      <a:solidFill>
                        <a:srgbClr val="CC00FF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Consequences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77CCF18-8D44-2947-A70B-9FB87620AF65}"/>
                    </a:ext>
                  </a:extLst>
                </p:cNvPr>
                <p:cNvSpPr/>
                <p:nvPr/>
              </p:nvSpPr>
              <p:spPr>
                <a:xfrm>
                  <a:off x="6091401" y="3782306"/>
                  <a:ext cx="2755047" cy="735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The Association of Certified Fraud Examiners estimates that US organizations lose about 7% of their revenues to fraud. </a:t>
                  </a:r>
                  <a:r>
                    <a:rPr kumimoji="0" lang="en-US" sz="1400" i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ea typeface="+mn-ea"/>
                      <a:cs typeface="+mn-cs"/>
                    </a:rPr>
                    <a:t>Nisbet, et.al (2018)</a:t>
                  </a:r>
                  <a:endParaRPr kumimoji="0" lang="en-US" sz="1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617C7C-4311-B744-BF96-C61EDD94521F}"/>
                </a:ext>
              </a:extLst>
            </p:cNvPr>
            <p:cNvGrpSpPr/>
            <p:nvPr/>
          </p:nvGrpSpPr>
          <p:grpSpPr>
            <a:xfrm>
              <a:off x="572494" y="2322389"/>
              <a:ext cx="4658795" cy="1538514"/>
              <a:chOff x="0" y="2370097"/>
              <a:chExt cx="4658795" cy="1538514"/>
            </a:xfrm>
          </p:grpSpPr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1C9ECE58-F47E-DA41-A836-6F90F15B9DBD}"/>
                  </a:ext>
                </a:extLst>
              </p:cNvPr>
              <p:cNvSpPr/>
              <p:nvPr/>
            </p:nvSpPr>
            <p:spPr bwMode="gray">
              <a:xfrm>
                <a:off x="2874119" y="2370097"/>
                <a:ext cx="1784676" cy="1538514"/>
              </a:xfrm>
              <a:prstGeom prst="hexagon">
                <a:avLst/>
              </a:prstGeom>
              <a:solidFill>
                <a:srgbClr val="43B02A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" name="Pentagon 14">
                <a:extLst>
                  <a:ext uri="{FF2B5EF4-FFF2-40B4-BE49-F238E27FC236}">
                    <a16:creationId xmlns:a16="http://schemas.microsoft.com/office/drawing/2014/main" id="{B7590E0B-3E7C-0F4D-B749-A6C3D68C19BD}"/>
                  </a:ext>
                </a:extLst>
              </p:cNvPr>
              <p:cNvSpPr/>
              <p:nvPr/>
            </p:nvSpPr>
            <p:spPr bwMode="gray">
              <a:xfrm>
                <a:off x="0" y="2604926"/>
                <a:ext cx="4374345" cy="1068855"/>
              </a:xfrm>
              <a:prstGeom prst="homePlate">
                <a:avLst>
                  <a:gd name="adj" fmla="val 29778"/>
                </a:avLst>
              </a:prstGeom>
              <a:solidFill>
                <a:schemeClr val="bg1"/>
              </a:solidFill>
              <a:ln>
                <a:noFill/>
                <a:headEnd/>
                <a:tailEnd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4AD5C5E-7F08-8949-9313-E3636C07756A}"/>
                  </a:ext>
                </a:extLst>
              </p:cNvPr>
              <p:cNvGrpSpPr/>
              <p:nvPr/>
            </p:nvGrpSpPr>
            <p:grpSpPr>
              <a:xfrm>
                <a:off x="200889" y="2769790"/>
                <a:ext cx="3954915" cy="1067955"/>
                <a:chOff x="-2294107" y="1163932"/>
                <a:chExt cx="3954915" cy="1067955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B42246D-9768-174C-981F-F9F9DAD86D99}"/>
                    </a:ext>
                  </a:extLst>
                </p:cNvPr>
                <p:cNvSpPr/>
                <p:nvPr/>
              </p:nvSpPr>
              <p:spPr>
                <a:xfrm>
                  <a:off x="871417" y="1284305"/>
                  <a:ext cx="789391" cy="498379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43B02A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Recent</a:t>
                  </a:r>
                  <a:r>
                    <a:rPr kumimoji="0" lang="es-MX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3B02A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 Causes</a:t>
                  </a:r>
                  <a:endParaRPr kumimoji="0" lang="hu-HU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B02A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4C55178-6978-F446-90CF-23F771B23123}"/>
                    </a:ext>
                  </a:extLst>
                </p:cNvPr>
                <p:cNvSpPr/>
                <p:nvPr/>
              </p:nvSpPr>
              <p:spPr>
                <a:xfrm>
                  <a:off x="-2294107" y="1163932"/>
                  <a:ext cx="2469438" cy="10679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 algn="just">
                    <a:buFontTx/>
                    <a:buChar char="-"/>
                    <a:defRPr/>
                  </a:pPr>
                  <a:r>
                    <a:rPr lang="es-MX" sz="1400" b="1" dirty="0"/>
                    <a:t>Shift </a:t>
                  </a:r>
                  <a:r>
                    <a:rPr lang="es-MX" sz="1400" b="1" dirty="0" err="1"/>
                    <a:t>towards</a:t>
                  </a:r>
                  <a:r>
                    <a:rPr lang="en-US" sz="1400" b="1" dirty="0"/>
                    <a:t> new technologies.</a:t>
                  </a:r>
                </a:p>
                <a:p>
                  <a:pPr marL="285750" indent="-285750" algn="just">
                    <a:buFontTx/>
                    <a:buChar char="-"/>
                    <a:defRPr/>
                  </a:pPr>
                  <a:r>
                    <a:rPr lang="en-US" sz="1400" b="1" dirty="0"/>
                    <a:t>Most recent pandemics</a:t>
                  </a:r>
                </a:p>
                <a:p>
                  <a:pPr marL="285750" indent="-285750" algn="just">
                    <a:buFontTx/>
                    <a:buChar char="-"/>
                    <a:defRPr/>
                  </a:pPr>
                  <a:r>
                    <a:rPr lang="en-US" sz="1400" b="1" dirty="0"/>
                    <a:t>Lack of risk exposure awareness</a:t>
                  </a:r>
                </a:p>
                <a:p>
                  <a:pPr algn="just">
                    <a:defRPr/>
                  </a:pPr>
                  <a:endParaRPr lang="en-US" sz="1400" b="1" dirty="0"/>
                </a:p>
                <a:p>
                  <a:pPr algn="just">
                    <a:defRPr/>
                  </a:pPr>
                  <a:r>
                    <a:rPr lang="en-US" sz="1400" b="0" i="1" dirty="0">
                      <a:solidFill>
                        <a:srgbClr val="FFFFFF"/>
                      </a:solidFill>
                      <a:effectLst/>
                      <a:latin typeface="PwC ITC Charter"/>
                    </a:rPr>
                    <a:t>From PwC’s Global Economic Crime and Fraud Survey 2022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424BCF-6123-EB4D-A6E8-63DEDE8ADF29}"/>
                </a:ext>
              </a:extLst>
            </p:cNvPr>
            <p:cNvGrpSpPr/>
            <p:nvPr/>
          </p:nvGrpSpPr>
          <p:grpSpPr>
            <a:xfrm>
              <a:off x="572494" y="4033977"/>
              <a:ext cx="4655892" cy="1538514"/>
              <a:chOff x="0" y="4081685"/>
              <a:chExt cx="4655892" cy="1538514"/>
            </a:xfrm>
          </p:grpSpPr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D817E5B3-E500-A44A-8256-C2164F535741}"/>
                  </a:ext>
                </a:extLst>
              </p:cNvPr>
              <p:cNvSpPr/>
              <p:nvPr/>
            </p:nvSpPr>
            <p:spPr bwMode="gray">
              <a:xfrm>
                <a:off x="2871216" y="4081685"/>
                <a:ext cx="1784676" cy="1538514"/>
              </a:xfrm>
              <a:prstGeom prst="hexagon">
                <a:avLst/>
              </a:prstGeom>
              <a:solidFill>
                <a:srgbClr val="FFFF00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1FFF3EB-DE1A-BC4F-B92B-7A874EB65CA8}"/>
                  </a:ext>
                </a:extLst>
              </p:cNvPr>
              <p:cNvGrpSpPr/>
              <p:nvPr/>
            </p:nvGrpSpPr>
            <p:grpSpPr>
              <a:xfrm>
                <a:off x="0" y="4316515"/>
                <a:ext cx="4398227" cy="1068855"/>
                <a:chOff x="-23882" y="2955804"/>
                <a:chExt cx="4398227" cy="1068855"/>
              </a:xfrm>
            </p:grpSpPr>
            <p:sp>
              <p:nvSpPr>
                <p:cNvPr id="12" name="Pentagon 34">
                  <a:extLst>
                    <a:ext uri="{FF2B5EF4-FFF2-40B4-BE49-F238E27FC236}">
                      <a16:creationId xmlns:a16="http://schemas.microsoft.com/office/drawing/2014/main" id="{F6B38F5B-3910-1946-9012-76F35171924C}"/>
                    </a:ext>
                  </a:extLst>
                </p:cNvPr>
                <p:cNvSpPr/>
                <p:nvPr/>
              </p:nvSpPr>
              <p:spPr bwMode="gray">
                <a:xfrm>
                  <a:off x="-23882" y="2955804"/>
                  <a:ext cx="4398227" cy="1068855"/>
                </a:xfrm>
                <a:prstGeom prst="homePlate">
                  <a:avLst>
                    <a:gd name="adj" fmla="val 29778"/>
                  </a:avLst>
                </a:prstGeom>
                <a:solidFill>
                  <a:schemeClr val="bg1"/>
                </a:solidFill>
                <a:ln>
                  <a:noFill/>
                  <a:headEnd/>
                  <a:tailEnd/>
                </a:ln>
                <a:effec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659BCD5E-DC04-184F-BAD3-09485D638A1A}"/>
                    </a:ext>
                  </a:extLst>
                </p:cNvPr>
                <p:cNvGrpSpPr/>
                <p:nvPr/>
              </p:nvGrpSpPr>
              <p:grpSpPr>
                <a:xfrm>
                  <a:off x="177007" y="3178595"/>
                  <a:ext cx="3954915" cy="735702"/>
                  <a:chOff x="-2317989" y="1221859"/>
                  <a:chExt cx="3954915" cy="735702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AC864948-4B3B-B04A-BF9F-FADED3E982BE}"/>
                      </a:ext>
                    </a:extLst>
                  </p:cNvPr>
                  <p:cNvSpPr/>
                  <p:nvPr/>
                </p:nvSpPr>
                <p:spPr>
                  <a:xfrm>
                    <a:off x="852425" y="1391100"/>
                    <a:ext cx="784501" cy="28478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s-MX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a:t>Solution</a:t>
                    </a:r>
                    <a:endParaRPr kumimoji="0" lang="en-US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52F8CFCC-4177-F74B-84B1-DD773EC56A57}"/>
                      </a:ext>
                    </a:extLst>
                  </p:cNvPr>
                  <p:cNvSpPr/>
                  <p:nvPr/>
                </p:nvSpPr>
                <p:spPr>
                  <a:xfrm>
                    <a:off x="-2317989" y="1221859"/>
                    <a:ext cx="2469438" cy="73570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a:t>Artificial Intelligence is vital for financial risk control in cloud environment.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a:t>(Wang, et.al; 2021).</a:t>
                    </a:r>
                    <a:endParaRPr kumimoji="0" lang="en-US" sz="14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74282B1-F253-46B8-8FF4-9C6595176EA0}"/>
              </a:ext>
            </a:extLst>
          </p:cNvPr>
          <p:cNvSpPr/>
          <p:nvPr/>
        </p:nvSpPr>
        <p:spPr>
          <a:xfrm>
            <a:off x="8053041" y="1102807"/>
            <a:ext cx="33769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300 BC,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Greece</a:t>
            </a:r>
            <a:r>
              <a:rPr lang="es-MX" sz="1400" b="1" dirty="0">
                <a:solidFill>
                  <a:prstClr val="white"/>
                </a:solidFill>
              </a:rPr>
              <a:t>: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A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shipping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merchant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kept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the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“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lost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” cargo and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the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claiming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from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it.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1821: Gregor MacGregor sold </a:t>
            </a:r>
            <a:r>
              <a:rPr lang="en-US" sz="1400" b="1" dirty="0">
                <a:solidFill>
                  <a:prstClr val="white"/>
                </a:solidFill>
              </a:rPr>
              <a:t>non-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existing land to investors from Europe.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Recent days: ATM/application/internet banking fraud, amongst others.</a:t>
            </a:r>
          </a:p>
        </p:txBody>
      </p:sp>
    </p:spTree>
    <p:extLst>
      <p:ext uri="{BB962C8B-B14F-4D97-AF65-F5344CB8AC3E}">
        <p14:creationId xmlns:p14="http://schemas.microsoft.com/office/powerpoint/2010/main" val="29999724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2989" y="346538"/>
            <a:ext cx="5805685" cy="657315"/>
          </a:xfrm>
        </p:spPr>
        <p:txBody>
          <a:bodyPr anchor="ctr"/>
          <a:lstStyle/>
          <a:p>
            <a:r>
              <a:rPr lang="en-US" sz="4500" dirty="0"/>
              <a:t>03 – Overview</a:t>
            </a:r>
          </a:p>
        </p:txBody>
      </p:sp>
      <p:sp>
        <p:nvSpPr>
          <p:cNvPr id="21" name="Oval 2"/>
          <p:cNvSpPr>
            <a:spLocks noChangeArrowheads="1"/>
          </p:cNvSpPr>
          <p:nvPr/>
        </p:nvSpPr>
        <p:spPr bwMode="auto">
          <a:xfrm>
            <a:off x="4991712" y="3121275"/>
            <a:ext cx="2193925" cy="1017587"/>
          </a:xfrm>
          <a:prstGeom prst="ellipse">
            <a:avLst/>
          </a:prstGeom>
          <a:solidFill>
            <a:schemeClr val="accent2"/>
          </a:solidFill>
          <a:ln w="12700">
            <a:noFill/>
            <a:round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sz="1500" b="1" kern="0" dirty="0">
                <a:latin typeface="+mj-lt"/>
                <a:ea typeface="ＭＳ Ｐゴシック" charset="-128"/>
              </a:rPr>
              <a:t>Fraud Detection Model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5082833" y="5105648"/>
            <a:ext cx="2011680" cy="7315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kern="0" dirty="0">
                <a:latin typeface="+mj-lt"/>
                <a:ea typeface="ＭＳ Ｐゴシック" pitchFamily="50" charset="-128"/>
              </a:rPr>
              <a:t>Text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7820857" y="2208143"/>
            <a:ext cx="2011680" cy="73152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kern="0" dirty="0">
                <a:latin typeface="+mj-lt"/>
                <a:ea typeface="ＭＳ Ｐゴシック" pitchFamily="50" charset="-128"/>
              </a:rPr>
              <a:t>Text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803935" y="3267324"/>
            <a:ext cx="2011680" cy="7315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kern="0" dirty="0">
                <a:latin typeface="+mj-lt"/>
                <a:ea typeface="ＭＳ Ｐゴシック" pitchFamily="50" charset="-128"/>
              </a:rPr>
              <a:t>Text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2361985" y="4445249"/>
            <a:ext cx="2011680" cy="7315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kern="0" dirty="0">
                <a:latin typeface="+mj-lt"/>
                <a:ea typeface="ＭＳ Ｐゴシック" pitchFamily="50" charset="-128"/>
              </a:rPr>
              <a:t>Text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7803935" y="4445249"/>
            <a:ext cx="2011680" cy="7315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kern="0" dirty="0">
                <a:latin typeface="+mj-lt"/>
                <a:ea typeface="ＭＳ Ｐゴシック" pitchFamily="50" charset="-128"/>
              </a:rPr>
              <a:t>Text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5082833" y="1424236"/>
            <a:ext cx="2011680" cy="7315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kern="0" dirty="0">
                <a:latin typeface="+mj-lt"/>
                <a:ea typeface="ＭＳ Ｐゴシック" pitchFamily="50" charset="-128"/>
              </a:rPr>
              <a:t>Text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2361985" y="3267324"/>
            <a:ext cx="2011680" cy="7315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kern="0" dirty="0">
                <a:latin typeface="+mj-lt"/>
                <a:ea typeface="ＭＳ Ｐゴシック" pitchFamily="50" charset="-128"/>
              </a:rPr>
              <a:t>Text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2361985" y="2162423"/>
            <a:ext cx="2011680" cy="7315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kern="0" dirty="0">
                <a:latin typeface="+mj-lt"/>
                <a:ea typeface="ＭＳ Ｐゴシック" pitchFamily="50" charset="-128"/>
              </a:rPr>
              <a:t>Text</a:t>
            </a:r>
          </a:p>
        </p:txBody>
      </p:sp>
      <p:cxnSp>
        <p:nvCxnSpPr>
          <p:cNvPr id="30" name="AutoShape 11"/>
          <p:cNvCxnSpPr>
            <a:cxnSpLocks noChangeShapeType="1"/>
            <a:stCxn id="29" idx="3"/>
            <a:endCxn id="21" idx="1"/>
          </p:cNvCxnSpPr>
          <p:nvPr/>
        </p:nvCxnSpPr>
        <p:spPr bwMode="auto">
          <a:xfrm>
            <a:off x="4373666" y="2528184"/>
            <a:ext cx="939339" cy="742113"/>
          </a:xfrm>
          <a:prstGeom prst="curvedConnector2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" name="AutoShape 12"/>
          <p:cNvCxnSpPr>
            <a:cxnSpLocks noChangeShapeType="1"/>
            <a:stCxn id="25" idx="3"/>
            <a:endCxn id="21" idx="3"/>
          </p:cNvCxnSpPr>
          <p:nvPr/>
        </p:nvCxnSpPr>
        <p:spPr bwMode="auto">
          <a:xfrm flipV="1">
            <a:off x="4373666" y="3989839"/>
            <a:ext cx="939339" cy="821170"/>
          </a:xfrm>
          <a:prstGeom prst="curvedConnector2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" name="AutoShape 13"/>
          <p:cNvCxnSpPr>
            <a:cxnSpLocks noChangeShapeType="1"/>
            <a:stCxn id="26" idx="1"/>
            <a:endCxn id="21" idx="5"/>
          </p:cNvCxnSpPr>
          <p:nvPr/>
        </p:nvCxnSpPr>
        <p:spPr bwMode="auto">
          <a:xfrm rot="10800000">
            <a:off x="6864343" y="3989839"/>
            <a:ext cx="939592" cy="821170"/>
          </a:xfrm>
          <a:prstGeom prst="curvedConnector2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" name="AutoShape 14"/>
          <p:cNvCxnSpPr>
            <a:cxnSpLocks noChangeShapeType="1"/>
            <a:stCxn id="23" idx="1"/>
            <a:endCxn id="21" idx="7"/>
          </p:cNvCxnSpPr>
          <p:nvPr/>
        </p:nvCxnSpPr>
        <p:spPr bwMode="auto">
          <a:xfrm rot="10800000" flipV="1">
            <a:off x="6864345" y="2573903"/>
            <a:ext cx="956513" cy="696394"/>
          </a:xfrm>
          <a:prstGeom prst="curvedConnector2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" name="AutoShape 15"/>
          <p:cNvCxnSpPr>
            <a:cxnSpLocks noChangeShapeType="1"/>
            <a:stCxn id="27" idx="2"/>
            <a:endCxn id="21" idx="0"/>
          </p:cNvCxnSpPr>
          <p:nvPr/>
        </p:nvCxnSpPr>
        <p:spPr bwMode="auto">
          <a:xfrm>
            <a:off x="6088674" y="2155756"/>
            <a:ext cx="1" cy="96551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" name="AutoShape 16"/>
          <p:cNvCxnSpPr>
            <a:cxnSpLocks noChangeShapeType="1"/>
            <a:stCxn id="22" idx="0"/>
            <a:endCxn id="21" idx="4"/>
          </p:cNvCxnSpPr>
          <p:nvPr/>
        </p:nvCxnSpPr>
        <p:spPr bwMode="auto">
          <a:xfrm flipV="1">
            <a:off x="6088674" y="4138862"/>
            <a:ext cx="1" cy="96678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" name="AutoShape 17"/>
          <p:cNvCxnSpPr>
            <a:cxnSpLocks noChangeShapeType="1"/>
            <a:stCxn id="28" idx="3"/>
            <a:endCxn id="21" idx="2"/>
          </p:cNvCxnSpPr>
          <p:nvPr/>
        </p:nvCxnSpPr>
        <p:spPr bwMode="auto">
          <a:xfrm flipV="1">
            <a:off x="4373665" y="3630068"/>
            <a:ext cx="618046" cy="3016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" name="AutoShape 18"/>
          <p:cNvCxnSpPr>
            <a:cxnSpLocks noChangeShapeType="1"/>
            <a:stCxn id="24" idx="1"/>
            <a:endCxn id="21" idx="6"/>
          </p:cNvCxnSpPr>
          <p:nvPr/>
        </p:nvCxnSpPr>
        <p:spPr bwMode="auto">
          <a:xfrm flipH="1" flipV="1">
            <a:off x="7185637" y="3630068"/>
            <a:ext cx="618299" cy="3016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5287816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176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PwC ITC Charter</vt:lpstr>
      <vt:lpstr>Wingdings 2</vt:lpstr>
      <vt:lpstr>Office Theme</vt:lpstr>
      <vt:lpstr>Capstone project Credit Card Fraud Detection</vt:lpstr>
      <vt:lpstr>01 - Content</vt:lpstr>
      <vt:lpstr>02 – Why Fraud Detection?</vt:lpstr>
      <vt:lpstr>03 –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Credit Card Fraud Detection</dc:title>
  <dc:creator>Perez Hernandez, Daniel</dc:creator>
  <cp:lastModifiedBy>Perez Hernandez, Daniel</cp:lastModifiedBy>
  <cp:revision>3</cp:revision>
  <dcterms:created xsi:type="dcterms:W3CDTF">2023-03-29T19:52:29Z</dcterms:created>
  <dcterms:modified xsi:type="dcterms:W3CDTF">2023-03-29T23:35:59Z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2023-03-29T19:52:29Z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5a6c99f8-25a1-48b9-bef0-f421562f52aa</vt:lpwstr>
  </property>
  <property fmtid="{D5CDD505-2E9C-101B-9397-08002B2CF9AE}" pid="8" name="MSIP_Label_ea60d57e-af5b-4752-ac57-3e4f28ca11dc_ContentBits">
    <vt:lpwstr>0</vt:lpwstr>
  </property>
</Properties>
</file>