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787" r:id="rId2"/>
    <p:sldId id="1793" r:id="rId3"/>
    <p:sldId id="698" r:id="rId4"/>
    <p:sldId id="795" r:id="rId5"/>
    <p:sldId id="1791" r:id="rId6"/>
    <p:sldId id="474" r:id="rId7"/>
    <p:sldId id="1792" r:id="rId8"/>
    <p:sldId id="1789" r:id="rId9"/>
    <p:sldId id="592" r:id="rId10"/>
    <p:sldId id="1799" r:id="rId11"/>
    <p:sldId id="1795" r:id="rId12"/>
    <p:sldId id="743" r:id="rId13"/>
    <p:sldId id="1801" r:id="rId14"/>
    <p:sldId id="179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CC"/>
    <a:srgbClr val="CC9900"/>
    <a:srgbClr val="3399FF"/>
    <a:srgbClr val="00CC99"/>
    <a:srgbClr val="FF99FF"/>
    <a:srgbClr val="CC00FF"/>
    <a:srgbClr val="00CC66"/>
    <a:srgbClr val="0066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84897-7AE0-4D04-8734-54974883414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8A4E0-BE1C-4922-8ACA-E9B911FE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0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680-1596-4E0C-B735-24446076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C162-150D-404E-8643-53501E73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BB9E-AB26-4B44-85EB-CD0DA1E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06-99D8-47E6-AA90-0986864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014B-CB40-430E-A27A-821D244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27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982-5F58-414E-85CB-0BC337FF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3496-E53A-4B65-8BB8-73674490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FA41-B8A1-4B65-B460-DCAE177C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B9D5-76D7-4CD5-A0CD-46BE23E9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A70A-F41C-4E26-B274-4869DF0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05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D2312-F6A0-46EA-AD63-69F1066D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D6B3-FE5D-48D8-8404-7CB0AC73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E8F8-2C6E-4BB0-BDB3-50425D3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BB0-129E-49DB-8E87-9CBD42B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9F11-DC4D-4818-AF2D-AA9F4AD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1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68427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6560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272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090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18A-EA69-4BB0-B496-457CACF9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8922-C245-4120-95B3-E5380EE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3139-75C4-4A70-BC29-D9B5451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AC4E-D183-4CD0-A1D1-5A8E17D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503B-97B9-4715-B3CC-1237DDE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81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F0E6-A974-48A2-974E-A1030366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8DCA-9F5F-4E07-99FC-399A10C8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288-C759-4BE0-BF1B-DCC5FA5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8734-F5B4-4A5B-8E92-8DED549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D3E-BA73-4561-956D-9896493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29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BE1-3A9B-474E-BB7C-09025B2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103A-CCB5-4D20-9664-B6AAC35F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356A4-5C69-4B92-9636-22FA9726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BF8-277B-448F-98BE-3141FB2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1827-D98D-4F8D-9FE1-7DFA964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BB6A-7BFF-49D3-9126-2B79E8E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2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327-2754-48A7-8F14-7B1380E0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AAAA-FB56-4DFA-9949-231F616E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8F306-98F6-4675-A352-E05EE4C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E874-7C00-4652-B1C2-807AE9C5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94542-92B7-4E5C-9429-0E07D713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8157-7CFD-4ABE-B254-FA4224D4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B807-6450-48C9-8860-6AB64758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63E3F-A2E0-419A-96F2-C68C5402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55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02AE-D0F2-4FB9-9858-6D961CA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C80BA-BEAF-4D6E-81B1-96E40B2B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8DA24-DEA9-4901-BD44-F99CCF2E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77C0-6C59-4084-AD9B-ECBBEF8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85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3A310-3BC2-424B-A9D4-6B9C621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5129-F5EE-48CE-B2F6-A756B31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B51D-19E0-4617-9CC0-6DFEC80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46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921C-01B8-46F6-8A54-4EF3F585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57E-43F6-4947-970B-21A245AC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F21-5156-4DE8-9A4A-50CA959F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569-4CD4-4DFB-95CA-365CE9DA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6BF9-C724-4292-AEE9-EB9EA591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D034-D7EB-4118-A21D-E510F00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14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438-7578-49BE-89FE-43E45D7B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5AA6F-F0AD-40EC-A63A-FF12DD1F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385E-0DD7-461E-98CC-01EAB708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C044-8469-4789-960B-CFBCC8EE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922C-2BD9-4BDD-ABB4-2CE2377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1700-EFA3-417F-8E41-16CDD9FD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4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54E7-3E61-49CF-B604-EC94435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55B-9065-44C8-BC36-5A1D154C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AB56-3C34-4906-96D4-4B1BEEF15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FC4A-92AA-4E6F-88EA-2DA877A0B57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268-89AC-46EC-91E0-90C6EB58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D595-A06F-4592-9C7E-8FA5771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755" y="4999382"/>
            <a:ext cx="6442487" cy="1195529"/>
          </a:xfrm>
        </p:spPr>
        <p:txBody>
          <a:bodyPr anchor="ctr"/>
          <a:lstStyle/>
          <a:p>
            <a:pPr algn="ctr"/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Credit Card Fraud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6211" y="6194911"/>
            <a:ext cx="3639574" cy="1337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sz="1600" dirty="0"/>
              <a:t>presentation</a:t>
            </a:r>
            <a:r>
              <a:rPr lang="en-US" dirty="0"/>
              <a:t> by Daniel Pérez Hernández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2C5C3-DA48-E64E-90EC-4CF8CA462BB8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24858BA9-818B-0640-BC8C-5421A4F9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3D70A7D-43C6-914F-B4EC-922B0E159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CBD2750-F0F6-834C-92A9-70CE970B8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5C474A9-108B-5C44-9735-617029266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359907E-50E2-BF41-A3D0-1C1E8610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6537B195-F8FC-6342-844B-3E81AE9F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2F34C7E-8086-2C45-B15B-AD49DC23D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B377AB-1351-2F47-9568-0EE7AAC1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22F0D87-E74E-924C-8FF8-393B9BC7F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3FC3F9F-4F38-014F-B0D5-3C0C4C368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 descr="Introduction to Fraud Detection: Everything You Should Know">
            <a:extLst>
              <a:ext uri="{FF2B5EF4-FFF2-40B4-BE49-F238E27FC236}">
                <a16:creationId xmlns:a16="http://schemas.microsoft.com/office/drawing/2014/main" id="{CA96B069-C5BF-44A8-A9D6-35C4C8D0B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22923"/>
          <a:stretch/>
        </p:blipFill>
        <p:spPr bwMode="auto">
          <a:xfrm>
            <a:off x="2874756" y="1169099"/>
            <a:ext cx="6442487" cy="32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13652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50%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other 50% is labeled as Fraud (284,315)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E88AF-04CB-4CC1-944A-D19A0B159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8" t="16232" r="24755" b="11449"/>
          <a:stretch/>
        </p:blipFill>
        <p:spPr>
          <a:xfrm>
            <a:off x="4766243" y="949184"/>
            <a:ext cx="6708913" cy="495962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0AD3BE8-8D1E-4B80-AE1E-AB23B704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02578"/>
            <a:ext cx="3423002" cy="80623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new data has doubled the size of the original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EBFA47-A8CB-4CD2-88EF-7DD56D9D839A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Oversampled data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172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Title 1"/>
          <p:cNvSpPr>
            <a:spLocks noGrp="1"/>
          </p:cNvSpPr>
          <p:nvPr>
            <p:ph type="title"/>
          </p:nvPr>
        </p:nvSpPr>
        <p:spPr>
          <a:xfrm>
            <a:off x="3314386" y="3097722"/>
            <a:ext cx="5563228" cy="662555"/>
          </a:xfrm>
        </p:spPr>
        <p:txBody>
          <a:bodyPr anchor="ctr"/>
          <a:lstStyle/>
          <a:p>
            <a:pPr algn="ctr"/>
            <a:r>
              <a:rPr lang="en-US" altLang="ja-JP" dirty="0">
                <a:solidFill>
                  <a:srgbClr val="3399FF"/>
                </a:solidFill>
              </a:rPr>
              <a:t>5 – Model predictions</a:t>
            </a:r>
            <a:endParaRPr 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7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133990" y="3719417"/>
            <a:ext cx="2377440" cy="11664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true Fraud predicted transactions, 87.80% were correctly predicted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133990" y="1032357"/>
            <a:ext cx="2377440" cy="8228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Correctly predicts Fraud transactions by 98.23% from both classes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D1E87E-F45D-4B99-A1D3-784B8AA2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550" y="2514600"/>
            <a:ext cx="1828800" cy="1828800"/>
          </a:xfrm>
          <a:prstGeom prst="ellipse">
            <a:avLst/>
          </a:prstGeom>
          <a:solidFill>
            <a:srgbClr val="0099CC"/>
          </a:solidFill>
          <a:ln w="12700">
            <a:noFill/>
            <a:prstDash val="sysDot"/>
            <a:round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dirty="0">
                <a:solidFill>
                  <a:schemeClr val="bg1"/>
                </a:solidFill>
                <a:ea typeface="ＭＳ Ｐゴシック" pitchFamily="50" charset="-128"/>
              </a:rPr>
              <a:t>Linear Regression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7E5BFFE-7251-4759-91D4-A799EDB7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2146826"/>
            <a:ext cx="2377440" cy="8426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Fraud predicted transactions, 97.59% were truly Fraud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A2AF1F1-1EE6-4BAE-92BB-8ABB3117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6973" r="24592" b="12608"/>
          <a:stretch/>
        </p:blipFill>
        <p:spPr>
          <a:xfrm>
            <a:off x="442216" y="1377616"/>
            <a:ext cx="5724940" cy="410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Rectangle 5">
            <a:extLst>
              <a:ext uri="{FF2B5EF4-FFF2-40B4-BE49-F238E27FC236}">
                <a16:creationId xmlns:a16="http://schemas.microsoft.com/office/drawing/2014/main" id="{8B3E5E27-C746-4732-9722-55FA5C1F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5177606"/>
            <a:ext cx="2377440" cy="58323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F1-Score of 92.43%</a:t>
            </a:r>
          </a:p>
        </p:txBody>
      </p:sp>
      <p:cxnSp>
        <p:nvCxnSpPr>
          <p:cNvPr id="771104" name="Straight Connector 771103">
            <a:extLst>
              <a:ext uri="{FF2B5EF4-FFF2-40B4-BE49-F238E27FC236}">
                <a16:creationId xmlns:a16="http://schemas.microsoft.com/office/drawing/2014/main" id="{9269C41E-DF41-4422-8328-17987C5B7E5E}"/>
              </a:ext>
            </a:extLst>
          </p:cNvPr>
          <p:cNvCxnSpPr>
            <a:cxnSpLocks/>
            <a:stCxn id="21" idx="1"/>
            <a:endCxn id="13" idx="7"/>
          </p:cNvCxnSpPr>
          <p:nvPr/>
        </p:nvCxnSpPr>
        <p:spPr>
          <a:xfrm flipH="1">
            <a:off x="8238528" y="1443784"/>
            <a:ext cx="895462" cy="133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E509169-B6D1-4EAB-8717-E5D0031A0217}"/>
              </a:ext>
            </a:extLst>
          </p:cNvPr>
          <p:cNvCxnSpPr>
            <a:cxnSpLocks/>
            <a:stCxn id="28" idx="1"/>
            <a:endCxn id="13" idx="6"/>
          </p:cNvCxnSpPr>
          <p:nvPr/>
        </p:nvCxnSpPr>
        <p:spPr>
          <a:xfrm flipH="1">
            <a:off x="8506350" y="2568133"/>
            <a:ext cx="627640" cy="86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DB0F5D-20BA-460C-B9C3-4AF86CD8D338}"/>
              </a:ext>
            </a:extLst>
          </p:cNvPr>
          <p:cNvCxnSpPr>
            <a:cxnSpLocks/>
            <a:stCxn id="84" idx="1"/>
            <a:endCxn id="13" idx="5"/>
          </p:cNvCxnSpPr>
          <p:nvPr/>
        </p:nvCxnSpPr>
        <p:spPr>
          <a:xfrm flipH="1" flipV="1">
            <a:off x="8238528" y="4075578"/>
            <a:ext cx="895462" cy="139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C028A5D-C5D2-401A-858B-C25FA65D4FC7}"/>
              </a:ext>
            </a:extLst>
          </p:cNvPr>
          <p:cNvCxnSpPr>
            <a:cxnSpLocks/>
            <a:stCxn id="17" idx="1"/>
            <a:endCxn id="13" idx="6"/>
          </p:cNvCxnSpPr>
          <p:nvPr/>
        </p:nvCxnSpPr>
        <p:spPr>
          <a:xfrm flipH="1" flipV="1">
            <a:off x="8506350" y="3429000"/>
            <a:ext cx="627640" cy="87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9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084294" y="3725492"/>
            <a:ext cx="2377440" cy="11664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true Fraud predicted transactions, 81.14% were correctly predicted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084294" y="1038432"/>
            <a:ext cx="2377440" cy="8228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Correctly predicts Fraud transactions by 97.87% from both classes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D1E87E-F45D-4B99-A1D3-784B8AA2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54" y="2520675"/>
            <a:ext cx="1828800" cy="1828800"/>
          </a:xfrm>
          <a:prstGeom prst="ellipse">
            <a:avLst/>
          </a:prstGeom>
          <a:solidFill>
            <a:srgbClr val="CC0066"/>
          </a:solidFill>
          <a:ln w="12700">
            <a:noFill/>
            <a:prstDash val="sysDot"/>
            <a:round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s-MX" altLang="ja-JP" dirty="0" err="1">
                <a:solidFill>
                  <a:schemeClr val="bg1"/>
                </a:solidFill>
                <a:ea typeface="ＭＳ Ｐゴシック" pitchFamily="50" charset="-128"/>
              </a:rPr>
              <a:t>Random</a:t>
            </a:r>
            <a:r>
              <a:rPr lang="es-MX" altLang="ja-JP" dirty="0">
                <a:solidFill>
                  <a:schemeClr val="bg1"/>
                </a:solidFill>
                <a:ea typeface="ＭＳ Ｐゴシック" pitchFamily="50" charset="-128"/>
              </a:rPr>
              <a:t> Forest </a:t>
            </a:r>
            <a:r>
              <a:rPr lang="es-MX" altLang="ja-JP" dirty="0" err="1">
                <a:solidFill>
                  <a:schemeClr val="bg1"/>
                </a:solidFill>
                <a:ea typeface="ＭＳ Ｐゴシック" pitchFamily="50" charset="-128"/>
              </a:rPr>
              <a:t>Classifier</a:t>
            </a:r>
            <a:endParaRPr lang="en-US" altLang="ja-JP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7E5BFFE-7251-4759-91D4-A799EDB7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94" y="2152901"/>
            <a:ext cx="2377440" cy="8426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Fraud predicted transactions, 99.97% were truly Fraud</a:t>
            </a: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8B3E5E27-C746-4732-9722-55FA5C1F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94" y="5203773"/>
            <a:ext cx="2377440" cy="58323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F1-Score of 89.58%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C270E-A7FB-4941-B436-17DD0935E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0" t="18533" r="24429" b="9855"/>
          <a:stretch/>
        </p:blipFill>
        <p:spPr>
          <a:xfrm>
            <a:off x="442216" y="1377616"/>
            <a:ext cx="5679307" cy="4102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CC3C23-80B7-480F-9084-06A99D8EDBB5}"/>
              </a:ext>
            </a:extLst>
          </p:cNvPr>
          <p:cNvCxnSpPr>
            <a:stCxn id="13" idx="7"/>
            <a:endCxn id="21" idx="1"/>
          </p:cNvCxnSpPr>
          <p:nvPr/>
        </p:nvCxnSpPr>
        <p:spPr>
          <a:xfrm flipV="1">
            <a:off x="8188832" y="1449859"/>
            <a:ext cx="895462" cy="1338638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F3DEC1-AE99-4896-81D0-E7CCCF40F947}"/>
              </a:ext>
            </a:extLst>
          </p:cNvPr>
          <p:cNvCxnSpPr>
            <a:stCxn id="13" idx="6"/>
            <a:endCxn id="28" idx="1"/>
          </p:cNvCxnSpPr>
          <p:nvPr/>
        </p:nvCxnSpPr>
        <p:spPr>
          <a:xfrm flipV="1">
            <a:off x="8456654" y="2574208"/>
            <a:ext cx="627640" cy="860867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11C38F-CA34-4504-BC36-35C635F063FD}"/>
              </a:ext>
            </a:extLst>
          </p:cNvPr>
          <p:cNvCxnSpPr>
            <a:stCxn id="13" idx="6"/>
            <a:endCxn id="17" idx="1"/>
          </p:cNvCxnSpPr>
          <p:nvPr/>
        </p:nvCxnSpPr>
        <p:spPr>
          <a:xfrm>
            <a:off x="8456654" y="3435075"/>
            <a:ext cx="627640" cy="873648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C115B1-5906-45A2-BEA1-CFAF4EBE555F}"/>
              </a:ext>
            </a:extLst>
          </p:cNvPr>
          <p:cNvCxnSpPr>
            <a:cxnSpLocks/>
            <a:stCxn id="13" idx="5"/>
            <a:endCxn id="84" idx="1"/>
          </p:cNvCxnSpPr>
          <p:nvPr/>
        </p:nvCxnSpPr>
        <p:spPr>
          <a:xfrm>
            <a:off x="8188832" y="4081653"/>
            <a:ext cx="895462" cy="141373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568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791108-5DDC-2E47-A3F7-331F0782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17" y="3086039"/>
            <a:ext cx="4898765" cy="6859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6699"/>
                </a:solidFill>
              </a:rPr>
              <a:t>6 – Conclusions</a:t>
            </a:r>
          </a:p>
        </p:txBody>
      </p:sp>
    </p:spTree>
    <p:extLst>
      <p:ext uri="{BB962C8B-B14F-4D97-AF65-F5344CB8AC3E}">
        <p14:creationId xmlns:p14="http://schemas.microsoft.com/office/powerpoint/2010/main" val="24061332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gray">
          <a:xfrm>
            <a:off x="1016411" y="3057849"/>
            <a:ext cx="2813652" cy="2766482"/>
          </a:xfrm>
          <a:prstGeom prst="rect">
            <a:avLst/>
          </a:prstGeom>
          <a:solidFill>
            <a:srgbClr val="00A3E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Machine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learning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algorithms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can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aid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detecting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fraudulent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activity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financial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at a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low</a:t>
            </a:r>
            <a:r>
              <a:rPr lang="es-MX" sz="1600" b="1" dirty="0">
                <a:solidFill>
                  <a:prstClr val="white"/>
                </a:solidFill>
              </a:rPr>
              <a:t> p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rice and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efficiency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lang="es-MX" sz="1600" b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that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historical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</a:t>
            </a:r>
            <a:r>
              <a:rPr lang="es-MX" sz="1600" b="1" dirty="0">
                <a:solidFill>
                  <a:prstClr val="white"/>
                </a:solidFill>
              </a:rPr>
              <a:t>s data </a:t>
            </a:r>
            <a:r>
              <a:rPr lang="es-MX" sz="1600" b="1" dirty="0" err="1">
                <a:solidFill>
                  <a:prstClr val="white"/>
                </a:solidFill>
              </a:rPr>
              <a:t>must</a:t>
            </a:r>
            <a:r>
              <a:rPr lang="es-MX" sz="1600" b="1" dirty="0">
                <a:solidFill>
                  <a:prstClr val="white"/>
                </a:solidFill>
              </a:rPr>
              <a:t> be </a:t>
            </a:r>
            <a:r>
              <a:rPr lang="es-MX" sz="1600" b="1" dirty="0" err="1">
                <a:solidFill>
                  <a:prstClr val="white"/>
                </a:solidFill>
              </a:rPr>
              <a:t>used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for</a:t>
            </a:r>
            <a:r>
              <a:rPr lang="es-MX" sz="1600" b="1" dirty="0">
                <a:solidFill>
                  <a:prstClr val="white"/>
                </a:solidFill>
              </a:rPr>
              <a:t> training </a:t>
            </a:r>
            <a:r>
              <a:rPr lang="es-MX" sz="1600" b="1" dirty="0" err="1">
                <a:solidFill>
                  <a:prstClr val="white"/>
                </a:solidFill>
              </a:rPr>
              <a:t>the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model</a:t>
            </a:r>
            <a:r>
              <a:rPr lang="es-MX" sz="1600" b="1" dirty="0">
                <a:solidFill>
                  <a:prstClr val="white"/>
                </a:solidFill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gray">
          <a:xfrm>
            <a:off x="4689174" y="3057848"/>
            <a:ext cx="2813652" cy="2766482"/>
          </a:xfrm>
          <a:prstGeom prst="rect">
            <a:avLst/>
          </a:prstGeom>
          <a:solidFill>
            <a:srgbClr val="00768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Imbalanced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datasets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can be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treated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through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statistical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techniques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for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better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analysis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and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prediction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However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,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there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some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disadvantages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that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worth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exploring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(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e.g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 it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oversamples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uniformly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 bwMode="gray">
          <a:xfrm>
            <a:off x="8361936" y="3057847"/>
            <a:ext cx="3160644" cy="2766483"/>
          </a:xfrm>
          <a:prstGeom prst="rect">
            <a:avLst/>
          </a:prstGeom>
          <a:solidFill>
            <a:srgbClr val="43B02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capstone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project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most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efficient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Logistic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Algorithm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although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alternatives as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Random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Forest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Classifier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can be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path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if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needed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A503-8791-4B08-BF7D-666BBDD5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12" y="1202635"/>
            <a:ext cx="2813652" cy="1580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6" name="Picture 4" descr="Logistic Regression | What is Logistic Regression and Why do we need it?">
            <a:extLst>
              <a:ext uri="{FF2B5EF4-FFF2-40B4-BE49-F238E27FC236}">
                <a16:creationId xmlns:a16="http://schemas.microsoft.com/office/drawing/2014/main" id="{47FAF998-A894-4E0D-A6AA-FFBC8BD9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36" y="1200278"/>
            <a:ext cx="3160644" cy="15803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MOTE - Handle imbalanced dataset | Synthetic Minority Oversampling  Technique | Machine Learning - YouTube">
            <a:extLst>
              <a:ext uri="{FF2B5EF4-FFF2-40B4-BE49-F238E27FC236}">
                <a16:creationId xmlns:a16="http://schemas.microsoft.com/office/drawing/2014/main" id="{50D514F4-7D97-4AAD-9A96-9759D8F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74" y="1200278"/>
            <a:ext cx="2813652" cy="1582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80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1555" y="3021219"/>
            <a:ext cx="4308889" cy="815561"/>
          </a:xfrm>
        </p:spPr>
        <p:txBody>
          <a:bodyPr anchor="ctr"/>
          <a:lstStyle/>
          <a:p>
            <a:pPr algn="ctr"/>
            <a:r>
              <a:rPr lang="en-GB" sz="4500" dirty="0">
                <a:solidFill>
                  <a:srgbClr val="008000"/>
                </a:solidFill>
              </a:rPr>
              <a:t>01 – Content</a:t>
            </a:r>
          </a:p>
        </p:txBody>
      </p:sp>
    </p:spTree>
    <p:extLst>
      <p:ext uri="{BB962C8B-B14F-4D97-AF65-F5344CB8AC3E}">
        <p14:creationId xmlns:p14="http://schemas.microsoft.com/office/powerpoint/2010/main" val="3800023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729138" y="1606459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8000"/>
                </a:solidFill>
              </a:rPr>
              <a:t>Content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94331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00"/>
                </a:solidFill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4331" y="1380825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5312" y="1606459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Analysing the data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01862" y="1380825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99"/>
                </a:solidFill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4331" y="404606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66"/>
                </a:solidFill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01862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3399FF"/>
                </a:solidFill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1862" y="4046060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6699"/>
                </a:solidFill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9138" y="2915545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Why fraud detection?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45312" y="291554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3399FF"/>
                </a:solidFill>
              </a:rPr>
              <a:t>Model predictions</a:t>
            </a:r>
            <a:endParaRPr lang="en-GB" dirty="0">
              <a:solidFill>
                <a:srgbClr val="3399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9138" y="4320116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ML Flow Overview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45312" y="4320116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6699"/>
                </a:solidFill>
              </a:rPr>
              <a:t>Conclusions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8CE792DA-450B-3D47-9281-4EACCB25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04" y="3124610"/>
            <a:ext cx="6586191" cy="608779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00"/>
                </a:solidFill>
              </a:rPr>
              <a:t>2 – Why Fraud Detection?</a:t>
            </a:r>
          </a:p>
        </p:txBody>
      </p:sp>
    </p:spTree>
    <p:extLst>
      <p:ext uri="{BB962C8B-B14F-4D97-AF65-F5344CB8AC3E}">
        <p14:creationId xmlns:p14="http://schemas.microsoft.com/office/powerpoint/2010/main" val="29999724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8B6070-27E2-654E-842F-3DB633165750}"/>
              </a:ext>
            </a:extLst>
          </p:cNvPr>
          <p:cNvGrpSpPr/>
          <p:nvPr/>
        </p:nvGrpSpPr>
        <p:grpSpPr>
          <a:xfrm>
            <a:off x="425616" y="743304"/>
            <a:ext cx="11196320" cy="5371392"/>
            <a:chOff x="572494" y="1430668"/>
            <a:chExt cx="9144000" cy="4141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D77610-2A50-1B4F-AC07-B840FFE47A4B}"/>
                </a:ext>
              </a:extLst>
            </p:cNvPr>
            <p:cNvGrpSpPr/>
            <p:nvPr/>
          </p:nvGrpSpPr>
          <p:grpSpPr>
            <a:xfrm>
              <a:off x="5057699" y="1430668"/>
              <a:ext cx="4658795" cy="1538514"/>
              <a:chOff x="4485205" y="1478376"/>
              <a:chExt cx="4658795" cy="1538514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441B8769-0D7F-A84B-9584-104820AE82D4}"/>
                  </a:ext>
                </a:extLst>
              </p:cNvPr>
              <p:cNvSpPr/>
              <p:nvPr/>
            </p:nvSpPr>
            <p:spPr bwMode="gray">
              <a:xfrm>
                <a:off x="4485205" y="1478376"/>
                <a:ext cx="1784676" cy="1538514"/>
              </a:xfrm>
              <a:prstGeom prst="hexagon">
                <a:avLst/>
              </a:prstGeom>
              <a:solidFill>
                <a:srgbClr val="00A3E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DC11D4D-ABD4-9F43-8F84-E8A72F45F743}"/>
                  </a:ext>
                </a:extLst>
              </p:cNvPr>
              <p:cNvGrpSpPr/>
              <p:nvPr/>
            </p:nvGrpSpPr>
            <p:grpSpPr>
              <a:xfrm>
                <a:off x="4740162" y="1715886"/>
                <a:ext cx="4403838" cy="1068855"/>
                <a:chOff x="4561486" y="1984708"/>
                <a:chExt cx="4403838" cy="1068855"/>
              </a:xfrm>
            </p:grpSpPr>
            <p:sp>
              <p:nvSpPr>
                <p:cNvPr id="30" name="Pentagon 3">
                  <a:extLst>
                    <a:ext uri="{FF2B5EF4-FFF2-40B4-BE49-F238E27FC236}">
                      <a16:creationId xmlns:a16="http://schemas.microsoft.com/office/drawing/2014/main" id="{99765601-0283-7B47-B24F-02033E6F2E31}"/>
                    </a:ext>
                  </a:extLst>
                </p:cNvPr>
                <p:cNvSpPr/>
                <p:nvPr/>
              </p:nvSpPr>
              <p:spPr bwMode="gray">
                <a:xfrm flipH="1">
                  <a:off x="4561486" y="1984708"/>
                  <a:ext cx="4403838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E913A80-42CA-6745-B834-EB5E78DF132B}"/>
                    </a:ext>
                  </a:extLst>
                </p:cNvPr>
                <p:cNvSpPr/>
                <p:nvPr/>
              </p:nvSpPr>
              <p:spPr>
                <a:xfrm>
                  <a:off x="4903701" y="2374839"/>
                  <a:ext cx="658723" cy="28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A3E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Origins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3E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3F278C-9322-BC4D-BE35-D16A6B1D0B83}"/>
                    </a:ext>
                  </a:extLst>
                </p:cNvPr>
                <p:cNvSpPr/>
                <p:nvPr/>
              </p:nvSpPr>
              <p:spPr>
                <a:xfrm>
                  <a:off x="6366459" y="2117357"/>
                  <a:ext cx="2598865" cy="257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endParaRPr kumimoji="0" lang="en-US" sz="14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302727-C214-C047-BA7C-FBC8C069357D}"/>
                </a:ext>
              </a:extLst>
            </p:cNvPr>
            <p:cNvGrpSpPr/>
            <p:nvPr/>
          </p:nvGrpSpPr>
          <p:grpSpPr>
            <a:xfrm>
              <a:off x="5057699" y="3091646"/>
              <a:ext cx="4658795" cy="1538514"/>
              <a:chOff x="4485205" y="3139354"/>
              <a:chExt cx="4658795" cy="1538514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ABA0B33-E242-C744-9D91-F8B37F5E4C0D}"/>
                  </a:ext>
                </a:extLst>
              </p:cNvPr>
              <p:cNvSpPr/>
              <p:nvPr/>
            </p:nvSpPr>
            <p:spPr bwMode="gray">
              <a:xfrm>
                <a:off x="4485205" y="3139354"/>
                <a:ext cx="1784676" cy="1538514"/>
              </a:xfrm>
              <a:prstGeom prst="hexagon">
                <a:avLst/>
              </a:prstGeom>
              <a:solidFill>
                <a:srgbClr val="CC00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A8BD156-D165-9A4A-B21B-C7D9E07A1F2A}"/>
                  </a:ext>
                </a:extLst>
              </p:cNvPr>
              <p:cNvGrpSpPr/>
              <p:nvPr/>
            </p:nvGrpSpPr>
            <p:grpSpPr>
              <a:xfrm>
                <a:off x="4742870" y="3374183"/>
                <a:ext cx="4401130" cy="1068855"/>
                <a:chOff x="4561485" y="3645686"/>
                <a:chExt cx="4401130" cy="1068855"/>
              </a:xfrm>
            </p:grpSpPr>
            <p:sp>
              <p:nvSpPr>
                <p:cNvPr id="24" name="Pentagon 13">
                  <a:extLst>
                    <a:ext uri="{FF2B5EF4-FFF2-40B4-BE49-F238E27FC236}">
                      <a16:creationId xmlns:a16="http://schemas.microsoft.com/office/drawing/2014/main" id="{FE882743-EC19-354F-B6F9-2C73977CC6EC}"/>
                    </a:ext>
                  </a:extLst>
                </p:cNvPr>
                <p:cNvSpPr/>
                <p:nvPr/>
              </p:nvSpPr>
              <p:spPr bwMode="gray">
                <a:xfrm flipH="1">
                  <a:off x="4561485" y="3645686"/>
                  <a:ext cx="4401130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43F89A-10D0-0D41-AC84-FB2CCD9FDC3B}"/>
                    </a:ext>
                  </a:extLst>
                </p:cNvPr>
                <p:cNvSpPr/>
                <p:nvPr/>
              </p:nvSpPr>
              <p:spPr>
                <a:xfrm>
                  <a:off x="4610273" y="4037719"/>
                  <a:ext cx="1240160" cy="2847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dirty="0">
                      <a:ln>
                        <a:noFill/>
                      </a:ln>
                      <a:solidFill>
                        <a:srgbClr val="CC00FF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Consequences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77CCF18-8D44-2947-A70B-9FB87620AF65}"/>
                    </a:ext>
                  </a:extLst>
                </p:cNvPr>
                <p:cNvSpPr/>
                <p:nvPr/>
              </p:nvSpPr>
              <p:spPr>
                <a:xfrm>
                  <a:off x="6091401" y="3782306"/>
                  <a:ext cx="2755047" cy="735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The Association of Certified Fraud Examiners estimates that US organizations lose about 7% of their revenues to fraud. </a:t>
                  </a:r>
                  <a:r>
                    <a:rPr kumimoji="0" lang="en-US" sz="14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+mn-ea"/>
                      <a:cs typeface="+mn-cs"/>
                    </a:rPr>
                    <a:t>Nisbet, et.al (2018)</a:t>
                  </a:r>
                  <a:endPara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617C7C-4311-B744-BF96-C61EDD94521F}"/>
                </a:ext>
              </a:extLst>
            </p:cNvPr>
            <p:cNvGrpSpPr/>
            <p:nvPr/>
          </p:nvGrpSpPr>
          <p:grpSpPr>
            <a:xfrm>
              <a:off x="572494" y="2322389"/>
              <a:ext cx="4658795" cy="1538514"/>
              <a:chOff x="0" y="2370097"/>
              <a:chExt cx="4658795" cy="1538514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C9ECE58-F47E-DA41-A836-6F90F15B9DBD}"/>
                  </a:ext>
                </a:extLst>
              </p:cNvPr>
              <p:cNvSpPr/>
              <p:nvPr/>
            </p:nvSpPr>
            <p:spPr bwMode="gray">
              <a:xfrm>
                <a:off x="2874119" y="2370097"/>
                <a:ext cx="1784676" cy="1538514"/>
              </a:xfrm>
              <a:prstGeom prst="hexagon">
                <a:avLst/>
              </a:prstGeom>
              <a:solidFill>
                <a:srgbClr val="43B02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Pentagon 14">
                <a:extLst>
                  <a:ext uri="{FF2B5EF4-FFF2-40B4-BE49-F238E27FC236}">
                    <a16:creationId xmlns:a16="http://schemas.microsoft.com/office/drawing/2014/main" id="{B7590E0B-3E7C-0F4D-B749-A6C3D68C19BD}"/>
                  </a:ext>
                </a:extLst>
              </p:cNvPr>
              <p:cNvSpPr/>
              <p:nvPr/>
            </p:nvSpPr>
            <p:spPr bwMode="gray">
              <a:xfrm>
                <a:off x="0" y="2604926"/>
                <a:ext cx="4374345" cy="1068855"/>
              </a:xfrm>
              <a:prstGeom prst="homePlate">
                <a:avLst>
                  <a:gd name="adj" fmla="val 29778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AD5C5E-7F08-8949-9313-E3636C07756A}"/>
                  </a:ext>
                </a:extLst>
              </p:cNvPr>
              <p:cNvGrpSpPr/>
              <p:nvPr/>
            </p:nvGrpSpPr>
            <p:grpSpPr>
              <a:xfrm>
                <a:off x="200889" y="2769790"/>
                <a:ext cx="3954915" cy="1067955"/>
                <a:chOff x="-2294107" y="1163932"/>
                <a:chExt cx="3954915" cy="106795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42246D-9768-174C-981F-F9F9DAD86D99}"/>
                    </a:ext>
                  </a:extLst>
                </p:cNvPr>
                <p:cNvSpPr/>
                <p:nvPr/>
              </p:nvSpPr>
              <p:spPr>
                <a:xfrm>
                  <a:off x="871417" y="1284305"/>
                  <a:ext cx="789391" cy="498379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Recent</a:t>
                  </a:r>
                  <a:r>
                    <a:rPr kumimoji="0" lang="es-MX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Causes</a:t>
                  </a:r>
                  <a:endParaRPr kumimoji="0" lang="hu-H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4C55178-6978-F446-90CF-23F771B23123}"/>
                    </a:ext>
                  </a:extLst>
                </p:cNvPr>
                <p:cNvSpPr/>
                <p:nvPr/>
              </p:nvSpPr>
              <p:spPr>
                <a:xfrm>
                  <a:off x="-2294107" y="1163932"/>
                  <a:ext cx="2469438" cy="1067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s-MX" sz="1400" b="1" dirty="0"/>
                    <a:t>Shift </a:t>
                  </a:r>
                  <a:r>
                    <a:rPr lang="es-MX" sz="1400" b="1" dirty="0" err="1"/>
                    <a:t>towards</a:t>
                  </a:r>
                  <a:r>
                    <a:rPr lang="en-US" sz="1400" b="1" dirty="0"/>
                    <a:t> new technologies.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Most recent pandemics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Lack of risk exposure awareness</a:t>
                  </a:r>
                </a:p>
                <a:p>
                  <a:pPr algn="just">
                    <a:defRPr/>
                  </a:pPr>
                  <a:endParaRPr lang="en-US" sz="1400" b="1" dirty="0"/>
                </a:p>
                <a:p>
                  <a:pPr algn="just">
                    <a:defRPr/>
                  </a:pPr>
                  <a:r>
                    <a:rPr lang="en-US" sz="1400" b="0" i="1" dirty="0">
                      <a:solidFill>
                        <a:srgbClr val="FFFFFF"/>
                      </a:solidFill>
                      <a:effectLst/>
                      <a:latin typeface="PwC ITC Charter"/>
                    </a:rPr>
                    <a:t>From PwC’s Global Economic Crime and Fraud Survey 2022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424BCF-6123-EB4D-A6E8-63DEDE8ADF29}"/>
                </a:ext>
              </a:extLst>
            </p:cNvPr>
            <p:cNvGrpSpPr/>
            <p:nvPr/>
          </p:nvGrpSpPr>
          <p:grpSpPr>
            <a:xfrm>
              <a:off x="572494" y="4033977"/>
              <a:ext cx="4655892" cy="1538514"/>
              <a:chOff x="0" y="4081685"/>
              <a:chExt cx="4655892" cy="1538514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817E5B3-E500-A44A-8256-C2164F535741}"/>
                  </a:ext>
                </a:extLst>
              </p:cNvPr>
              <p:cNvSpPr/>
              <p:nvPr/>
            </p:nvSpPr>
            <p:spPr bwMode="gray">
              <a:xfrm>
                <a:off x="2871216" y="4081685"/>
                <a:ext cx="1784676" cy="1538514"/>
              </a:xfrm>
              <a:prstGeom prst="hexagon">
                <a:avLst/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FFF3EB-DE1A-BC4F-B92B-7A874EB65CA8}"/>
                  </a:ext>
                </a:extLst>
              </p:cNvPr>
              <p:cNvGrpSpPr/>
              <p:nvPr/>
            </p:nvGrpSpPr>
            <p:grpSpPr>
              <a:xfrm>
                <a:off x="0" y="4316515"/>
                <a:ext cx="4398227" cy="1068855"/>
                <a:chOff x="-23882" y="2955804"/>
                <a:chExt cx="4398227" cy="1068855"/>
              </a:xfrm>
            </p:grpSpPr>
            <p:sp>
              <p:nvSpPr>
                <p:cNvPr id="12" name="Pentagon 34">
                  <a:extLst>
                    <a:ext uri="{FF2B5EF4-FFF2-40B4-BE49-F238E27FC236}">
                      <a16:creationId xmlns:a16="http://schemas.microsoft.com/office/drawing/2014/main" id="{F6B38F5B-3910-1946-9012-76F35171924C}"/>
                    </a:ext>
                  </a:extLst>
                </p:cNvPr>
                <p:cNvSpPr/>
                <p:nvPr/>
              </p:nvSpPr>
              <p:spPr bwMode="gray">
                <a:xfrm>
                  <a:off x="-23882" y="2955804"/>
                  <a:ext cx="4398227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59BCD5E-DC04-184F-BAD3-09485D638A1A}"/>
                    </a:ext>
                  </a:extLst>
                </p:cNvPr>
                <p:cNvGrpSpPr/>
                <p:nvPr/>
              </p:nvGrpSpPr>
              <p:grpSpPr>
                <a:xfrm>
                  <a:off x="177007" y="3178595"/>
                  <a:ext cx="3954915" cy="735702"/>
                  <a:chOff x="-2317989" y="1221859"/>
                  <a:chExt cx="3954915" cy="73570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864948-4B3B-B04A-BF9F-FADED3E982BE}"/>
                      </a:ext>
                    </a:extLst>
                  </p:cNvPr>
                  <p:cNvSpPr/>
                  <p:nvPr/>
                </p:nvSpPr>
                <p:spPr>
                  <a:xfrm>
                    <a:off x="852425" y="1391100"/>
                    <a:ext cx="784501" cy="2847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MX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Solution</a:t>
                    </a:r>
                    <a:endPara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F8CFCC-4177-F74B-84B1-DD773EC56A57}"/>
                      </a:ext>
                    </a:extLst>
                  </p:cNvPr>
                  <p:cNvSpPr/>
                  <p:nvPr/>
                </p:nvSpPr>
                <p:spPr>
                  <a:xfrm>
                    <a:off x="-2317989" y="1221859"/>
                    <a:ext cx="2469438" cy="7357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Artificial Intelligence is vital for financial risk control in cloud environment.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(Wang, et.al; 2021).</a:t>
                    </a:r>
                    <a:endPara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74282B1-F253-46B8-8FF4-9C6595176EA0}"/>
              </a:ext>
            </a:extLst>
          </p:cNvPr>
          <p:cNvSpPr/>
          <p:nvPr/>
        </p:nvSpPr>
        <p:spPr>
          <a:xfrm>
            <a:off x="8102737" y="725263"/>
            <a:ext cx="3376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300 BC,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Greece</a:t>
            </a:r>
            <a:r>
              <a:rPr lang="es-MX" sz="1400" b="1" dirty="0">
                <a:solidFill>
                  <a:prstClr val="white"/>
                </a:solidFill>
              </a:rPr>
              <a:t>: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shipping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merchant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kept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lost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” cargo and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claiming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1821: Gregor MacGregor sold </a:t>
            </a:r>
            <a:r>
              <a:rPr lang="en-US" sz="1400" b="1" dirty="0">
                <a:solidFill>
                  <a:prstClr val="white"/>
                </a:solidFill>
              </a:rPr>
              <a:t>non-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existing land to investors from Europe.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Recent days: ATM/application/internet banking fraud, amongst others.</a:t>
            </a:r>
          </a:p>
        </p:txBody>
      </p:sp>
      <p:pic>
        <p:nvPicPr>
          <p:cNvPr id="1026" name="Picture 2" descr="Money loss vector illustration (553043)">
            <a:extLst>
              <a:ext uri="{FF2B5EF4-FFF2-40B4-BE49-F238E27FC236}">
                <a16:creationId xmlns:a16="http://schemas.microsoft.com/office/drawing/2014/main" id="{C4403F3D-FE66-490A-9471-4955B82F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52" y="4905895"/>
            <a:ext cx="2283402" cy="15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act of technology in our daily lives - George Chan">
            <a:extLst>
              <a:ext uri="{FF2B5EF4-FFF2-40B4-BE49-F238E27FC236}">
                <a16:creationId xmlns:a16="http://schemas.microsoft.com/office/drawing/2014/main" id="{8BF2EA34-FB14-4DDD-B970-DF737F97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22" y="504458"/>
            <a:ext cx="2357510" cy="14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55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3157" y="3100342"/>
            <a:ext cx="5805685" cy="657315"/>
          </a:xfrm>
        </p:spPr>
        <p:txBody>
          <a:bodyPr anchor="ctr"/>
          <a:lstStyle/>
          <a:p>
            <a:pPr algn="ctr"/>
            <a:r>
              <a:rPr lang="en-US" sz="4500" dirty="0">
                <a:solidFill>
                  <a:srgbClr val="00CC66"/>
                </a:solidFill>
              </a:rPr>
              <a:t>3 – ML Flow Overview</a:t>
            </a:r>
          </a:p>
        </p:txBody>
      </p:sp>
    </p:spTree>
    <p:extLst>
      <p:ext uri="{BB962C8B-B14F-4D97-AF65-F5344CB8AC3E}">
        <p14:creationId xmlns:p14="http://schemas.microsoft.com/office/powerpoint/2010/main" val="15287816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999162" y="4053583"/>
            <a:ext cx="2193925" cy="1017587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b="1" kern="0" dirty="0">
                <a:ea typeface="ＭＳ Ｐゴシック" charset="-128"/>
              </a:rPr>
              <a:t>Fraud Detection Model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811259" y="4196616"/>
            <a:ext cx="250555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Logistic Regression</a:t>
            </a:r>
          </a:p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Random Forest Classifier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087409" y="431264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Dataset: banking transactions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369310" y="4196616"/>
            <a:ext cx="201168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Type: Classification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422926" y="1937969"/>
            <a:ext cx="1302205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Features: numerical</a:t>
            </a:r>
          </a:p>
        </p:txBody>
      </p:sp>
      <p:cxnSp>
        <p:nvCxnSpPr>
          <p:cNvPr id="30" name="AutoShape 11"/>
          <p:cNvCxnSpPr>
            <a:cxnSpLocks noChangeShapeType="1"/>
            <a:stCxn id="98" idx="2"/>
            <a:endCxn id="48" idx="0"/>
          </p:cNvCxnSpPr>
          <p:nvPr/>
        </p:nvCxnSpPr>
        <p:spPr bwMode="auto">
          <a:xfrm rot="16200000" flipH="1">
            <a:off x="2933366" y="1291156"/>
            <a:ext cx="571762" cy="721864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7" idx="3"/>
            <a:endCxn id="47" idx="1"/>
          </p:cNvCxnSpPr>
          <p:nvPr/>
        </p:nvCxnSpPr>
        <p:spPr bwMode="auto">
          <a:xfrm>
            <a:off x="7099089" y="797024"/>
            <a:ext cx="1080465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42" idx="2"/>
            <a:endCxn id="81" idx="0"/>
          </p:cNvCxnSpPr>
          <p:nvPr/>
        </p:nvCxnSpPr>
        <p:spPr bwMode="auto">
          <a:xfrm>
            <a:off x="6093249" y="2448157"/>
            <a:ext cx="2876" cy="42733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1" idx="4"/>
            <a:endCxn id="67" idx="0"/>
          </p:cNvCxnSpPr>
          <p:nvPr/>
        </p:nvCxnSpPr>
        <p:spPr bwMode="auto">
          <a:xfrm flipH="1">
            <a:off x="6095998" y="5071170"/>
            <a:ext cx="127" cy="50485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8" idx="3"/>
            <a:endCxn id="21" idx="2"/>
          </p:cNvCxnSpPr>
          <p:nvPr/>
        </p:nvCxnSpPr>
        <p:spPr bwMode="auto">
          <a:xfrm>
            <a:off x="4380990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4" idx="1"/>
            <a:endCxn id="21" idx="6"/>
          </p:cNvCxnSpPr>
          <p:nvPr/>
        </p:nvCxnSpPr>
        <p:spPr bwMode="auto">
          <a:xfrm flipH="1">
            <a:off x="7193087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73876CA4-EDD6-444A-B73B-B2B203489A94}"/>
              </a:ext>
            </a:extLst>
          </p:cNvPr>
          <p:cNvCxnSpPr>
            <a:cxnSpLocks noChangeShapeType="1"/>
            <a:stCxn id="27" idx="2"/>
            <a:endCxn id="42" idx="0"/>
          </p:cNvCxnSpPr>
          <p:nvPr/>
        </p:nvCxnSpPr>
        <p:spPr bwMode="auto">
          <a:xfrm>
            <a:off x="6093249" y="1162784"/>
            <a:ext cx="0" cy="55385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71308F31-168F-4C48-B6BE-D46768C6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409" y="1716637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Normalization and Oversampling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BE08CE4A-F416-4823-B929-4C567852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54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H</a:t>
            </a:r>
            <a:r>
              <a:rPr lang="en-US" kern="0" dirty="0">
                <a:ea typeface="ＭＳ Ｐゴシック" pitchFamily="50" charset="-128"/>
              </a:rPr>
              <a:t>ighly unbalanced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51B15CB9-DE3A-4DE9-BA26-35EDB780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078" y="1937969"/>
            <a:ext cx="1302201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Label: categorical</a:t>
            </a:r>
          </a:p>
        </p:txBody>
      </p: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901C7C74-EFD5-4C79-9CEB-2578DEBCA9DA}"/>
              </a:ext>
            </a:extLst>
          </p:cNvPr>
          <p:cNvCxnSpPr>
            <a:cxnSpLocks noChangeShapeType="1"/>
            <a:stCxn id="98" idx="2"/>
            <a:endCxn id="29" idx="0"/>
          </p:cNvCxnSpPr>
          <p:nvPr/>
        </p:nvCxnSpPr>
        <p:spPr bwMode="auto">
          <a:xfrm rot="5400000">
            <a:off x="2180291" y="1259945"/>
            <a:ext cx="571762" cy="784286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Rectangle 3">
            <a:extLst>
              <a:ext uri="{FF2B5EF4-FFF2-40B4-BE49-F238E27FC236}">
                <a16:creationId xmlns:a16="http://schemas.microsoft.com/office/drawing/2014/main" id="{78C0437B-61E7-4772-B718-E3E56EDD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507" y="5599447"/>
            <a:ext cx="2011680" cy="7315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ＭＳ Ｐゴシック" pitchFamily="50" charset="-128"/>
              </a:rPr>
              <a:t>Transaction is not a fraud</a:t>
            </a: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32D50493-0014-4697-9A8D-33F371F8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96" y="5599447"/>
            <a:ext cx="2011680" cy="731520"/>
          </a:xfrm>
          <a:prstGeom prst="rect">
            <a:avLst/>
          </a:prstGeom>
          <a:solidFill>
            <a:srgbClr val="00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sz="1600" kern="0" dirty="0" err="1">
                <a:ea typeface="ＭＳ Ｐゴシック" pitchFamily="50" charset="-128"/>
              </a:rPr>
              <a:t>Transaction</a:t>
            </a:r>
            <a:r>
              <a:rPr lang="es-MX" sz="1600" kern="0" dirty="0">
                <a:ea typeface="ＭＳ Ｐゴシック" pitchFamily="50" charset="-128"/>
              </a:rPr>
              <a:t> </a:t>
            </a:r>
            <a:r>
              <a:rPr lang="es-MX" sz="1600" kern="0" dirty="0" err="1">
                <a:ea typeface="ＭＳ Ｐゴシック" pitchFamily="50" charset="-128"/>
              </a:rPr>
              <a:t>is</a:t>
            </a:r>
            <a:r>
              <a:rPr lang="es-MX" sz="1600" kern="0" dirty="0">
                <a:ea typeface="ＭＳ Ｐゴシック" pitchFamily="50" charset="-128"/>
              </a:rPr>
              <a:t> a f</a:t>
            </a:r>
            <a:r>
              <a:rPr lang="en-US" sz="1600" kern="0" dirty="0" err="1">
                <a:ea typeface="ＭＳ Ｐゴシック" pitchFamily="50" charset="-128"/>
              </a:rPr>
              <a:t>raud</a:t>
            </a:r>
            <a:endParaRPr lang="en-US" sz="1600" kern="0" dirty="0">
              <a:ea typeface="ＭＳ Ｐゴシック" pitchFamily="50" charset="-128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B0139B-5AC2-4280-ACBC-3753B1FE1E59}"/>
              </a:ext>
            </a:extLst>
          </p:cNvPr>
          <p:cNvSpPr/>
          <p:nvPr/>
        </p:nvSpPr>
        <p:spPr>
          <a:xfrm>
            <a:off x="5484742" y="5576022"/>
            <a:ext cx="1222512" cy="783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n-US" dirty="0"/>
          </a:p>
        </p:txBody>
      </p:sp>
      <p:cxnSp>
        <p:nvCxnSpPr>
          <p:cNvPr id="73" name="AutoShape 18">
            <a:extLst>
              <a:ext uri="{FF2B5EF4-FFF2-40B4-BE49-F238E27FC236}">
                <a16:creationId xmlns:a16="http://schemas.microsoft.com/office/drawing/2014/main" id="{EF3CD3A6-D934-4B17-8550-382C930DD9EC}"/>
              </a:ext>
            </a:extLst>
          </p:cNvPr>
          <p:cNvCxnSpPr>
            <a:cxnSpLocks noChangeShapeType="1"/>
            <a:stCxn id="67" idx="6"/>
            <a:endCxn id="65" idx="1"/>
          </p:cNvCxnSpPr>
          <p:nvPr/>
        </p:nvCxnSpPr>
        <p:spPr bwMode="auto">
          <a:xfrm flipV="1">
            <a:off x="6707254" y="5965207"/>
            <a:ext cx="696253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18">
            <a:extLst>
              <a:ext uri="{FF2B5EF4-FFF2-40B4-BE49-F238E27FC236}">
                <a16:creationId xmlns:a16="http://schemas.microsoft.com/office/drawing/2014/main" id="{30C2E670-D0ED-4D35-A58D-200C35A64207}"/>
              </a:ext>
            </a:extLst>
          </p:cNvPr>
          <p:cNvCxnSpPr>
            <a:cxnSpLocks noChangeShapeType="1"/>
            <a:stCxn id="67" idx="2"/>
            <a:endCxn id="66" idx="3"/>
          </p:cNvCxnSpPr>
          <p:nvPr/>
        </p:nvCxnSpPr>
        <p:spPr bwMode="auto">
          <a:xfrm flipH="1" flipV="1">
            <a:off x="4690076" y="5965207"/>
            <a:ext cx="794666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F2A3738-1E74-4869-8D38-97580AB909AB}"/>
              </a:ext>
            </a:extLst>
          </p:cNvPr>
          <p:cNvSpPr/>
          <p:nvPr/>
        </p:nvSpPr>
        <p:spPr>
          <a:xfrm>
            <a:off x="5484869" y="2875491"/>
            <a:ext cx="1222512" cy="783810"/>
          </a:xfrm>
          <a:prstGeom prst="ellipse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Input</a:t>
            </a:r>
            <a:endParaRPr lang="en-US" b="1" dirty="0"/>
          </a:p>
        </p:txBody>
      </p:sp>
      <p:cxnSp>
        <p:nvCxnSpPr>
          <p:cNvPr id="84" name="AutoShape 16">
            <a:extLst>
              <a:ext uri="{FF2B5EF4-FFF2-40B4-BE49-F238E27FC236}">
                <a16:creationId xmlns:a16="http://schemas.microsoft.com/office/drawing/2014/main" id="{E1449C37-232C-43F1-B187-DDC90C416E0E}"/>
              </a:ext>
            </a:extLst>
          </p:cNvPr>
          <p:cNvCxnSpPr>
            <a:cxnSpLocks noChangeShapeType="1"/>
            <a:stCxn id="81" idx="4"/>
            <a:endCxn id="21" idx="0"/>
          </p:cNvCxnSpPr>
          <p:nvPr/>
        </p:nvCxnSpPr>
        <p:spPr bwMode="auto">
          <a:xfrm>
            <a:off x="6096125" y="3659301"/>
            <a:ext cx="0" cy="39428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" name="Rectangle 4">
            <a:extLst>
              <a:ext uri="{FF2B5EF4-FFF2-40B4-BE49-F238E27FC236}">
                <a16:creationId xmlns:a16="http://schemas.microsoft.com/office/drawing/2014/main" id="{9A3BA83D-DB81-41A6-9564-9F844C90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75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Variables</a:t>
            </a:r>
          </a:p>
        </p:txBody>
      </p:sp>
      <p:cxnSp>
        <p:nvCxnSpPr>
          <p:cNvPr id="111" name="AutoShape 14">
            <a:extLst>
              <a:ext uri="{FF2B5EF4-FFF2-40B4-BE49-F238E27FC236}">
                <a16:creationId xmlns:a16="http://schemas.microsoft.com/office/drawing/2014/main" id="{0E706A69-2239-4C33-ACA3-D2D78A276528}"/>
              </a:ext>
            </a:extLst>
          </p:cNvPr>
          <p:cNvCxnSpPr>
            <a:cxnSpLocks noChangeShapeType="1"/>
            <a:stCxn id="27" idx="1"/>
            <a:endCxn id="98" idx="3"/>
          </p:cNvCxnSpPr>
          <p:nvPr/>
        </p:nvCxnSpPr>
        <p:spPr bwMode="auto">
          <a:xfrm rot="10800000" flipV="1">
            <a:off x="3864155" y="797023"/>
            <a:ext cx="1223254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2" name="AutoShape 14">
            <a:extLst>
              <a:ext uri="{FF2B5EF4-FFF2-40B4-BE49-F238E27FC236}">
                <a16:creationId xmlns:a16="http://schemas.microsoft.com/office/drawing/2014/main" id="{30F21BDF-6B56-47B6-BA31-819D450FC071}"/>
              </a:ext>
            </a:extLst>
          </p:cNvPr>
          <p:cNvCxnSpPr>
            <a:cxnSpLocks noChangeShapeType="1"/>
            <a:stCxn id="47" idx="2"/>
            <a:endCxn id="155" idx="0"/>
          </p:cNvCxnSpPr>
          <p:nvPr/>
        </p:nvCxnSpPr>
        <p:spPr bwMode="auto">
          <a:xfrm rot="16200000" flipH="1">
            <a:off x="9144362" y="1407238"/>
            <a:ext cx="521598" cy="439535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" name="Rectangle 4">
            <a:extLst>
              <a:ext uri="{FF2B5EF4-FFF2-40B4-BE49-F238E27FC236}">
                <a16:creationId xmlns:a16="http://schemas.microsoft.com/office/drawing/2014/main" id="{7123ECE2-490B-40CF-8012-AE4A5E05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89" y="1887805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A </a:t>
            </a:r>
            <a:r>
              <a:rPr lang="es-MX" kern="0" dirty="0" err="1">
                <a:ea typeface="ＭＳ Ｐゴシック" pitchFamily="50" charset="-128"/>
              </a:rPr>
              <a:t>category</a:t>
            </a:r>
            <a:r>
              <a:rPr lang="es-MX" kern="0" dirty="0">
                <a:ea typeface="ＭＳ Ｐゴシック" pitchFamily="50" charset="-128"/>
              </a:rPr>
              <a:t> excedes </a:t>
            </a:r>
            <a:r>
              <a:rPr lang="es-MX" kern="0" dirty="0" err="1">
                <a:ea typeface="ＭＳ Ｐゴシック" pitchFamily="50" charset="-128"/>
              </a:rPr>
              <a:t>the</a:t>
            </a:r>
            <a:r>
              <a:rPr lang="es-MX" kern="0" dirty="0">
                <a:ea typeface="ＭＳ Ｐゴシック" pitchFamily="50" charset="-128"/>
              </a:rPr>
              <a:t> </a:t>
            </a:r>
            <a:r>
              <a:rPr lang="es-MX" kern="0" dirty="0" err="1">
                <a:ea typeface="ＭＳ Ｐゴシック" pitchFamily="50" charset="-128"/>
              </a:rPr>
              <a:t>other</a:t>
            </a:r>
            <a:endParaRPr lang="en-US" kern="0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014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itle 1"/>
          <p:cNvSpPr>
            <a:spLocks noGrp="1"/>
          </p:cNvSpPr>
          <p:nvPr>
            <p:ph type="title"/>
          </p:nvPr>
        </p:nvSpPr>
        <p:spPr>
          <a:xfrm>
            <a:off x="3312000" y="3109789"/>
            <a:ext cx="5568000" cy="6384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99"/>
                </a:solidFill>
              </a:rPr>
              <a:t>4 – 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3153016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FD6CAA-28F6-4820-B5C9-254DE11E0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5942" r="26712" b="10870"/>
          <a:stretch/>
        </p:blipFill>
        <p:spPr>
          <a:xfrm>
            <a:off x="4900704" y="869087"/>
            <a:ext cx="6610152" cy="5119826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33820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99.83%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rest (0.17%) is labeled as Fraud (495)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1622A139-3E65-4A60-AA32-683FE34E232C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Original data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6953704-1DC7-4284-9749-4AD1BBB7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42913"/>
            <a:ext cx="3423002" cy="8460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Total transactions: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284,807</a:t>
            </a: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71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481</Words>
  <Application>Microsoft Office PowerPoint</Application>
  <PresentationFormat>Widescreen</PresentationFormat>
  <Paragraphs>87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PwC ITC Charter</vt:lpstr>
      <vt:lpstr>Wingdings 2</vt:lpstr>
      <vt:lpstr>Office Theme</vt:lpstr>
      <vt:lpstr>Capstone project Credit Card Fraud Detection</vt:lpstr>
      <vt:lpstr>01 – Content</vt:lpstr>
      <vt:lpstr>PowerPoint Presentation</vt:lpstr>
      <vt:lpstr>2 – Why Fraud Detection?</vt:lpstr>
      <vt:lpstr>PowerPoint Presentation</vt:lpstr>
      <vt:lpstr>3 – ML Flow Overview</vt:lpstr>
      <vt:lpstr>PowerPoint Presentation</vt:lpstr>
      <vt:lpstr>4 – Analyzing the data</vt:lpstr>
      <vt:lpstr>PowerPoint Presentation</vt:lpstr>
      <vt:lpstr>PowerPoint Presentation</vt:lpstr>
      <vt:lpstr>5 – Model predictions</vt:lpstr>
      <vt:lpstr>PowerPoint Presentation</vt:lpstr>
      <vt:lpstr>PowerPoint Presentation</vt:lpstr>
      <vt:lpstr>6 –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Credit Card Fraud Detection</dc:title>
  <dc:creator>Perez Hernandez, Daniel</dc:creator>
  <cp:lastModifiedBy>Perez Hernandez, Daniel</cp:lastModifiedBy>
  <cp:revision>6</cp:revision>
  <dcterms:created xsi:type="dcterms:W3CDTF">2023-03-29T19:52:29Z</dcterms:created>
  <dcterms:modified xsi:type="dcterms:W3CDTF">2023-03-31T02:05:04Z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2023-03-29T19:52:29Z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5a6c99f8-25a1-48b9-bef0-f421562f52aa</vt:lpwstr>
  </property>
  <property fmtid="{D5CDD505-2E9C-101B-9397-08002B2CF9AE}" pid="8" name="MSIP_Label_ea60d57e-af5b-4752-ac57-3e4f28ca11dc_ContentBits">
    <vt:lpwstr>0</vt:lpwstr>
  </property>
</Properties>
</file>