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7" r:id="rId6"/>
    <p:sldId id="25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D2560-C973-4A52-8F67-E8B49CAD187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56C3C6-CE66-4BB5-8633-8293E816D3BE}">
      <dgm:prSet custT="1"/>
      <dgm:spPr>
        <a:solidFill>
          <a:srgbClr val="FF0000"/>
        </a:solidFill>
        <a:scene3d>
          <a:camera prst="orthographicFront"/>
          <a:lightRig rig="threePt" dir="t"/>
        </a:scene3d>
        <a:sp3d>
          <a:bevelT w="25400"/>
        </a:sp3d>
      </dgm:spPr>
      <dgm:t>
        <a:bodyPr/>
        <a:lstStyle/>
        <a:p>
          <a:r>
            <a:rPr lang="en-US" sz="3200" dirty="0"/>
            <a:t>Flask takes user input and goes to DB for properly configured data</a:t>
          </a:r>
        </a:p>
      </dgm:t>
    </dgm:pt>
    <dgm:pt modelId="{562CE077-C003-4EEF-92F2-51ED2344FA02}" type="parTrans" cxnId="{A85905A1-483A-4737-B99C-A026F98ACF5D}">
      <dgm:prSet/>
      <dgm:spPr/>
      <dgm:t>
        <a:bodyPr/>
        <a:lstStyle/>
        <a:p>
          <a:endParaRPr lang="en-US"/>
        </a:p>
      </dgm:t>
    </dgm:pt>
    <dgm:pt modelId="{BA16AB79-0CD4-40A3-A1D9-52B29B757A0B}" type="sibTrans" cxnId="{A85905A1-483A-4737-B99C-A026F98ACF5D}">
      <dgm:prSet/>
      <dgm:spPr/>
      <dgm:t>
        <a:bodyPr/>
        <a:lstStyle/>
        <a:p>
          <a:endParaRPr lang="en-US"/>
        </a:p>
      </dgm:t>
    </dgm:pt>
    <dgm:pt modelId="{E162B57E-2412-4C73-B77C-5D2340F7FBDA}">
      <dgm:prSet/>
      <dgm:spPr>
        <a:solidFill>
          <a:srgbClr val="F79709"/>
        </a:solidFill>
      </dgm:spPr>
      <dgm:t>
        <a:bodyPr/>
        <a:lstStyle/>
        <a:p>
          <a:r>
            <a:rPr lang="en-US" dirty="0"/>
            <a:t>Flask inputs DB info into ML model  </a:t>
          </a:r>
        </a:p>
      </dgm:t>
    </dgm:pt>
    <dgm:pt modelId="{D71E2128-5571-47DA-8A4A-DD8A48AFF498}" type="parTrans" cxnId="{CB3BAE06-B05E-4704-A61B-7EFDD90D6095}">
      <dgm:prSet/>
      <dgm:spPr/>
      <dgm:t>
        <a:bodyPr/>
        <a:lstStyle/>
        <a:p>
          <a:endParaRPr lang="en-US"/>
        </a:p>
      </dgm:t>
    </dgm:pt>
    <dgm:pt modelId="{3A1C2906-5644-49F0-B754-CF4335533852}" type="sibTrans" cxnId="{CB3BAE06-B05E-4704-A61B-7EFDD90D6095}">
      <dgm:prSet/>
      <dgm:spPr/>
      <dgm:t>
        <a:bodyPr/>
        <a:lstStyle/>
        <a:p>
          <a:endParaRPr lang="en-US"/>
        </a:p>
      </dgm:t>
    </dgm:pt>
    <dgm:pt modelId="{3CBDAAD9-8363-44F7-B932-CEEB1ED17CB6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ML model returns list of movies</a:t>
          </a:r>
        </a:p>
      </dgm:t>
    </dgm:pt>
    <dgm:pt modelId="{6EDDBAAF-6083-46ED-BA14-BE4C93CE3192}" type="parTrans" cxnId="{59AB0798-D6E4-4131-A0FE-22BAE84FC816}">
      <dgm:prSet/>
      <dgm:spPr/>
      <dgm:t>
        <a:bodyPr/>
        <a:lstStyle/>
        <a:p>
          <a:endParaRPr lang="en-US"/>
        </a:p>
      </dgm:t>
    </dgm:pt>
    <dgm:pt modelId="{C7568CAE-6813-4E4C-83BE-4AAAD0C7D9BE}" type="sibTrans" cxnId="{59AB0798-D6E4-4131-A0FE-22BAE84FC816}">
      <dgm:prSet/>
      <dgm:spPr/>
      <dgm:t>
        <a:bodyPr/>
        <a:lstStyle/>
        <a:p>
          <a:endParaRPr lang="en-US"/>
        </a:p>
      </dgm:t>
    </dgm:pt>
    <dgm:pt modelId="{C900F836-6E68-4F15-85CA-2DE0E54635A1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List of movies is then output by Flask onto website</a:t>
          </a:r>
        </a:p>
      </dgm:t>
    </dgm:pt>
    <dgm:pt modelId="{5754D122-E3CB-4D99-BB6B-7F139A396290}" type="parTrans" cxnId="{EADF8FC9-1695-47D2-9D6D-EC4C59AAAFF0}">
      <dgm:prSet/>
      <dgm:spPr/>
      <dgm:t>
        <a:bodyPr/>
        <a:lstStyle/>
        <a:p>
          <a:endParaRPr lang="en-US"/>
        </a:p>
      </dgm:t>
    </dgm:pt>
    <dgm:pt modelId="{67204CAB-6B7F-4D29-9FDF-F5B88EFC69F2}" type="sibTrans" cxnId="{EADF8FC9-1695-47D2-9D6D-EC4C59AAAFF0}">
      <dgm:prSet/>
      <dgm:spPr/>
      <dgm:t>
        <a:bodyPr/>
        <a:lstStyle/>
        <a:p>
          <a:endParaRPr lang="en-US"/>
        </a:p>
      </dgm:t>
    </dgm:pt>
    <dgm:pt modelId="{400BCB7D-F085-4DCA-88CE-862EF499EBB1}" type="pres">
      <dgm:prSet presAssocID="{E3AD2560-C973-4A52-8F67-E8B49CAD187E}" presName="diagram" presStyleCnt="0">
        <dgm:presLayoutVars>
          <dgm:dir/>
          <dgm:resizeHandles val="exact"/>
        </dgm:presLayoutVars>
      </dgm:prSet>
      <dgm:spPr/>
    </dgm:pt>
    <dgm:pt modelId="{AC12229F-830C-4885-B779-39259E6CCAD8}" type="pres">
      <dgm:prSet presAssocID="{3D56C3C6-CE66-4BB5-8633-8293E816D3BE}" presName="node" presStyleLbl="node1" presStyleIdx="0" presStyleCnt="4">
        <dgm:presLayoutVars>
          <dgm:bulletEnabled val="1"/>
        </dgm:presLayoutVars>
      </dgm:prSet>
      <dgm:spPr/>
    </dgm:pt>
    <dgm:pt modelId="{4CBB69E1-06F9-4FC2-A601-B22E34CB1D4B}" type="pres">
      <dgm:prSet presAssocID="{BA16AB79-0CD4-40A3-A1D9-52B29B757A0B}" presName="sibTrans" presStyleLbl="sibTrans2D1" presStyleIdx="0" presStyleCnt="3"/>
      <dgm:spPr/>
    </dgm:pt>
    <dgm:pt modelId="{2980A815-B8F0-4E46-9349-739674EE76F5}" type="pres">
      <dgm:prSet presAssocID="{BA16AB79-0CD4-40A3-A1D9-52B29B757A0B}" presName="connectorText" presStyleLbl="sibTrans2D1" presStyleIdx="0" presStyleCnt="3"/>
      <dgm:spPr/>
    </dgm:pt>
    <dgm:pt modelId="{8A8545C4-F1ED-4205-8C00-DE0A50AB6E5E}" type="pres">
      <dgm:prSet presAssocID="{E162B57E-2412-4C73-B77C-5D2340F7FBDA}" presName="node" presStyleLbl="node1" presStyleIdx="1" presStyleCnt="4">
        <dgm:presLayoutVars>
          <dgm:bulletEnabled val="1"/>
        </dgm:presLayoutVars>
      </dgm:prSet>
      <dgm:spPr/>
    </dgm:pt>
    <dgm:pt modelId="{DAE7A37F-90B9-4A6B-9379-5690C904E82B}" type="pres">
      <dgm:prSet presAssocID="{3A1C2906-5644-49F0-B754-CF4335533852}" presName="sibTrans" presStyleLbl="sibTrans2D1" presStyleIdx="1" presStyleCnt="3"/>
      <dgm:spPr/>
    </dgm:pt>
    <dgm:pt modelId="{054CE8F6-2853-4DB4-9059-D4A082D053F2}" type="pres">
      <dgm:prSet presAssocID="{3A1C2906-5644-49F0-B754-CF4335533852}" presName="connectorText" presStyleLbl="sibTrans2D1" presStyleIdx="1" presStyleCnt="3"/>
      <dgm:spPr/>
    </dgm:pt>
    <dgm:pt modelId="{72E71CA3-F071-45C9-AC89-CAED81612E83}" type="pres">
      <dgm:prSet presAssocID="{3CBDAAD9-8363-44F7-B932-CEEB1ED17CB6}" presName="node" presStyleLbl="node1" presStyleIdx="2" presStyleCnt="4">
        <dgm:presLayoutVars>
          <dgm:bulletEnabled val="1"/>
        </dgm:presLayoutVars>
      </dgm:prSet>
      <dgm:spPr/>
    </dgm:pt>
    <dgm:pt modelId="{0672825D-544F-4AF6-838B-5E57CE38D338}" type="pres">
      <dgm:prSet presAssocID="{C7568CAE-6813-4E4C-83BE-4AAAD0C7D9BE}" presName="sibTrans" presStyleLbl="sibTrans2D1" presStyleIdx="2" presStyleCnt="3"/>
      <dgm:spPr/>
    </dgm:pt>
    <dgm:pt modelId="{55AC390F-EDFB-4643-81D8-9C7BFEF43E3E}" type="pres">
      <dgm:prSet presAssocID="{C7568CAE-6813-4E4C-83BE-4AAAD0C7D9BE}" presName="connectorText" presStyleLbl="sibTrans2D1" presStyleIdx="2" presStyleCnt="3"/>
      <dgm:spPr/>
    </dgm:pt>
    <dgm:pt modelId="{D3BE228E-F8F6-4E37-A9E7-293777EEC00F}" type="pres">
      <dgm:prSet presAssocID="{C900F836-6E68-4F15-85CA-2DE0E54635A1}" presName="node" presStyleLbl="node1" presStyleIdx="3" presStyleCnt="4">
        <dgm:presLayoutVars>
          <dgm:bulletEnabled val="1"/>
        </dgm:presLayoutVars>
      </dgm:prSet>
      <dgm:spPr/>
    </dgm:pt>
  </dgm:ptLst>
  <dgm:cxnLst>
    <dgm:cxn modelId="{CB3BAE06-B05E-4704-A61B-7EFDD90D6095}" srcId="{E3AD2560-C973-4A52-8F67-E8B49CAD187E}" destId="{E162B57E-2412-4C73-B77C-5D2340F7FBDA}" srcOrd="1" destOrd="0" parTransId="{D71E2128-5571-47DA-8A4A-DD8A48AFF498}" sibTransId="{3A1C2906-5644-49F0-B754-CF4335533852}"/>
    <dgm:cxn modelId="{2199B42A-DE18-4A8B-82D2-6A66ED025F2C}" type="presOf" srcId="{BA16AB79-0CD4-40A3-A1D9-52B29B757A0B}" destId="{4CBB69E1-06F9-4FC2-A601-B22E34CB1D4B}" srcOrd="0" destOrd="0" presId="urn:microsoft.com/office/officeart/2005/8/layout/process5"/>
    <dgm:cxn modelId="{E59DA16C-57AB-4E5D-88DE-732ED5540881}" type="presOf" srcId="{C7568CAE-6813-4E4C-83BE-4AAAD0C7D9BE}" destId="{55AC390F-EDFB-4643-81D8-9C7BFEF43E3E}" srcOrd="1" destOrd="0" presId="urn:microsoft.com/office/officeart/2005/8/layout/process5"/>
    <dgm:cxn modelId="{668A816E-0EF6-48F2-B1BB-CAF6BAFD73C7}" type="presOf" srcId="{E3AD2560-C973-4A52-8F67-E8B49CAD187E}" destId="{400BCB7D-F085-4DCA-88CE-862EF499EBB1}" srcOrd="0" destOrd="0" presId="urn:microsoft.com/office/officeart/2005/8/layout/process5"/>
    <dgm:cxn modelId="{E7D21879-B6D8-4A29-B499-BEB86C84DBBB}" type="presOf" srcId="{3D56C3C6-CE66-4BB5-8633-8293E816D3BE}" destId="{AC12229F-830C-4885-B779-39259E6CCAD8}" srcOrd="0" destOrd="0" presId="urn:microsoft.com/office/officeart/2005/8/layout/process5"/>
    <dgm:cxn modelId="{B1E43C85-3BD5-483E-855B-5DAD14F45FCB}" type="presOf" srcId="{C900F836-6E68-4F15-85CA-2DE0E54635A1}" destId="{D3BE228E-F8F6-4E37-A9E7-293777EEC00F}" srcOrd="0" destOrd="0" presId="urn:microsoft.com/office/officeart/2005/8/layout/process5"/>
    <dgm:cxn modelId="{59AB0798-D6E4-4131-A0FE-22BAE84FC816}" srcId="{E3AD2560-C973-4A52-8F67-E8B49CAD187E}" destId="{3CBDAAD9-8363-44F7-B932-CEEB1ED17CB6}" srcOrd="2" destOrd="0" parTransId="{6EDDBAAF-6083-46ED-BA14-BE4C93CE3192}" sibTransId="{C7568CAE-6813-4E4C-83BE-4AAAD0C7D9BE}"/>
    <dgm:cxn modelId="{A85905A1-483A-4737-B99C-A026F98ACF5D}" srcId="{E3AD2560-C973-4A52-8F67-E8B49CAD187E}" destId="{3D56C3C6-CE66-4BB5-8633-8293E816D3BE}" srcOrd="0" destOrd="0" parTransId="{562CE077-C003-4EEF-92F2-51ED2344FA02}" sibTransId="{BA16AB79-0CD4-40A3-A1D9-52B29B757A0B}"/>
    <dgm:cxn modelId="{99CDB5B1-47F3-4EC0-B192-472C97A74451}" type="presOf" srcId="{BA16AB79-0CD4-40A3-A1D9-52B29B757A0B}" destId="{2980A815-B8F0-4E46-9349-739674EE76F5}" srcOrd="1" destOrd="0" presId="urn:microsoft.com/office/officeart/2005/8/layout/process5"/>
    <dgm:cxn modelId="{39AB56B8-B3BD-44D5-B93C-178B059B2288}" type="presOf" srcId="{C7568CAE-6813-4E4C-83BE-4AAAD0C7D9BE}" destId="{0672825D-544F-4AF6-838B-5E57CE38D338}" srcOrd="0" destOrd="0" presId="urn:microsoft.com/office/officeart/2005/8/layout/process5"/>
    <dgm:cxn modelId="{848972BB-C176-4DD3-A31B-A7A3AB705CA4}" type="presOf" srcId="{E162B57E-2412-4C73-B77C-5D2340F7FBDA}" destId="{8A8545C4-F1ED-4205-8C00-DE0A50AB6E5E}" srcOrd="0" destOrd="0" presId="urn:microsoft.com/office/officeart/2005/8/layout/process5"/>
    <dgm:cxn modelId="{F58FF4BE-E7F6-45A0-9E8E-D012412F7E1D}" type="presOf" srcId="{3A1C2906-5644-49F0-B754-CF4335533852}" destId="{054CE8F6-2853-4DB4-9059-D4A082D053F2}" srcOrd="1" destOrd="0" presId="urn:microsoft.com/office/officeart/2005/8/layout/process5"/>
    <dgm:cxn modelId="{EADF8FC9-1695-47D2-9D6D-EC4C59AAAFF0}" srcId="{E3AD2560-C973-4A52-8F67-E8B49CAD187E}" destId="{C900F836-6E68-4F15-85CA-2DE0E54635A1}" srcOrd="3" destOrd="0" parTransId="{5754D122-E3CB-4D99-BB6B-7F139A396290}" sibTransId="{67204CAB-6B7F-4D29-9FDF-F5B88EFC69F2}"/>
    <dgm:cxn modelId="{6C1B13D8-4877-4F7A-B880-B622DB965D08}" type="presOf" srcId="{3CBDAAD9-8363-44F7-B932-CEEB1ED17CB6}" destId="{72E71CA3-F071-45C9-AC89-CAED81612E83}" srcOrd="0" destOrd="0" presId="urn:microsoft.com/office/officeart/2005/8/layout/process5"/>
    <dgm:cxn modelId="{70C6E4D8-BD36-442D-B8A7-1F24EDDD9269}" type="presOf" srcId="{3A1C2906-5644-49F0-B754-CF4335533852}" destId="{DAE7A37F-90B9-4A6B-9379-5690C904E82B}" srcOrd="0" destOrd="0" presId="urn:microsoft.com/office/officeart/2005/8/layout/process5"/>
    <dgm:cxn modelId="{A6219EAD-2CEE-4B31-A858-A357B61C095F}" type="presParOf" srcId="{400BCB7D-F085-4DCA-88CE-862EF499EBB1}" destId="{AC12229F-830C-4885-B779-39259E6CCAD8}" srcOrd="0" destOrd="0" presId="urn:microsoft.com/office/officeart/2005/8/layout/process5"/>
    <dgm:cxn modelId="{F46E7884-6FA0-4347-A982-D7A34143A04F}" type="presParOf" srcId="{400BCB7D-F085-4DCA-88CE-862EF499EBB1}" destId="{4CBB69E1-06F9-4FC2-A601-B22E34CB1D4B}" srcOrd="1" destOrd="0" presId="urn:microsoft.com/office/officeart/2005/8/layout/process5"/>
    <dgm:cxn modelId="{230F1A56-485C-4C2C-8265-D829C76072C0}" type="presParOf" srcId="{4CBB69E1-06F9-4FC2-A601-B22E34CB1D4B}" destId="{2980A815-B8F0-4E46-9349-739674EE76F5}" srcOrd="0" destOrd="0" presId="urn:microsoft.com/office/officeart/2005/8/layout/process5"/>
    <dgm:cxn modelId="{A0B5618C-204F-4061-A771-EBCEB5C68C2D}" type="presParOf" srcId="{400BCB7D-F085-4DCA-88CE-862EF499EBB1}" destId="{8A8545C4-F1ED-4205-8C00-DE0A50AB6E5E}" srcOrd="2" destOrd="0" presId="urn:microsoft.com/office/officeart/2005/8/layout/process5"/>
    <dgm:cxn modelId="{4F4FCFFD-2069-445D-AA60-A605D174898B}" type="presParOf" srcId="{400BCB7D-F085-4DCA-88CE-862EF499EBB1}" destId="{DAE7A37F-90B9-4A6B-9379-5690C904E82B}" srcOrd="3" destOrd="0" presId="urn:microsoft.com/office/officeart/2005/8/layout/process5"/>
    <dgm:cxn modelId="{BAB93DB1-80FA-4DBE-81B8-A33F5AC7B6AF}" type="presParOf" srcId="{DAE7A37F-90B9-4A6B-9379-5690C904E82B}" destId="{054CE8F6-2853-4DB4-9059-D4A082D053F2}" srcOrd="0" destOrd="0" presId="urn:microsoft.com/office/officeart/2005/8/layout/process5"/>
    <dgm:cxn modelId="{88F3568C-4B01-42D8-8C06-A462AB7BA165}" type="presParOf" srcId="{400BCB7D-F085-4DCA-88CE-862EF499EBB1}" destId="{72E71CA3-F071-45C9-AC89-CAED81612E83}" srcOrd="4" destOrd="0" presId="urn:microsoft.com/office/officeart/2005/8/layout/process5"/>
    <dgm:cxn modelId="{7A511E62-770E-4C7D-AB7F-D70AB4F661AC}" type="presParOf" srcId="{400BCB7D-F085-4DCA-88CE-862EF499EBB1}" destId="{0672825D-544F-4AF6-838B-5E57CE38D338}" srcOrd="5" destOrd="0" presId="urn:microsoft.com/office/officeart/2005/8/layout/process5"/>
    <dgm:cxn modelId="{3353CFA5-E1A6-45BC-9D7D-A82D8FF239AF}" type="presParOf" srcId="{0672825D-544F-4AF6-838B-5E57CE38D338}" destId="{55AC390F-EDFB-4643-81D8-9C7BFEF43E3E}" srcOrd="0" destOrd="0" presId="urn:microsoft.com/office/officeart/2005/8/layout/process5"/>
    <dgm:cxn modelId="{FEFE0011-49EB-4286-ADC4-3D6C7FD41894}" type="presParOf" srcId="{400BCB7D-F085-4DCA-88CE-862EF499EBB1}" destId="{D3BE228E-F8F6-4E37-A9E7-293777EEC00F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2229F-830C-4885-B779-39259E6CCAD8}">
      <dsp:nvSpPr>
        <dsp:cNvPr id="0" name=""/>
        <dsp:cNvSpPr/>
      </dsp:nvSpPr>
      <dsp:spPr>
        <a:xfrm>
          <a:off x="721965" y="3594"/>
          <a:ext cx="3398862" cy="2039317"/>
        </a:xfrm>
        <a:prstGeom prst="roundRect">
          <a:avLst>
            <a:gd name="adj" fmla="val 10000"/>
          </a:avLst>
        </a:prstGeom>
        <a:solidFill>
          <a:srgbClr val="FF0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Flask takes user input and goes to DB for properly configured data</a:t>
          </a:r>
        </a:p>
      </dsp:txBody>
      <dsp:txXfrm>
        <a:off x="781695" y="63324"/>
        <a:ext cx="3279402" cy="1919857"/>
      </dsp:txXfrm>
    </dsp:sp>
    <dsp:sp modelId="{4CBB69E1-06F9-4FC2-A601-B22E34CB1D4B}">
      <dsp:nvSpPr>
        <dsp:cNvPr id="0" name=""/>
        <dsp:cNvSpPr/>
      </dsp:nvSpPr>
      <dsp:spPr>
        <a:xfrm>
          <a:off x="4419927" y="601794"/>
          <a:ext cx="720558" cy="842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419927" y="770377"/>
        <a:ext cx="504391" cy="505751"/>
      </dsp:txXfrm>
    </dsp:sp>
    <dsp:sp modelId="{8A8545C4-F1ED-4205-8C00-DE0A50AB6E5E}">
      <dsp:nvSpPr>
        <dsp:cNvPr id="0" name=""/>
        <dsp:cNvSpPr/>
      </dsp:nvSpPr>
      <dsp:spPr>
        <a:xfrm>
          <a:off x="5480372" y="3594"/>
          <a:ext cx="3398862" cy="2039317"/>
        </a:xfrm>
        <a:prstGeom prst="roundRect">
          <a:avLst>
            <a:gd name="adj" fmla="val 10000"/>
          </a:avLst>
        </a:prstGeom>
        <a:solidFill>
          <a:srgbClr val="F79709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Flask inputs DB info into ML model  </a:t>
          </a:r>
        </a:p>
      </dsp:txBody>
      <dsp:txXfrm>
        <a:off x="5540102" y="63324"/>
        <a:ext cx="3279402" cy="1919857"/>
      </dsp:txXfrm>
    </dsp:sp>
    <dsp:sp modelId="{DAE7A37F-90B9-4A6B-9379-5690C904E82B}">
      <dsp:nvSpPr>
        <dsp:cNvPr id="0" name=""/>
        <dsp:cNvSpPr/>
      </dsp:nvSpPr>
      <dsp:spPr>
        <a:xfrm rot="5400000">
          <a:off x="6819524" y="2280832"/>
          <a:ext cx="720558" cy="842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-5400000">
        <a:off x="6926928" y="2342012"/>
        <a:ext cx="505751" cy="504391"/>
      </dsp:txXfrm>
    </dsp:sp>
    <dsp:sp modelId="{72E71CA3-F071-45C9-AC89-CAED81612E83}">
      <dsp:nvSpPr>
        <dsp:cNvPr id="0" name=""/>
        <dsp:cNvSpPr/>
      </dsp:nvSpPr>
      <dsp:spPr>
        <a:xfrm>
          <a:off x="5480372" y="3402456"/>
          <a:ext cx="3398862" cy="2039317"/>
        </a:xfrm>
        <a:prstGeom prst="roundRect">
          <a:avLst>
            <a:gd name="adj" fmla="val 10000"/>
          </a:avLst>
        </a:prstGeom>
        <a:solidFill>
          <a:srgbClr val="00B05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ML model returns list of movies</a:t>
          </a:r>
        </a:p>
      </dsp:txBody>
      <dsp:txXfrm>
        <a:off x="5540102" y="3462186"/>
        <a:ext cx="3279402" cy="1919857"/>
      </dsp:txXfrm>
    </dsp:sp>
    <dsp:sp modelId="{0672825D-544F-4AF6-838B-5E57CE38D338}">
      <dsp:nvSpPr>
        <dsp:cNvPr id="0" name=""/>
        <dsp:cNvSpPr/>
      </dsp:nvSpPr>
      <dsp:spPr>
        <a:xfrm rot="10800000">
          <a:off x="4460713" y="4000656"/>
          <a:ext cx="720558" cy="842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10800000">
        <a:off x="4676880" y="4169239"/>
        <a:ext cx="504391" cy="505751"/>
      </dsp:txXfrm>
    </dsp:sp>
    <dsp:sp modelId="{D3BE228E-F8F6-4E37-A9E7-293777EEC00F}">
      <dsp:nvSpPr>
        <dsp:cNvPr id="0" name=""/>
        <dsp:cNvSpPr/>
      </dsp:nvSpPr>
      <dsp:spPr>
        <a:xfrm>
          <a:off x="721965" y="3402456"/>
          <a:ext cx="3398862" cy="2039317"/>
        </a:xfrm>
        <a:prstGeom prst="roundRect">
          <a:avLst>
            <a:gd name="adj" fmla="val 10000"/>
          </a:avLst>
        </a:prstGeom>
        <a:solidFill>
          <a:srgbClr val="0070C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List of movies is then output by Flask onto website</a:t>
          </a:r>
        </a:p>
      </dsp:txBody>
      <dsp:txXfrm>
        <a:off x="781695" y="3462186"/>
        <a:ext cx="3279402" cy="1919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ddmortara.it/wordpress/docenti/tutorial/audio-vide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://www.eweb.unex.es/eweb/sage/sagepython2014/" TargetMode="External"/><Relationship Id="rId7" Type="http://schemas.openxmlformats.org/officeDocument/2006/relationships/hyperlink" Target="https://en.wikipedia.org/wiki/Scikit-learn" TargetMode="External"/><Relationship Id="rId12" Type="http://schemas.openxmlformats.org/officeDocument/2006/relationships/hyperlink" Target="https://en.wikipedia.org/wiki/Amazon_Web_Servic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www.paraply.co/contact" TargetMode="External"/><Relationship Id="rId5" Type="http://schemas.openxmlformats.org/officeDocument/2006/relationships/hyperlink" Target="https://en.wikipedia.org/wiki/PostgreSQL" TargetMode="External"/><Relationship Id="rId15" Type="http://schemas.openxmlformats.org/officeDocument/2006/relationships/hyperlink" Target="https://www.perl.com/article/deploy-a-static-website-with-aws-s3-and-paws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scipy.in/2015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6247E7-72A6-4778-9B8B-F17888495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 grainSize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81686" y="1139483"/>
            <a:ext cx="9805181" cy="4557932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99000" endPos="0" dir="5400000" sy="-100000" algn="bl" rotWithShape="0"/>
            <a:softEdge rad="1270000"/>
          </a:effectLst>
          <a:scene3d>
            <a:camera prst="orthographicFront"/>
            <a:lightRig rig="threePt" dir="t"/>
          </a:scene3d>
          <a:sp3d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BE05B-1464-483A-B564-1EEA1877D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Movie matchmaker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E887D-E552-44BC-B30B-381DC3516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3" y="4318781"/>
            <a:ext cx="4180357" cy="13786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Kami </a:t>
            </a:r>
            <a:r>
              <a:rPr lang="en-US" dirty="0" err="1"/>
              <a:t>Whithurst</a:t>
            </a:r>
            <a:r>
              <a:rPr lang="en-US" dirty="0"/>
              <a:t>-Levy</a:t>
            </a:r>
          </a:p>
          <a:p>
            <a:r>
              <a:rPr lang="en-US" dirty="0"/>
              <a:t>Theodore Moreland</a:t>
            </a:r>
          </a:p>
          <a:p>
            <a:r>
              <a:rPr lang="en-US" dirty="0"/>
              <a:t>Adam Feldstein</a:t>
            </a:r>
          </a:p>
          <a:p>
            <a:r>
              <a:rPr lang="en-US" dirty="0"/>
              <a:t>Danielle  Perkins</a:t>
            </a:r>
          </a:p>
        </p:txBody>
      </p:sp>
    </p:spTree>
    <p:extLst>
      <p:ext uri="{BB962C8B-B14F-4D97-AF65-F5344CB8AC3E}">
        <p14:creationId xmlns:p14="http://schemas.microsoft.com/office/powerpoint/2010/main" val="30703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EB13-A3FB-48BF-B0DA-0C34FB60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25" y="685800"/>
            <a:ext cx="5092995" cy="781494"/>
          </a:xfrm>
        </p:spPr>
        <p:txBody>
          <a:bodyPr/>
          <a:lstStyle/>
          <a:p>
            <a:r>
              <a:rPr lang="en-US" b="1" u="sng" dirty="0"/>
              <a:t>Business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7FD7-F7B8-47FE-8A21-4C7891B0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906" y="1467294"/>
            <a:ext cx="9867014" cy="41449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Recommend movies to user based on their basic movie preferences</a:t>
            </a:r>
          </a:p>
          <a:p>
            <a:r>
              <a:rPr lang="en-US" dirty="0"/>
              <a:t>New user inputs 3 random movies they like</a:t>
            </a:r>
          </a:p>
          <a:p>
            <a:r>
              <a:rPr lang="en-US" dirty="0"/>
              <a:t>Filter through movie database to narrow down recommendations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Potential use cases</a:t>
            </a:r>
          </a:p>
          <a:p>
            <a:r>
              <a:rPr lang="en-US" dirty="0"/>
              <a:t>Applications &amp; websites for users (</a:t>
            </a:r>
            <a:r>
              <a:rPr lang="en-US" dirty="0" err="1"/>
              <a:t>i.e</a:t>
            </a:r>
            <a:r>
              <a:rPr lang="en-US" dirty="0"/>
              <a:t> movies, e-books, games)</a:t>
            </a:r>
          </a:p>
          <a:p>
            <a:r>
              <a:rPr lang="en-US" dirty="0"/>
              <a:t>Products &amp; Sales websites (clothing, health &amp; skin care products, nutrition and food)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9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CC76-14C6-45F0-ABF2-064B2555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3974"/>
          </a:xfrm>
        </p:spPr>
        <p:txBody>
          <a:bodyPr>
            <a:normAutofit fontScale="90000"/>
          </a:bodyPr>
          <a:lstStyle/>
          <a:p>
            <a:r>
              <a:rPr lang="en-US" sz="4900" u="sng" dirty="0"/>
              <a:t>Technologies Used: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5C37-03FA-430E-8F3E-0205E838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0196"/>
            <a:ext cx="9601200" cy="3839817"/>
          </a:xfrm>
        </p:spPr>
        <p:txBody>
          <a:bodyPr/>
          <a:lstStyle/>
          <a:p>
            <a:r>
              <a:rPr lang="en-US" dirty="0"/>
              <a:t>Splinter: web scraping</a:t>
            </a:r>
          </a:p>
          <a:p>
            <a:r>
              <a:rPr lang="en-US" dirty="0"/>
              <a:t>Pandas; &amp; </a:t>
            </a:r>
            <a:r>
              <a:rPr lang="en-US" dirty="0" err="1"/>
              <a:t>pgAdmin</a:t>
            </a:r>
            <a:r>
              <a:rPr lang="en-US" dirty="0"/>
              <a:t>: data wrangling</a:t>
            </a:r>
          </a:p>
          <a:p>
            <a:r>
              <a:rPr lang="en-US" dirty="0"/>
              <a:t>PostgreSQL &amp; S3 Bucket: stores images</a:t>
            </a:r>
          </a:p>
          <a:p>
            <a:r>
              <a:rPr lang="en-US" dirty="0" err="1"/>
              <a:t>Scikitlearn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and </a:t>
            </a:r>
            <a:r>
              <a:rPr lang="en-US" dirty="0" err="1"/>
              <a:t>joblib</a:t>
            </a:r>
            <a:r>
              <a:rPr lang="en-US" dirty="0"/>
              <a:t>, fuzzy </a:t>
            </a:r>
            <a:r>
              <a:rPr lang="en-US" dirty="0" err="1"/>
              <a:t>wuzzy</a:t>
            </a:r>
            <a:r>
              <a:rPr lang="en-US" dirty="0"/>
              <a:t>: machine learning</a:t>
            </a:r>
          </a:p>
          <a:p>
            <a:r>
              <a:rPr lang="en-US" dirty="0"/>
              <a:t>Flask: backend</a:t>
            </a:r>
          </a:p>
          <a:p>
            <a:r>
              <a:rPr lang="en-US" dirty="0" err="1"/>
              <a:t>Javascript</a:t>
            </a:r>
            <a:r>
              <a:rPr lang="en-US" dirty="0"/>
              <a:t>, Bootstrap, HTML/CSS, jQuery: frontend/display</a:t>
            </a:r>
          </a:p>
          <a:p>
            <a:r>
              <a:rPr lang="en-US" dirty="0"/>
              <a:t>AWS: host website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65226-B493-4A1A-8869-F192A8C6B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10739" y="5596344"/>
            <a:ext cx="1419237" cy="600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6211FC-B26E-41D5-B2A2-E86CBD65E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84797" y="5643545"/>
            <a:ext cx="610553" cy="629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A41EF2-9F9E-4815-9292-C7E0EF143A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295827" y="5526990"/>
            <a:ext cx="1419237" cy="764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2D2550-ABE3-4FFA-957B-CB47AF18BB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96174" y="5467807"/>
            <a:ext cx="812801" cy="7991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9C5B02-5A16-45CB-8162-CB7FA9666C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926572" y="5533758"/>
            <a:ext cx="1665369" cy="7504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8A6E5B-F334-4A5E-B2DD-89625EFDAE07}"/>
              </a:ext>
            </a:extLst>
          </p:cNvPr>
          <p:cNvSpPr txBox="1"/>
          <p:nvPr/>
        </p:nvSpPr>
        <p:spPr>
          <a:xfrm>
            <a:off x="381000" y="6848475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s://en.wikipedia.org/wiki/Amazon_Web_Service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BCE8936-E5A5-435E-9857-99B63CDF6A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884751" y="5370950"/>
            <a:ext cx="1871297" cy="8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5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9062-F816-4B9C-A1F2-49611C6F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and Clean up: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6347-CCE4-497C-B37B-C7B3C698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299"/>
            <a:ext cx="9601200" cy="48262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Extraction</a:t>
            </a:r>
          </a:p>
          <a:p>
            <a:r>
              <a:rPr lang="en-US" dirty="0"/>
              <a:t>Data source: </a:t>
            </a:r>
            <a:r>
              <a:rPr lang="en-US" dirty="0" err="1"/>
              <a:t>MovieLens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Reviews from 1995-2008</a:t>
            </a:r>
          </a:p>
          <a:p>
            <a:r>
              <a:rPr lang="en-US" dirty="0"/>
              <a:t>Original Dataset: CSV containing 27.7 million rows of ratings scrapped from  </a:t>
            </a:r>
            <a:r>
              <a:rPr lang="en-US" dirty="0" err="1"/>
              <a:t>MovieLens</a:t>
            </a:r>
            <a:r>
              <a:rPr lang="en-US" dirty="0"/>
              <a:t> subscribers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Transformation</a:t>
            </a:r>
          </a:p>
          <a:p>
            <a:r>
              <a:rPr lang="en-US" dirty="0"/>
              <a:t>Filtered to include only movies reviewed 75x or more leaving us with 26.8 million reviews</a:t>
            </a:r>
          </a:p>
          <a:p>
            <a:pPr lvl="1"/>
            <a:r>
              <a:rPr lang="en-US" dirty="0"/>
              <a:t>282,000 reviewers</a:t>
            </a:r>
          </a:p>
          <a:p>
            <a:pPr lvl="1"/>
            <a:r>
              <a:rPr lang="en-US" dirty="0"/>
              <a:t>8,000+ movies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Loading</a:t>
            </a:r>
          </a:p>
          <a:p>
            <a:r>
              <a:rPr lang="en-US" sz="2400" dirty="0"/>
              <a:t>PostgreSQL database</a:t>
            </a:r>
          </a:p>
          <a:p>
            <a:r>
              <a:rPr lang="en-US" sz="2400" dirty="0"/>
              <a:t>Two tables: large, filtered dataset &amp; list of TMDB </a:t>
            </a:r>
            <a:r>
              <a:rPr lang="en-US" sz="2400" dirty="0" err="1"/>
              <a:t>i.d.s</a:t>
            </a:r>
            <a:r>
              <a:rPr lang="en-US" sz="2400" dirty="0"/>
              <a:t> and IMDB </a:t>
            </a:r>
            <a:r>
              <a:rPr lang="en-US" sz="2400" dirty="0" err="1"/>
              <a:t>i.d.s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48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9F990B-0FDE-46F4-A6EA-2A56A0014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361201"/>
              </p:ext>
            </p:extLst>
          </p:nvPr>
        </p:nvGraphicFramePr>
        <p:xfrm>
          <a:off x="1371600" y="422031"/>
          <a:ext cx="9601200" cy="5445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18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C351-4CBC-4B7B-BC18-060FFE21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6F23-1D89-4748-9934-20CAFDFAD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Add movie details</a:t>
            </a:r>
          </a:p>
          <a:p>
            <a:r>
              <a:rPr lang="en-US" sz="2400" dirty="0"/>
              <a:t>Upon hover, include movie description, actors, producer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Expand website options to render other results</a:t>
            </a:r>
          </a:p>
          <a:p>
            <a:r>
              <a:rPr lang="en-US" dirty="0"/>
              <a:t>We focused on movies but we could apply this same approach to recommend books and games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Include filters on recommendations</a:t>
            </a:r>
          </a:p>
          <a:p>
            <a:r>
              <a:rPr lang="en-US" dirty="0"/>
              <a:t>Filter down movies by genre, production year/decade, featured actor/actress, rating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2BE1-2D39-4725-A37E-6C17214AD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BD90A-F03C-438D-B072-FE2D4876E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215168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310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 Black</vt:lpstr>
      <vt:lpstr>Franklin Gothic Book</vt:lpstr>
      <vt:lpstr>Crop</vt:lpstr>
      <vt:lpstr>Movie matchmaker</vt:lpstr>
      <vt:lpstr>Business Objectives:</vt:lpstr>
      <vt:lpstr>Technologies Used: </vt:lpstr>
      <vt:lpstr>Data and Clean up: </vt:lpstr>
      <vt:lpstr>PowerPoint Presentation</vt:lpstr>
      <vt:lpstr>Future Work: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matchmaker</dc:title>
  <dc:creator>Danielle Perkins</dc:creator>
  <cp:lastModifiedBy>Danielle Perkins</cp:lastModifiedBy>
  <cp:revision>37</cp:revision>
  <dcterms:created xsi:type="dcterms:W3CDTF">2019-06-30T16:46:33Z</dcterms:created>
  <dcterms:modified xsi:type="dcterms:W3CDTF">2019-07-02T22:23:12Z</dcterms:modified>
</cp:coreProperties>
</file>