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8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06" autoAdjust="0"/>
    <p:restoredTop sz="90273" autoAdjust="0"/>
  </p:normalViewPr>
  <p:slideViewPr>
    <p:cSldViewPr snapToGrid="0" snapToObjects="1">
      <p:cViewPr varScale="1">
        <p:scale>
          <a:sx n="108" d="100"/>
          <a:sy n="108" d="100"/>
        </p:scale>
        <p:origin x="-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66C6-B3ED-0048-8527-5A2A10B34A45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E48C-2B6B-B347-AD1E-2C25F7733B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ABE3-C194-5445-8589-81EF5BE9679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A345-7CB9-274B-8797-06B419270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lightning talk I will briefly describe how I successfully found, acquired, and used the census data that I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A345-7CB9-274B-8797-06B419270EF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A53B-5FFA-A345-965F-6EAD66C4B30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F7C-B7D1-9C4D-8B9E-1F0AA7E0D471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4F1E-F5BE-4D40-B25E-AC515B31284A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A95D-2425-3C43-9AC1-91985E2718B8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1F16-0F75-6C49-B8DE-35D0747CCCA8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EFE-A0A5-2944-8B1F-30918497B84D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2A9-F0EE-8541-992E-08DFC7E3AB07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18BB-8CF3-A549-966A-A73AEBDD9121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DE21-A4C8-FA49-B9C2-D344999FCC19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3DE0-9091-2949-9A98-2726A7215612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1771-5FBC-0F4D-A55B-733DBEDC032D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439A-BC93-8B40-8205-CD4833E3B47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D6CED6-3BBC-AC42-9113-0ABBD675ABB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061F60-DB83-1542-800D-ABBF894FC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Sense of Census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 </a:t>
            </a:r>
            <a:r>
              <a:rPr lang="en-US" dirty="0" err="1" smtClean="0"/>
              <a:t>Perkus</a:t>
            </a:r>
            <a:endParaRPr lang="en-US" dirty="0" smtClean="0"/>
          </a:p>
          <a:p>
            <a:r>
              <a:rPr lang="en-US" dirty="0" smtClean="0"/>
              <a:t>12/14/16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available on my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github.com/dperkus/CensusMakingSense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Instructions for </a:t>
            </a:r>
            <a:r>
              <a:rPr lang="en-US" dirty="0" smtClean="0"/>
              <a:t>downloading tables</a:t>
            </a:r>
          </a:p>
          <a:p>
            <a:r>
              <a:rPr lang="en-US" dirty="0" smtClean="0"/>
              <a:t>My list of selected data </a:t>
            </a:r>
            <a:r>
              <a:rPr lang="en-US" dirty="0" smtClean="0"/>
              <a:t>variables</a:t>
            </a:r>
          </a:p>
          <a:p>
            <a:r>
              <a:rPr lang="en-US" dirty="0" err="1" smtClean="0"/>
              <a:t>Pseudocode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lustering </a:t>
            </a:r>
            <a:r>
              <a:rPr lang="en-US" dirty="0" smtClean="0"/>
              <a:t>model of our web site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Needed </a:t>
            </a:r>
            <a:r>
              <a:rPr lang="en-US" dirty="0" smtClean="0"/>
              <a:t>demographic data </a:t>
            </a:r>
          </a:p>
          <a:p>
            <a:r>
              <a:rPr lang="en-US" dirty="0" smtClean="0"/>
              <a:t>Very little demographic data available in-house.  </a:t>
            </a:r>
          </a:p>
          <a:p>
            <a:r>
              <a:rPr lang="en-US" dirty="0" smtClean="0"/>
              <a:t>US Census == “Problem Solved” </a:t>
            </a:r>
            <a:r>
              <a:rPr lang="en-US" dirty="0" smtClean="0"/>
              <a:t> ???</a:t>
            </a:r>
          </a:p>
          <a:p>
            <a:r>
              <a:rPr lang="en-US" dirty="0" smtClean="0"/>
              <a:t>HUGE amount of data </a:t>
            </a:r>
            <a:r>
              <a:rPr lang="en-US" dirty="0" smtClean="0"/>
              <a:t>available</a:t>
            </a: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arious methods, </a:t>
            </a:r>
            <a:r>
              <a:rPr lang="en-US" dirty="0" smtClean="0"/>
              <a:t>APIs, permutations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not easy to figure out how to locate and obtain the "right" set of data.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130 different surveys and programs - thousands of data variables</a:t>
            </a:r>
          </a:p>
          <a:p>
            <a:r>
              <a:rPr lang="en-US" dirty="0" smtClean="0"/>
              <a:t>Lots of different crosstabs</a:t>
            </a:r>
          </a:p>
          <a:p>
            <a:pPr lvl="1"/>
            <a:r>
              <a:rPr lang="en-US" dirty="0" smtClean="0"/>
              <a:t>Example </a:t>
            </a:r>
          </a:p>
          <a:p>
            <a:pPr lvl="2"/>
            <a:r>
              <a:rPr lang="en-US" dirty="0" smtClean="0"/>
              <a:t>Education high school degree, college / grad degree</a:t>
            </a:r>
          </a:p>
          <a:p>
            <a:pPr lvl="2"/>
            <a:r>
              <a:rPr lang="en-US" dirty="0" smtClean="0"/>
              <a:t>By poverty Rate</a:t>
            </a:r>
          </a:p>
          <a:p>
            <a:pPr lvl="2"/>
            <a:r>
              <a:rPr lang="en-US" dirty="0" smtClean="0"/>
              <a:t>By Earnings</a:t>
            </a:r>
          </a:p>
          <a:p>
            <a:pPr lvl="2"/>
            <a:r>
              <a:rPr lang="en-US" dirty="0" smtClean="0"/>
              <a:t>By … etc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And always by gender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Census Geographic Hierarchy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2273"/>
          <a:stretch>
            <a:fillRect/>
          </a:stretch>
        </p:blipFill>
        <p:spPr>
          <a:xfrm>
            <a:off x="2322338" y="983100"/>
            <a:ext cx="4930807" cy="5597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889" y="6581001"/>
            <a:ext cx="540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 https://</a:t>
            </a:r>
            <a:r>
              <a:rPr lang="en-US" sz="1200" dirty="0" err="1" smtClean="0"/>
              <a:t>www.census.gov/geo/reference/webatlas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  <a:br>
              <a:rPr lang="en-US" dirty="0" smtClean="0"/>
            </a:br>
            <a:r>
              <a:rPr lang="en-US" sz="4000" dirty="0" smtClean="0"/>
              <a:t>“Popular Tables”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SELECTED SOCIAL CHARACTERISTICS  - DP02</a:t>
            </a:r>
          </a:p>
          <a:p>
            <a:pPr lvl="1"/>
            <a:r>
              <a:rPr lang="en-US" dirty="0" smtClean="0"/>
              <a:t>Language and place of birth</a:t>
            </a:r>
          </a:p>
          <a:p>
            <a:r>
              <a:rPr lang="en-US" dirty="0" smtClean="0"/>
              <a:t>SELECTED ECONOMIC CHARACTERISTICS - DP03</a:t>
            </a:r>
          </a:p>
          <a:p>
            <a:pPr lvl="1"/>
            <a:r>
              <a:rPr lang="en-US" dirty="0" smtClean="0"/>
              <a:t>Employment and Income</a:t>
            </a:r>
          </a:p>
          <a:p>
            <a:r>
              <a:rPr lang="en-US" dirty="0" smtClean="0"/>
              <a:t>SELECTED HOUSING CHARACTERISTICS - DP04</a:t>
            </a:r>
          </a:p>
          <a:p>
            <a:pPr lvl="1"/>
            <a:r>
              <a:rPr lang="en-US" dirty="0" smtClean="0"/>
              <a:t>Renters and home owners</a:t>
            </a:r>
          </a:p>
          <a:p>
            <a:r>
              <a:rPr lang="en-US" dirty="0" smtClean="0"/>
              <a:t>DEMOGRAPHIC AND HOUSING ESTIMATES - DP05</a:t>
            </a:r>
          </a:p>
          <a:p>
            <a:pPr lvl="1"/>
            <a:r>
              <a:rPr lang="en-US" dirty="0" smtClean="0"/>
              <a:t>Ethnicity</a:t>
            </a:r>
          </a:p>
          <a:p>
            <a:r>
              <a:rPr lang="en-US" dirty="0" smtClean="0"/>
              <a:t>EDUCATIONAL ATTAINMENTS – S1501</a:t>
            </a:r>
          </a:p>
          <a:p>
            <a:pPr lvl="1"/>
            <a:r>
              <a:rPr lang="en-US" dirty="0" smtClean="0"/>
              <a:t>High school and college grads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Educational Attainment </a:t>
            </a:r>
            <a:r>
              <a:rPr lang="en-US" sz="4000" dirty="0" smtClean="0"/>
              <a:t>– Table S1501</a:t>
            </a:r>
            <a:endParaRPr lang="en-US" dirty="0"/>
          </a:p>
        </p:txBody>
      </p:sp>
      <p:pic>
        <p:nvPicPr>
          <p:cNvPr id="4" name="Content Placeholder 3" descr="AFF s1501 single ctrac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4818" t="30588" r="3909" b="4706"/>
              <a:stretch>
                <a:fillRect/>
              </a:stretch>
            </p:blipFill>
          </mc:Choice>
          <mc:Fallback>
            <p:blipFill>
              <a:blip r:embed="rId3"/>
              <a:srcRect l="4818" t="30588" r="3909" b="4706"/>
              <a:stretch>
                <a:fillRect/>
              </a:stretch>
            </p:blipFill>
          </mc:Fallback>
        </mc:AlternateContent>
        <p:spPr>
          <a:xfrm>
            <a:off x="168717" y="1869562"/>
            <a:ext cx="8752083" cy="4794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Census Geographic Hierarchy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2273"/>
          <a:stretch>
            <a:fillRect/>
          </a:stretch>
        </p:blipFill>
        <p:spPr>
          <a:xfrm>
            <a:off x="2322338" y="983100"/>
            <a:ext cx="4930807" cy="5597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889" y="6581001"/>
            <a:ext cx="540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 https://</a:t>
            </a:r>
            <a:r>
              <a:rPr lang="en-US" sz="1200" dirty="0" err="1" smtClean="0"/>
              <a:t>www.census.gov/geo/reference/webatlas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38792" y="1787372"/>
            <a:ext cx="1457939" cy="317355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ounded Rectangle 6"/>
          <p:cNvSpPr/>
          <p:nvPr/>
        </p:nvSpPr>
        <p:spPr>
          <a:xfrm>
            <a:off x="4221136" y="4820883"/>
            <a:ext cx="1070362" cy="317355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Address</a:t>
            </a:r>
            <a:r>
              <a:rPr lang="en-US" dirty="0" smtClean="0"/>
              <a:t> =&gt; </a:t>
            </a:r>
            <a:r>
              <a:rPr lang="en-US" dirty="0" smtClean="0"/>
              <a:t>geographic identifier</a:t>
            </a:r>
          </a:p>
          <a:p>
            <a:pPr lvl="0"/>
            <a:r>
              <a:rPr lang="en-US" dirty="0" smtClean="0"/>
              <a:t>Address to</a:t>
            </a:r>
            <a:r>
              <a:rPr lang="en-US" dirty="0" smtClean="0"/>
              <a:t> Zip Code </a:t>
            </a:r>
            <a:r>
              <a:rPr lang="en-US" dirty="0" smtClean="0"/>
              <a:t>is easy</a:t>
            </a:r>
            <a:endParaRPr lang="en-US" dirty="0" smtClean="0"/>
          </a:p>
          <a:p>
            <a:pPr lvl="0"/>
            <a:r>
              <a:rPr lang="en-US" dirty="0" smtClean="0"/>
              <a:t>Census Tract provides finer grain</a:t>
            </a:r>
          </a:p>
          <a:p>
            <a:pPr lvl="0"/>
            <a:r>
              <a:rPr lang="en-US" dirty="0" smtClean="0"/>
              <a:t>But, Address </a:t>
            </a:r>
            <a:r>
              <a:rPr lang="en-US" dirty="0" smtClean="0"/>
              <a:t>to census tract is not so easy</a:t>
            </a:r>
          </a:p>
          <a:p>
            <a:pPr lvl="1"/>
            <a:r>
              <a:rPr lang="en-US" dirty="0" smtClean="0"/>
              <a:t>Many free sources are volume limited</a:t>
            </a:r>
          </a:p>
          <a:p>
            <a:pPr lvl="1"/>
            <a:r>
              <a:rPr lang="en-US" dirty="0" smtClean="0"/>
              <a:t>Our vendor could not provide “sub-tracts”</a:t>
            </a:r>
          </a:p>
          <a:p>
            <a:pPr lvl="2"/>
            <a:r>
              <a:rPr lang="en-US" dirty="0" smtClean="0"/>
              <a:t>12345.</a:t>
            </a:r>
            <a:r>
              <a:rPr lang="en-US" strike="sngStrike" dirty="0" smtClean="0"/>
              <a:t>01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Extract and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S1501 Table for</a:t>
            </a:r>
            <a:r>
              <a:rPr lang="en-US" dirty="0" smtClean="0"/>
              <a:t> Zip codes</a:t>
            </a:r>
          </a:p>
          <a:p>
            <a:pPr lvl="1"/>
            <a:r>
              <a:rPr lang="en-US" dirty="0" smtClean="0"/>
              <a:t>100Mb = 800 columns by 33,000 rows</a:t>
            </a:r>
          </a:p>
          <a:p>
            <a:r>
              <a:rPr lang="en-US" dirty="0" smtClean="0"/>
              <a:t>S1501 Table for Census Tracts</a:t>
            </a:r>
          </a:p>
          <a:p>
            <a:pPr lvl="1"/>
            <a:r>
              <a:rPr lang="en-US" dirty="0" smtClean="0"/>
              <a:t>225Mb = 800 columns by </a:t>
            </a:r>
            <a:r>
              <a:rPr lang="en-US" dirty="0" smtClean="0"/>
              <a:t>70,000 </a:t>
            </a:r>
            <a:r>
              <a:rPr lang="en-US" dirty="0" smtClean="0"/>
              <a:t>rows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 smtClean="0"/>
              <a:t>a few dozen are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SMOP*</a:t>
            </a:r>
          </a:p>
          <a:p>
            <a:pPr lvl="1"/>
            <a:r>
              <a:rPr lang="en-US" dirty="0" smtClean="0"/>
              <a:t>5 Tables</a:t>
            </a:r>
            <a:endParaRPr lang="en-US" dirty="0" smtClean="0"/>
          </a:p>
          <a:p>
            <a:pPr lvl="1"/>
            <a:r>
              <a:rPr lang="en-US" dirty="0" smtClean="0"/>
              <a:t>Extract useful columns</a:t>
            </a:r>
          </a:p>
          <a:p>
            <a:pPr lvl="1"/>
            <a:r>
              <a:rPr lang="en-US" dirty="0" smtClean="0"/>
              <a:t>Handle </a:t>
            </a:r>
            <a:r>
              <a:rPr lang="en-US" dirty="0" smtClean="0"/>
              <a:t>missing data, clean </a:t>
            </a:r>
            <a:r>
              <a:rPr lang="en-US" dirty="0" smtClean="0"/>
              <a:t>up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93180" y="6488668"/>
            <a:ext cx="53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* Simple Matter of Programming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1F60-DB83-1542-800D-ABBF894FC3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3759</TotalTime>
  <Words>367</Words>
  <Application>Microsoft Macintosh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Making Sense of Census Data</vt:lpstr>
      <vt:lpstr>Intro</vt:lpstr>
      <vt:lpstr>Lots of data</vt:lpstr>
      <vt:lpstr>Census Geographic Hierarchy </vt:lpstr>
      <vt:lpstr>American Fact Finder “Popular Tables” to the rescue!</vt:lpstr>
      <vt:lpstr>Educational Attainment – Table S1501</vt:lpstr>
      <vt:lpstr>Census Geographic Hierarchy </vt:lpstr>
      <vt:lpstr>Geocoding</vt:lpstr>
      <vt:lpstr>Extract and Transform</vt:lpstr>
      <vt:lpstr>Resources available on my Github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of Census Data</dc:title>
  <dc:creator>Don</dc:creator>
  <cp:lastModifiedBy>Don</cp:lastModifiedBy>
  <cp:revision>7</cp:revision>
  <dcterms:created xsi:type="dcterms:W3CDTF">2016-12-14T23:25:55Z</dcterms:created>
  <dcterms:modified xsi:type="dcterms:W3CDTF">2016-12-15T03:40:51Z</dcterms:modified>
</cp:coreProperties>
</file>