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3" r:id="rId6"/>
    <p:sldId id="265" r:id="rId7"/>
    <p:sldId id="266"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0C415-A570-4BE7-B3B3-AA3839DE2B61}" v="16" dt="2022-02-10T22:28:18.281"/>
    <p1510:client id="{2D338492-E193-4E80-97E5-655BA162388F}" v="2" dt="2022-02-08T23:39:10.305"/>
    <p1510:client id="{33780160-0999-4B5D-BF83-1058597AA5EF}" v="621" dt="2022-02-11T01:07:24.582"/>
    <p1510:client id="{462971D2-BA13-4566-9B75-AB841AE2149C}" v="16" dt="2022-02-08T23:40:42.819"/>
    <p1510:client id="{5623284B-73E6-45A1-A8E1-7B86C0F719B6}" v="159" dt="2022-02-09T23:16:55.367"/>
    <p1510:client id="{73272FA9-59EE-46AC-8D8F-2303E3DA0D98}" v="560" dt="2022-02-09T22:57:44.684"/>
    <p1510:client id="{B09BCC49-E5A4-4DA8-A1E4-F8A626D16B09}" v="280" dt="2022-02-10T23:25:27.538"/>
    <p1510:client id="{C2521E14-1FA3-40A7-8DF5-6AE6A87C53FB}" v="1" dt="2022-02-09T23:01:29.101"/>
    <p1510:client id="{CB33085B-D28D-46FC-8124-E7F2F0844390}" v="619" dt="2022-02-09T00:21:40.668"/>
    <p1510:client id="{DF465871-96B0-41C2-A5D1-BF2E0DA4298C}" v="93" dt="2022-02-08T23:16:27.219"/>
    <p1510:client id="{E17C1A29-B36A-4F7D-BED1-EB925F3F952A}" v="79" dt="2022-02-08T23:39:00.571"/>
    <p1510:client id="{F3E9C47F-3797-419A-9F5B-74C8501D7D14}" v="1162" dt="2022-02-08T00:42:42.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026479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48311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01086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674089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005849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954268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37304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695449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03269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84762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327154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1437160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146253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2522140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4246341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62020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880494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586127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ransition spd="slow">
    <p:push dir="u"/>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3589" y="82287"/>
            <a:ext cx="8574622" cy="2616199"/>
          </a:xfrm>
        </p:spPr>
        <p:txBody>
          <a:bodyPr/>
          <a:lstStyle/>
          <a:p>
            <a:r>
              <a:rPr lang="en-US"/>
              <a:t>DPE ROBOTICS TEAM</a:t>
            </a:r>
          </a:p>
        </p:txBody>
      </p:sp>
      <p:sp>
        <p:nvSpPr>
          <p:cNvPr id="3" name="Subtitle 2"/>
          <p:cNvSpPr>
            <a:spLocks noGrp="1"/>
          </p:cNvSpPr>
          <p:nvPr>
            <p:ph type="subTitle" idx="1"/>
          </p:nvPr>
        </p:nvSpPr>
        <p:spPr>
          <a:xfrm>
            <a:off x="4182002" y="3710517"/>
            <a:ext cx="6987645" cy="1388534"/>
          </a:xfrm>
        </p:spPr>
        <p:txBody>
          <a:bodyPr>
            <a:normAutofit fontScale="92500" lnSpcReduction="20000"/>
          </a:bodyPr>
          <a:lstStyle/>
          <a:p>
            <a:r>
              <a:rPr lang="en-US" sz="5400">
                <a:latin typeface="Bookman Old Style"/>
              </a:rPr>
              <a:t>HOW THE ROBOT WORKS</a:t>
            </a:r>
            <a:endParaRPr lang="en-US"/>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7E88-69C8-462C-B81F-F703D4152157}"/>
              </a:ext>
            </a:extLst>
          </p:cNvPr>
          <p:cNvSpPr>
            <a:spLocks noGrp="1"/>
          </p:cNvSpPr>
          <p:nvPr>
            <p:ph type="title"/>
          </p:nvPr>
        </p:nvSpPr>
        <p:spPr>
          <a:xfrm>
            <a:off x="2770186" y="-4762"/>
            <a:ext cx="10018713" cy="1752599"/>
          </a:xfrm>
        </p:spPr>
        <p:txBody>
          <a:bodyPr/>
          <a:lstStyle/>
          <a:p>
            <a:r>
              <a:rPr lang="en-US"/>
              <a:t>THE MOTORS WE USE</a:t>
            </a:r>
          </a:p>
        </p:txBody>
      </p:sp>
      <p:pic>
        <p:nvPicPr>
          <p:cNvPr id="8" name="Picture 8" descr="A picture containing text, watch&#10;&#10;Description automatically generated">
            <a:extLst>
              <a:ext uri="{FF2B5EF4-FFF2-40B4-BE49-F238E27FC236}">
                <a16:creationId xmlns:a16="http://schemas.microsoft.com/office/drawing/2014/main" id="{69ADE05A-C8B0-46B5-B0B5-9607B73972C3}"/>
              </a:ext>
            </a:extLst>
          </p:cNvPr>
          <p:cNvPicPr>
            <a:picLocks noGrp="1" noChangeAspect="1"/>
          </p:cNvPicPr>
          <p:nvPr>
            <p:ph idx="1"/>
          </p:nvPr>
        </p:nvPicPr>
        <p:blipFill>
          <a:blip r:embed="rId2"/>
          <a:stretch>
            <a:fillRect/>
          </a:stretch>
        </p:blipFill>
        <p:spPr>
          <a:xfrm>
            <a:off x="1719791" y="1362232"/>
            <a:ext cx="3696542" cy="2576514"/>
          </a:xfrm>
        </p:spPr>
      </p:pic>
      <p:pic>
        <p:nvPicPr>
          <p:cNvPr id="5" name="Picture 5" descr="A picture containing LEGO, toy, indoor&#10;&#10;Description automatically generated">
            <a:extLst>
              <a:ext uri="{FF2B5EF4-FFF2-40B4-BE49-F238E27FC236}">
                <a16:creationId xmlns:a16="http://schemas.microsoft.com/office/drawing/2014/main" id="{F9BEA90F-C4D4-4A54-B6A4-C5F92BBF5DD2}"/>
              </a:ext>
            </a:extLst>
          </p:cNvPr>
          <p:cNvPicPr>
            <a:picLocks noChangeAspect="1"/>
          </p:cNvPicPr>
          <p:nvPr/>
        </p:nvPicPr>
        <p:blipFill>
          <a:blip r:embed="rId3"/>
          <a:stretch>
            <a:fillRect/>
          </a:stretch>
        </p:blipFill>
        <p:spPr>
          <a:xfrm>
            <a:off x="2558732" y="4190840"/>
            <a:ext cx="3707606" cy="2473325"/>
          </a:xfrm>
          <a:prstGeom prst="rect">
            <a:avLst/>
          </a:prstGeom>
        </p:spPr>
      </p:pic>
      <p:sp>
        <p:nvSpPr>
          <p:cNvPr id="9" name="TextBox 8">
            <a:extLst>
              <a:ext uri="{FF2B5EF4-FFF2-40B4-BE49-F238E27FC236}">
                <a16:creationId xmlns:a16="http://schemas.microsoft.com/office/drawing/2014/main" id="{5570700F-84DB-4F95-AAD2-C63CD296B221}"/>
              </a:ext>
            </a:extLst>
          </p:cNvPr>
          <p:cNvSpPr txBox="1"/>
          <p:nvPr/>
        </p:nvSpPr>
        <p:spPr>
          <a:xfrm>
            <a:off x="6270258" y="1706610"/>
            <a:ext cx="397149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have 4 motors, 2 we use for moving the robot by each of the wheels. And the other 2 we have for moving the arm. One of the motors, (that is used for the arm) is responsible for moving the elbow, and the other is responsible for moving the shoulder.</a:t>
            </a:r>
          </a:p>
        </p:txBody>
      </p:sp>
    </p:spTree>
    <p:extLst>
      <p:ext uri="{BB962C8B-B14F-4D97-AF65-F5344CB8AC3E}">
        <p14:creationId xmlns:p14="http://schemas.microsoft.com/office/powerpoint/2010/main" val="18839499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1F8-A03F-4176-93B4-478FCD1C5889}"/>
              </a:ext>
            </a:extLst>
          </p:cNvPr>
          <p:cNvSpPr>
            <a:spLocks noGrp="1"/>
          </p:cNvSpPr>
          <p:nvPr>
            <p:ph type="title"/>
          </p:nvPr>
        </p:nvSpPr>
        <p:spPr>
          <a:xfrm>
            <a:off x="2515496" y="511628"/>
            <a:ext cx="6189914" cy="729342"/>
          </a:xfrm>
        </p:spPr>
        <p:txBody>
          <a:bodyPr vert="horz" lIns="91440" tIns="45720" rIns="91440" bIns="45720" rtlCol="0" anchor="b">
            <a:normAutofit/>
          </a:bodyPr>
          <a:lstStyle/>
          <a:p>
            <a:pPr algn="l"/>
            <a:r>
              <a:rPr lang="en-US" sz="3000"/>
              <a:t>WHAT THE SENSORS ARE USED FOR</a:t>
            </a:r>
          </a:p>
        </p:txBody>
      </p:sp>
      <p:sp>
        <p:nvSpPr>
          <p:cNvPr id="8" name="TextBox 7">
            <a:extLst>
              <a:ext uri="{FF2B5EF4-FFF2-40B4-BE49-F238E27FC236}">
                <a16:creationId xmlns:a16="http://schemas.microsoft.com/office/drawing/2014/main" id="{01D4D061-2163-4A00-8D49-D82855E2FDCF}"/>
              </a:ext>
            </a:extLst>
          </p:cNvPr>
          <p:cNvSpPr txBox="1"/>
          <p:nvPr/>
        </p:nvSpPr>
        <p:spPr>
          <a:xfrm>
            <a:off x="7231966" y="2035629"/>
            <a:ext cx="4564987" cy="34507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ct val="20000"/>
              </a:spcBef>
              <a:spcAft>
                <a:spcPts val="600"/>
              </a:spcAft>
              <a:buClr>
                <a:schemeClr val="accent1">
                  <a:lumMod val="75000"/>
                </a:schemeClr>
              </a:buClr>
              <a:buSzPct val="145000"/>
              <a:buFont typeface="Arial"/>
              <a:buChar char="•"/>
            </a:pPr>
            <a:r>
              <a:rPr lang="en-US" dirty="0"/>
              <a:t>We have 2 light sensors, and 1 gyro sensor, the gyro sensor is use for turning, but as it is not very precise we do not use it. The 2 light sensors we actually use, as we can use it for navigating the map, as we can follow the black lines.</a:t>
            </a:r>
          </a:p>
          <a:p>
            <a:pPr marL="285750" indent="-285750" defTabSz="457200">
              <a:lnSpc>
                <a:spcPct val="90000"/>
              </a:lnSpc>
              <a:spcBef>
                <a:spcPct val="20000"/>
              </a:spcBef>
              <a:spcAft>
                <a:spcPts val="600"/>
              </a:spcAft>
              <a:buClr>
                <a:schemeClr val="accent1">
                  <a:lumMod val="75000"/>
                </a:schemeClr>
              </a:buClr>
              <a:buSzPct val="145000"/>
              <a:buFont typeface="Arial"/>
              <a:buChar char="•"/>
            </a:pPr>
            <a:endParaRPr lang="en-US" dirty="0"/>
          </a:p>
          <a:p>
            <a:pPr marL="285750" indent="-285750" defTabSz="457200">
              <a:lnSpc>
                <a:spcPct val="90000"/>
              </a:lnSpc>
              <a:spcBef>
                <a:spcPct val="20000"/>
              </a:spcBef>
              <a:spcAft>
                <a:spcPts val="600"/>
              </a:spcAft>
              <a:buClr>
                <a:srgbClr val="8D1515"/>
              </a:buClr>
              <a:buSzPct val="145000"/>
              <a:buFont typeface="Arial"/>
              <a:buChar char="•"/>
            </a:pPr>
            <a:r>
              <a:rPr lang="en-US" dirty="0"/>
              <a:t>Light Sensors</a:t>
            </a:r>
          </a:p>
          <a:p>
            <a:pPr defTabSz="457200">
              <a:lnSpc>
                <a:spcPct val="90000"/>
              </a:lnSpc>
              <a:spcBef>
                <a:spcPct val="20000"/>
              </a:spcBef>
              <a:spcAft>
                <a:spcPts val="600"/>
              </a:spcAft>
              <a:buClr>
                <a:schemeClr val="accent1">
                  <a:lumMod val="75000"/>
                </a:schemeClr>
              </a:buClr>
              <a:buSzPct val="145000"/>
            </a:pPr>
            <a:r>
              <a:rPr lang="en-US" dirty="0"/>
              <a:t>The light sensor is used to track lines, but it has its flaws, sometimes the light sensor would get mixed up between Dark Blue and Black.</a:t>
            </a:r>
          </a:p>
          <a:p>
            <a:pPr defTabSz="457200">
              <a:lnSpc>
                <a:spcPct val="90000"/>
              </a:lnSpc>
              <a:spcBef>
                <a:spcPct val="20000"/>
              </a:spcBef>
              <a:spcAft>
                <a:spcPts val="600"/>
              </a:spcAft>
              <a:buClr>
                <a:srgbClr val="1287C3"/>
              </a:buClr>
              <a:buSzPct val="145000"/>
            </a:pPr>
            <a:endParaRPr lang="en-US" sz="1600"/>
          </a:p>
          <a:p>
            <a:pPr marL="285750" indent="-285750" defTabSz="457200">
              <a:lnSpc>
                <a:spcPct val="90000"/>
              </a:lnSpc>
              <a:spcBef>
                <a:spcPct val="20000"/>
              </a:spcBef>
              <a:spcAft>
                <a:spcPts val="600"/>
              </a:spcAft>
              <a:buClr>
                <a:schemeClr val="accent1">
                  <a:lumMod val="75000"/>
                </a:schemeClr>
              </a:buClr>
              <a:buSzPct val="145000"/>
              <a:buFont typeface="Arial"/>
              <a:buChar char="•"/>
            </a:pPr>
            <a:endParaRPr lang="en-US" sz="1000"/>
          </a:p>
        </p:txBody>
      </p:sp>
      <p:pic>
        <p:nvPicPr>
          <p:cNvPr id="22" name="Picture 24" descr="A picture containing graphical user interface&#10;&#10;Description automatically generated">
            <a:extLst>
              <a:ext uri="{FF2B5EF4-FFF2-40B4-BE49-F238E27FC236}">
                <a16:creationId xmlns:a16="http://schemas.microsoft.com/office/drawing/2014/main" id="{85436072-C132-4995-B4DB-35E6D3BB46CD}"/>
              </a:ext>
            </a:extLst>
          </p:cNvPr>
          <p:cNvPicPr>
            <a:picLocks noGrp="1" noChangeAspect="1"/>
          </p:cNvPicPr>
          <p:nvPr>
            <p:ph idx="1"/>
          </p:nvPr>
        </p:nvPicPr>
        <p:blipFill>
          <a:blip r:embed="rId3"/>
          <a:stretch>
            <a:fillRect/>
          </a:stretch>
        </p:blipFill>
        <p:spPr>
          <a:xfrm>
            <a:off x="1350252" y="2375261"/>
            <a:ext cx="5717006" cy="2290356"/>
          </a:xfrm>
        </p:spPr>
      </p:pic>
    </p:spTree>
    <p:extLst>
      <p:ext uri="{BB962C8B-B14F-4D97-AF65-F5344CB8AC3E}">
        <p14:creationId xmlns:p14="http://schemas.microsoft.com/office/powerpoint/2010/main" val="22336157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CC1C-914E-4624-9440-750B3790ECEB}"/>
              </a:ext>
            </a:extLst>
          </p:cNvPr>
          <p:cNvSpPr>
            <a:spLocks noGrp="1"/>
          </p:cNvSpPr>
          <p:nvPr>
            <p:ph type="title"/>
          </p:nvPr>
        </p:nvSpPr>
        <p:spPr/>
        <p:txBody>
          <a:bodyPr/>
          <a:lstStyle/>
          <a:p>
            <a:r>
              <a:rPr lang="en-US">
                <a:latin typeface="Times New Roman"/>
                <a:cs typeface="Times New Roman"/>
              </a:rPr>
              <a:t>THE ARM</a:t>
            </a:r>
          </a:p>
        </p:txBody>
      </p:sp>
      <p:sp>
        <p:nvSpPr>
          <p:cNvPr id="3" name="Content Placeholder 2">
            <a:extLst>
              <a:ext uri="{FF2B5EF4-FFF2-40B4-BE49-F238E27FC236}">
                <a16:creationId xmlns:a16="http://schemas.microsoft.com/office/drawing/2014/main" id="{1173C6EF-4B02-4A0F-81AB-0C3EB1EE1A51}"/>
              </a:ext>
            </a:extLst>
          </p:cNvPr>
          <p:cNvSpPr>
            <a:spLocks noGrp="1"/>
          </p:cNvSpPr>
          <p:nvPr>
            <p:ph idx="1"/>
          </p:nvPr>
        </p:nvSpPr>
        <p:spPr>
          <a:xfrm>
            <a:off x="7127872" y="2845592"/>
            <a:ext cx="4375151" cy="2945608"/>
          </a:xfrm>
        </p:spPr>
        <p:txBody>
          <a:bodyPr/>
          <a:lstStyle/>
          <a:p>
            <a:pPr marL="0" indent="0">
              <a:buNone/>
            </a:pPr>
            <a:r>
              <a:rPr lang="en-US" sz="1800">
                <a:latin typeface="Times New Roman"/>
                <a:cs typeface="Times New Roman"/>
              </a:rPr>
              <a:t>The arm, the arm as shown by the video is perhaps the most important part of the robot as it completes most if not all of the missions. The reason that we chose this model for the arm is because of the wing, the ability to not only use the arm, but to also have the ability to also use it for the mission itself is amazing. Scoring extra points while using it to get more points.</a:t>
            </a:r>
          </a:p>
        </p:txBody>
      </p:sp>
      <p:pic>
        <p:nvPicPr>
          <p:cNvPr id="4" name="Picture 4" descr="A picture containing indoor&#10;&#10;Description automatically generated">
            <a:extLst>
              <a:ext uri="{FF2B5EF4-FFF2-40B4-BE49-F238E27FC236}">
                <a16:creationId xmlns:a16="http://schemas.microsoft.com/office/drawing/2014/main" id="{2AF1A9CA-3F95-4120-B1BF-7307AEF5FBF1}"/>
              </a:ext>
            </a:extLst>
          </p:cNvPr>
          <p:cNvPicPr>
            <a:picLocks noChangeAspect="1"/>
          </p:cNvPicPr>
          <p:nvPr/>
        </p:nvPicPr>
        <p:blipFill>
          <a:blip r:embed="rId2"/>
          <a:stretch>
            <a:fillRect/>
          </a:stretch>
        </p:blipFill>
        <p:spPr>
          <a:xfrm>
            <a:off x="2423072" y="1798320"/>
            <a:ext cx="3271695" cy="4897120"/>
          </a:xfrm>
          <a:prstGeom prst="rect">
            <a:avLst/>
          </a:prstGeom>
        </p:spPr>
      </p:pic>
    </p:spTree>
    <p:extLst>
      <p:ext uri="{BB962C8B-B14F-4D97-AF65-F5344CB8AC3E}">
        <p14:creationId xmlns:p14="http://schemas.microsoft.com/office/powerpoint/2010/main" val="6076697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9">
            <a:extLst>
              <a:ext uri="{FF2B5EF4-FFF2-40B4-BE49-F238E27FC236}">
                <a16:creationId xmlns:a16="http://schemas.microsoft.com/office/drawing/2014/main" id="{1C0FF7A5-1C18-4641-9E37-ACBC7B2681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F184019B-0B55-433A-B984-FE56A955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B6D64785-EC77-4768-AA68-48872D55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F6C3898F-55DE-40C5-AE1D-6F109B76F1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74856D40-2737-4DA5-BC0A-314B8F7E8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5B9792B2-1731-494C-B52E-9D4F72A38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416A3D16-5D93-463D-90E3-EFEE7CA45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55A77EB-47C9-420C-929A-7A6A5212E0FF}"/>
              </a:ext>
            </a:extLst>
          </p:cNvPr>
          <p:cNvSpPr>
            <a:spLocks noGrp="1"/>
          </p:cNvSpPr>
          <p:nvPr>
            <p:ph type="title"/>
          </p:nvPr>
        </p:nvSpPr>
        <p:spPr>
          <a:xfrm>
            <a:off x="3967843" y="4690533"/>
            <a:ext cx="7535180" cy="770472"/>
          </a:xfrm>
        </p:spPr>
        <p:txBody>
          <a:bodyPr vert="horz" lIns="91440" tIns="45720" rIns="91440" bIns="45720" rtlCol="0" anchor="b">
            <a:normAutofit/>
          </a:bodyPr>
          <a:lstStyle/>
          <a:p>
            <a:pPr algn="r">
              <a:lnSpc>
                <a:spcPct val="90000"/>
              </a:lnSpc>
            </a:pPr>
            <a:r>
              <a:rPr lang="en-US" sz="4800" dirty="0"/>
              <a:t>Our Code</a:t>
            </a:r>
            <a:endParaRPr lang="en-US" sz="4800"/>
          </a:p>
        </p:txBody>
      </p:sp>
      <p:sp>
        <p:nvSpPr>
          <p:cNvPr id="32" name="Rounded Rectangle 9">
            <a:extLst>
              <a:ext uri="{FF2B5EF4-FFF2-40B4-BE49-F238E27FC236}">
                <a16:creationId xmlns:a16="http://schemas.microsoft.com/office/drawing/2014/main" id="{1A63CFB0-59DA-4188-A036-AF65A888D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imeline&#10;&#10;Description automatically generated">
            <a:extLst>
              <a:ext uri="{FF2B5EF4-FFF2-40B4-BE49-F238E27FC236}">
                <a16:creationId xmlns:a16="http://schemas.microsoft.com/office/drawing/2014/main" id="{3EF8D972-124B-4F01-8769-E027EE5BD96C}"/>
              </a:ext>
            </a:extLst>
          </p:cNvPr>
          <p:cNvPicPr>
            <a:picLocks noGrp="1" noChangeAspect="1"/>
          </p:cNvPicPr>
          <p:nvPr>
            <p:ph idx="1"/>
          </p:nvPr>
        </p:nvPicPr>
        <p:blipFill>
          <a:blip r:embed="rId3"/>
          <a:stretch>
            <a:fillRect/>
          </a:stretch>
        </p:blipFill>
        <p:spPr>
          <a:xfrm>
            <a:off x="4232036" y="1161124"/>
            <a:ext cx="3506068" cy="2690906"/>
          </a:xfrm>
          <a:prstGeom prst="rect">
            <a:avLst/>
          </a:prstGeom>
        </p:spPr>
      </p:pic>
      <p:pic>
        <p:nvPicPr>
          <p:cNvPr id="5" name="Picture 5">
            <a:extLst>
              <a:ext uri="{FF2B5EF4-FFF2-40B4-BE49-F238E27FC236}">
                <a16:creationId xmlns:a16="http://schemas.microsoft.com/office/drawing/2014/main" id="{18A49296-24E2-4FC7-BB0F-78A6E4D8711C}"/>
              </a:ext>
            </a:extLst>
          </p:cNvPr>
          <p:cNvPicPr>
            <a:picLocks noChangeAspect="1"/>
          </p:cNvPicPr>
          <p:nvPr/>
        </p:nvPicPr>
        <p:blipFill>
          <a:blip r:embed="rId4"/>
          <a:stretch>
            <a:fillRect/>
          </a:stretch>
        </p:blipFill>
        <p:spPr>
          <a:xfrm>
            <a:off x="7916208" y="1229480"/>
            <a:ext cx="3506069" cy="2410422"/>
          </a:xfrm>
          <a:prstGeom prst="rect">
            <a:avLst/>
          </a:prstGeom>
          <a:ln w="53975">
            <a:noFill/>
          </a:ln>
        </p:spPr>
      </p:pic>
      <p:sp>
        <p:nvSpPr>
          <p:cNvPr id="6" name="TextBox 5">
            <a:extLst>
              <a:ext uri="{FF2B5EF4-FFF2-40B4-BE49-F238E27FC236}">
                <a16:creationId xmlns:a16="http://schemas.microsoft.com/office/drawing/2014/main" id="{CCB48DCF-1B8D-4289-86A9-9D291D52904F}"/>
              </a:ext>
            </a:extLst>
          </p:cNvPr>
          <p:cNvSpPr txBox="1"/>
          <p:nvPr/>
        </p:nvSpPr>
        <p:spPr>
          <a:xfrm>
            <a:off x="5340263" y="46200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8766414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3596-BEC8-461F-9154-48F05055E8E5}"/>
              </a:ext>
            </a:extLst>
          </p:cNvPr>
          <p:cNvSpPr>
            <a:spLocks noGrp="1"/>
          </p:cNvSpPr>
          <p:nvPr>
            <p:ph type="title"/>
          </p:nvPr>
        </p:nvSpPr>
        <p:spPr/>
        <p:txBody>
          <a:bodyPr/>
          <a:lstStyle/>
          <a:p>
            <a:r>
              <a:rPr lang="en-US" dirty="0"/>
              <a:t>HOW THE ROBOT CAME TO BE </a:t>
            </a:r>
          </a:p>
        </p:txBody>
      </p:sp>
      <p:sp>
        <p:nvSpPr>
          <p:cNvPr id="3" name="Content Placeholder 2">
            <a:extLst>
              <a:ext uri="{FF2B5EF4-FFF2-40B4-BE49-F238E27FC236}">
                <a16:creationId xmlns:a16="http://schemas.microsoft.com/office/drawing/2014/main" id="{B2FF488C-C81D-4590-94B0-3AF311D9C278}"/>
              </a:ext>
            </a:extLst>
          </p:cNvPr>
          <p:cNvSpPr>
            <a:spLocks noGrp="1"/>
          </p:cNvSpPr>
          <p:nvPr>
            <p:ph idx="1"/>
          </p:nvPr>
        </p:nvSpPr>
        <p:spPr/>
        <p:txBody>
          <a:bodyPr>
            <a:normAutofit/>
          </a:bodyPr>
          <a:lstStyle/>
          <a:p>
            <a:pPr>
              <a:buNone/>
            </a:pPr>
            <a:r>
              <a:rPr lang="en-US" dirty="0"/>
              <a:t>The base of the robot was designed by a team in Tel-Aviv which is called D-bug, from robot a called educator++. But we keep improving different aspects of robot. The arm is one such example, the arm of the robot was too heavy, and was always unbalanced. So we decided to add some counter weight to the robot, two giant wheels. These wheels also presented improvements themselves, the wheels were big and sturdy enough so that they could complete missions themselves, like rotating to hit the latch for the helicopter mission.</a:t>
            </a:r>
          </a:p>
        </p:txBody>
      </p:sp>
    </p:spTree>
    <p:extLst>
      <p:ext uri="{BB962C8B-B14F-4D97-AF65-F5344CB8AC3E}">
        <p14:creationId xmlns:p14="http://schemas.microsoft.com/office/powerpoint/2010/main" val="8924989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E14E-1D69-4BB0-A129-F1156FBB116E}"/>
              </a:ext>
            </a:extLst>
          </p:cNvPr>
          <p:cNvSpPr>
            <a:spLocks noGrp="1"/>
          </p:cNvSpPr>
          <p:nvPr>
            <p:ph type="title"/>
          </p:nvPr>
        </p:nvSpPr>
        <p:spPr>
          <a:xfrm>
            <a:off x="1987519" y="843951"/>
            <a:ext cx="10018713" cy="1752599"/>
          </a:xfrm>
        </p:spPr>
        <p:txBody>
          <a:bodyPr/>
          <a:lstStyle/>
          <a:p>
            <a:r>
              <a:rPr lang="en-US" dirty="0"/>
              <a:t>PROBLEMS WE ENCONTERED</a:t>
            </a:r>
            <a:br>
              <a:rPr lang="en-US" dirty="0"/>
            </a:br>
            <a:endParaRPr lang="en-US" dirty="0"/>
          </a:p>
        </p:txBody>
      </p:sp>
      <p:sp>
        <p:nvSpPr>
          <p:cNvPr id="3" name="Content Placeholder 2">
            <a:extLst>
              <a:ext uri="{FF2B5EF4-FFF2-40B4-BE49-F238E27FC236}">
                <a16:creationId xmlns:a16="http://schemas.microsoft.com/office/drawing/2014/main" id="{FE3509E6-4DFA-4417-A7E2-123BB66B2195}"/>
              </a:ext>
            </a:extLst>
          </p:cNvPr>
          <p:cNvSpPr>
            <a:spLocks noGrp="1"/>
          </p:cNvSpPr>
          <p:nvPr>
            <p:ph idx="1"/>
          </p:nvPr>
        </p:nvSpPr>
        <p:spPr/>
        <p:txBody>
          <a:bodyPr/>
          <a:lstStyle/>
          <a:p>
            <a:r>
              <a:rPr lang="en-US" dirty="0"/>
              <a:t>One of the problems that we had was what the arm was to heavy so we had to add some counter weights.</a:t>
            </a:r>
          </a:p>
          <a:p>
            <a:pPr>
              <a:buClr>
                <a:srgbClr val="8D1515"/>
              </a:buClr>
            </a:pPr>
            <a:r>
              <a:rPr lang="en-US" dirty="0"/>
              <a:t>We already mentioned this, but another issue was that the light sensors were too inaccurate sometimes with the readings. It would sometimes confuse Dark Blue with Black.</a:t>
            </a:r>
          </a:p>
          <a:p>
            <a:pPr>
              <a:buClr>
                <a:srgbClr val="8D1515"/>
              </a:buClr>
            </a:pPr>
            <a:r>
              <a:rPr lang="en-US" dirty="0"/>
              <a:t>We also discovered that the gyro, would drift over time, e.g. after 5 minutes the gyro would increase by 5 when we didn't even move the gyro.</a:t>
            </a:r>
          </a:p>
          <a:p>
            <a:pPr>
              <a:buClr>
                <a:srgbClr val="8D1515"/>
              </a:buClr>
            </a:pPr>
            <a:endParaRPr lang="en-US" dirty="0"/>
          </a:p>
          <a:p>
            <a:pPr>
              <a:buClr>
                <a:srgbClr val="8D1515"/>
              </a:buClr>
            </a:pPr>
            <a:endParaRPr lang="en-US" dirty="0"/>
          </a:p>
        </p:txBody>
      </p:sp>
      <p:sp>
        <p:nvSpPr>
          <p:cNvPr id="4" name="TextBox 3">
            <a:extLst>
              <a:ext uri="{FF2B5EF4-FFF2-40B4-BE49-F238E27FC236}">
                <a16:creationId xmlns:a16="http://schemas.microsoft.com/office/drawing/2014/main" id="{19295538-0830-42DD-AF82-C8ECD6905280}"/>
              </a:ext>
            </a:extLst>
          </p:cNvPr>
          <p:cNvSpPr txBox="1"/>
          <p:nvPr/>
        </p:nvSpPr>
        <p:spPr>
          <a:xfrm>
            <a:off x="8778815" y="16476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8109BE5B-9702-4313-8134-11E9702977BA}"/>
              </a:ext>
            </a:extLst>
          </p:cNvPr>
          <p:cNvSpPr txBox="1"/>
          <p:nvPr/>
        </p:nvSpPr>
        <p:spPr>
          <a:xfrm>
            <a:off x="7771501" y="24806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6" name="TextBox 5">
            <a:extLst>
              <a:ext uri="{FF2B5EF4-FFF2-40B4-BE49-F238E27FC236}">
                <a16:creationId xmlns:a16="http://schemas.microsoft.com/office/drawing/2014/main" id="{4683E975-B619-41C2-8544-D6DD3A9838AD}"/>
              </a:ext>
            </a:extLst>
          </p:cNvPr>
          <p:cNvSpPr txBox="1"/>
          <p:nvPr/>
        </p:nvSpPr>
        <p:spPr>
          <a:xfrm>
            <a:off x="8719508" y="15308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35572631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0309-A0A1-4494-B31A-BC4341284765}"/>
              </a:ext>
            </a:extLst>
          </p:cNvPr>
          <p:cNvSpPr>
            <a:spLocks noGrp="1"/>
          </p:cNvSpPr>
          <p:nvPr>
            <p:ph type="title"/>
          </p:nvPr>
        </p:nvSpPr>
        <p:spPr/>
        <p:txBody>
          <a:bodyPr/>
          <a:lstStyle/>
          <a:p>
            <a:r>
              <a:rPr lang="en-US">
                <a:latin typeface="Times New Roman"/>
                <a:cs typeface="Times New Roman"/>
              </a:rPr>
              <a:t>PROS AND CONS OF USING THIS ROBOT</a:t>
            </a:r>
            <a:endParaRPr lang="en-US"/>
          </a:p>
        </p:txBody>
      </p:sp>
      <p:sp>
        <p:nvSpPr>
          <p:cNvPr id="3" name="Content Placeholder 2">
            <a:extLst>
              <a:ext uri="{FF2B5EF4-FFF2-40B4-BE49-F238E27FC236}">
                <a16:creationId xmlns:a16="http://schemas.microsoft.com/office/drawing/2014/main" id="{D01E2913-3EE9-4087-A27F-C7842B4E1D97}"/>
              </a:ext>
            </a:extLst>
          </p:cNvPr>
          <p:cNvSpPr>
            <a:spLocks noGrp="1"/>
          </p:cNvSpPr>
          <p:nvPr>
            <p:ph idx="1"/>
          </p:nvPr>
        </p:nvSpPr>
        <p:spPr>
          <a:xfrm>
            <a:off x="6659085" y="2223446"/>
            <a:ext cx="2137131" cy="986052"/>
          </a:xfrm>
        </p:spPr>
        <p:txBody>
          <a:bodyPr/>
          <a:lstStyle/>
          <a:p>
            <a:pPr marL="0" indent="0">
              <a:buNone/>
            </a:pPr>
            <a:r>
              <a:rPr lang="en-US" sz="4000">
                <a:latin typeface="Times New Roman"/>
                <a:cs typeface="Times New Roman"/>
              </a:rPr>
              <a:t>PROS</a:t>
            </a:r>
            <a:endParaRPr lang="en-US"/>
          </a:p>
        </p:txBody>
      </p:sp>
      <p:sp>
        <p:nvSpPr>
          <p:cNvPr id="4" name="TextBox 3">
            <a:extLst>
              <a:ext uri="{FF2B5EF4-FFF2-40B4-BE49-F238E27FC236}">
                <a16:creationId xmlns:a16="http://schemas.microsoft.com/office/drawing/2014/main" id="{B9ADA747-426A-45FB-83BC-A1E80A46865B}"/>
              </a:ext>
            </a:extLst>
          </p:cNvPr>
          <p:cNvSpPr txBox="1"/>
          <p:nvPr/>
        </p:nvSpPr>
        <p:spPr>
          <a:xfrm>
            <a:off x="2836460" y="235878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Times New Roman"/>
                <a:cs typeface="Times New Roman"/>
              </a:rPr>
              <a:t>CONS</a:t>
            </a:r>
            <a:endParaRPr lang="en-US">
              <a:latin typeface="Corbel"/>
              <a:cs typeface="Times New Roman"/>
            </a:endParaRPr>
          </a:p>
        </p:txBody>
      </p:sp>
      <p:sp>
        <p:nvSpPr>
          <p:cNvPr id="5" name="TextBox 4">
            <a:extLst>
              <a:ext uri="{FF2B5EF4-FFF2-40B4-BE49-F238E27FC236}">
                <a16:creationId xmlns:a16="http://schemas.microsoft.com/office/drawing/2014/main" id="{CC992BD2-7556-40CD-AC9E-EBB176C35971}"/>
              </a:ext>
            </a:extLst>
          </p:cNvPr>
          <p:cNvSpPr txBox="1"/>
          <p:nvPr/>
        </p:nvSpPr>
        <p:spPr>
          <a:xfrm>
            <a:off x="-9031785" y="30701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xt</a:t>
            </a:r>
          </a:p>
        </p:txBody>
      </p:sp>
      <p:pic>
        <p:nvPicPr>
          <p:cNvPr id="7" name="Picture 7" descr="Background pattern&#10;&#10;Description automatically generated">
            <a:extLst>
              <a:ext uri="{FF2B5EF4-FFF2-40B4-BE49-F238E27FC236}">
                <a16:creationId xmlns:a16="http://schemas.microsoft.com/office/drawing/2014/main" id="{5C3CEC53-57B7-4F8D-8D5C-7227C5DF192D}"/>
              </a:ext>
            </a:extLst>
          </p:cNvPr>
          <p:cNvPicPr>
            <a:picLocks noChangeAspect="1"/>
          </p:cNvPicPr>
          <p:nvPr/>
        </p:nvPicPr>
        <p:blipFill rotWithShape="1">
          <a:blip r:embed="rId2"/>
          <a:srcRect l="5476" t="50479" r="6428" b="47000"/>
          <a:stretch/>
        </p:blipFill>
        <p:spPr>
          <a:xfrm rot="5400000">
            <a:off x="3595975" y="4371727"/>
            <a:ext cx="4210072" cy="86208"/>
          </a:xfrm>
          <a:prstGeom prst="rect">
            <a:avLst/>
          </a:prstGeom>
        </p:spPr>
      </p:pic>
      <p:pic>
        <p:nvPicPr>
          <p:cNvPr id="8" name="Picture 8" descr="Background pattern&#10;&#10;Description automatically generated">
            <a:extLst>
              <a:ext uri="{FF2B5EF4-FFF2-40B4-BE49-F238E27FC236}">
                <a16:creationId xmlns:a16="http://schemas.microsoft.com/office/drawing/2014/main" id="{F0EDA51D-727F-4B8C-9A56-3655613A3721}"/>
              </a:ext>
            </a:extLst>
          </p:cNvPr>
          <p:cNvPicPr>
            <a:picLocks noChangeAspect="1"/>
          </p:cNvPicPr>
          <p:nvPr/>
        </p:nvPicPr>
        <p:blipFill rotWithShape="1">
          <a:blip r:embed="rId2"/>
          <a:srcRect l="4149" t="50083" r="4564" b="47154"/>
          <a:stretch/>
        </p:blipFill>
        <p:spPr>
          <a:xfrm>
            <a:off x="2154072" y="3040912"/>
            <a:ext cx="7451481" cy="66124"/>
          </a:xfrm>
          <a:prstGeom prst="rect">
            <a:avLst/>
          </a:prstGeom>
        </p:spPr>
      </p:pic>
      <p:sp>
        <p:nvSpPr>
          <p:cNvPr id="10" name="TextBox 9">
            <a:extLst>
              <a:ext uri="{FF2B5EF4-FFF2-40B4-BE49-F238E27FC236}">
                <a16:creationId xmlns:a16="http://schemas.microsoft.com/office/drawing/2014/main" id="{0737100B-7B39-4203-B1D6-A1A849027AAE}"/>
              </a:ext>
            </a:extLst>
          </p:cNvPr>
          <p:cNvSpPr txBox="1"/>
          <p:nvPr/>
        </p:nvSpPr>
        <p:spPr>
          <a:xfrm>
            <a:off x="2569902" y="32522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CFF447B5-B8AD-49FA-9430-106C7242B848}"/>
              </a:ext>
            </a:extLst>
          </p:cNvPr>
          <p:cNvSpPr txBox="1"/>
          <p:nvPr/>
        </p:nvSpPr>
        <p:spPr>
          <a:xfrm>
            <a:off x="2000762" y="3389345"/>
            <a:ext cx="29362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It can sometimes break</a:t>
            </a:r>
          </a:p>
          <a:p>
            <a:r>
              <a:rPr lang="en-US"/>
              <a:t>2. It takes some space </a:t>
            </a:r>
          </a:p>
          <a:p>
            <a:r>
              <a:rPr lang="en-US"/>
              <a:t>3. Arm is a little heavy</a:t>
            </a:r>
          </a:p>
          <a:p>
            <a:endParaRPr lang="en-US"/>
          </a:p>
        </p:txBody>
      </p:sp>
      <p:sp>
        <p:nvSpPr>
          <p:cNvPr id="9" name="TextBox 8">
            <a:extLst>
              <a:ext uri="{FF2B5EF4-FFF2-40B4-BE49-F238E27FC236}">
                <a16:creationId xmlns:a16="http://schemas.microsoft.com/office/drawing/2014/main" id="{D9F8265D-08C6-44BF-A4BB-47BAD272048A}"/>
              </a:ext>
            </a:extLst>
          </p:cNvPr>
          <p:cNvSpPr txBox="1"/>
          <p:nvPr/>
        </p:nvSpPr>
        <p:spPr>
          <a:xfrm>
            <a:off x="6096000" y="343408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You can use the arm for a lot of missions</a:t>
            </a:r>
          </a:p>
          <a:p>
            <a:r>
              <a:rPr lang="en-US"/>
              <a:t>2. Robot is balanced</a:t>
            </a:r>
          </a:p>
          <a:p>
            <a:r>
              <a:rPr lang="en-US"/>
              <a:t>3.we can use the back for mission</a:t>
            </a:r>
          </a:p>
          <a:p>
            <a:r>
              <a:rPr lang="en-US"/>
              <a:t>4.Easy fix when falls apart</a:t>
            </a:r>
          </a:p>
        </p:txBody>
      </p:sp>
    </p:spTree>
    <p:extLst>
      <p:ext uri="{BB962C8B-B14F-4D97-AF65-F5344CB8AC3E}">
        <p14:creationId xmlns:p14="http://schemas.microsoft.com/office/powerpoint/2010/main" val="1721965565"/>
      </p:ext>
    </p:extLst>
  </p:cSld>
  <p:clrMapOvr>
    <a:masterClrMapping/>
  </p:clrMapOvr>
  <mc:AlternateContent xmlns:mc="http://schemas.openxmlformats.org/markup-compatibility/2006" xmlns:p14="http://schemas.microsoft.com/office/powerpoint/2010/main">
    <mc:Choice Requires="p14">
      <p:transition spd="slow" p14:dur="400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F8F63-9C1B-4232-B123-A74E146DA8A8}"/>
              </a:ext>
            </a:extLst>
          </p:cNvPr>
          <p:cNvSpPr>
            <a:spLocks noGrp="1"/>
          </p:cNvSpPr>
          <p:nvPr>
            <p:ph idx="1"/>
          </p:nvPr>
        </p:nvSpPr>
        <p:spPr>
          <a:xfrm>
            <a:off x="1006790" y="1000759"/>
            <a:ext cx="9978073" cy="4790441"/>
          </a:xfrm>
        </p:spPr>
        <p:txBody>
          <a:bodyPr>
            <a:normAutofit/>
          </a:bodyPr>
          <a:lstStyle/>
          <a:p>
            <a:r>
              <a:rPr lang="en-US" sz="7000"/>
              <a:t>Thank you for watching</a:t>
            </a:r>
          </a:p>
        </p:txBody>
      </p:sp>
    </p:spTree>
    <p:extLst>
      <p:ext uri="{BB962C8B-B14F-4D97-AF65-F5344CB8AC3E}">
        <p14:creationId xmlns:p14="http://schemas.microsoft.com/office/powerpoint/2010/main" val="428786100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DPE ROBOTICS TEAM</vt:lpstr>
      <vt:lpstr>THE MOTORS WE USE</vt:lpstr>
      <vt:lpstr>WHAT THE SENSORS ARE USED FOR</vt:lpstr>
      <vt:lpstr>THE ARM</vt:lpstr>
      <vt:lpstr>Our Code</vt:lpstr>
      <vt:lpstr>HOW THE ROBOT CAME TO BE </vt:lpstr>
      <vt:lpstr>PROBLEMS WE ENCONTERED </vt:lpstr>
      <vt:lpstr>PROS AND CONS OF USING THIS ROBOT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167</cp:revision>
  <dcterms:created xsi:type="dcterms:W3CDTF">2022-02-07T23:16:31Z</dcterms:created>
  <dcterms:modified xsi:type="dcterms:W3CDTF">2022-02-11T01:16:10Z</dcterms:modified>
</cp:coreProperties>
</file>