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f20d4e3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f20d4e3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f20d4e34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f20d4e34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f20d4e348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f20d4e348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f20d4e34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f20d4e34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f20d4e348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f20d4e348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f20d4e34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f20d4e34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20d4e348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20d4e348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f20d4e348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f20d4e348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f20d4e348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f20d4e348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f20d4e348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f20d4e348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f20d4e348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f20d4e348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f20d4e34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f20d4e34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f20d4e34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f20d4e34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f20d4e3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f20d4e3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f20d4e34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f20d4e34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f20d4e34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f20d4e34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f20d4e34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f20d4e34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f20d4e34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f20d4e34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f20d4e34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f20d4e34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343425"/>
            <a:ext cx="8520600" cy="704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“Sparsifying Neural Networks Using Iterative Magnitude Algorithm”</a:t>
            </a:r>
            <a:endParaRPr sz="3000"/>
          </a:p>
        </p:txBody>
      </p:sp>
      <p:sp>
        <p:nvSpPr>
          <p:cNvPr id="55" name="Google Shape;55;p13"/>
          <p:cNvSpPr txBox="1"/>
          <p:nvPr>
            <p:ph idx="1" type="subTitle"/>
          </p:nvPr>
        </p:nvSpPr>
        <p:spPr>
          <a:xfrm>
            <a:off x="311700" y="3254375"/>
            <a:ext cx="8520600" cy="1140300"/>
          </a:xfrm>
          <a:prstGeom prst="rect">
            <a:avLst/>
          </a:prstGeom>
        </p:spPr>
        <p:txBody>
          <a:bodyPr anchorCtr="0" anchor="t" bIns="91425" lIns="91425" spcFirstLastPara="1" rIns="91425" wrap="square" tIns="91425">
            <a:normAutofit fontScale="85000" lnSpcReduction="20000"/>
          </a:bodyPr>
          <a:lstStyle/>
          <a:p>
            <a:pPr indent="0" lvl="0" marL="0" rtl="0" algn="ctr">
              <a:lnSpc>
                <a:spcPct val="150000"/>
              </a:lnSpc>
              <a:spcBef>
                <a:spcPts val="0"/>
              </a:spcBef>
              <a:spcAft>
                <a:spcPts val="0"/>
              </a:spcAft>
              <a:buNone/>
            </a:pPr>
            <a:r>
              <a:rPr lang="en" sz="1500"/>
              <a:t>Presented By </a:t>
            </a:r>
            <a:endParaRPr sz="1500"/>
          </a:p>
          <a:p>
            <a:pPr indent="0" lvl="0" marL="0" rtl="0" algn="ctr">
              <a:lnSpc>
                <a:spcPct val="150000"/>
              </a:lnSpc>
              <a:spcBef>
                <a:spcPts val="0"/>
              </a:spcBef>
              <a:spcAft>
                <a:spcPts val="0"/>
              </a:spcAft>
              <a:buNone/>
            </a:pPr>
            <a:r>
              <a:rPr b="1" lang="en" sz="1500"/>
              <a:t>Dipesh Neupane</a:t>
            </a:r>
            <a:r>
              <a:rPr lang="en" sz="1500"/>
              <a:t> (15/079)</a:t>
            </a:r>
            <a:endParaRPr sz="1500"/>
          </a:p>
          <a:p>
            <a:pPr indent="0" lvl="0" marL="0" rtl="0" algn="ctr">
              <a:lnSpc>
                <a:spcPct val="150000"/>
              </a:lnSpc>
              <a:spcBef>
                <a:spcPts val="0"/>
              </a:spcBef>
              <a:spcAft>
                <a:spcPts val="0"/>
              </a:spcAft>
              <a:buNone/>
            </a:pPr>
            <a:r>
              <a:rPr lang="en" sz="1500"/>
              <a:t>MSc.CSIT 2nd Semester</a:t>
            </a:r>
            <a:endParaRPr sz="1500"/>
          </a:p>
          <a:p>
            <a:pPr indent="0" lvl="0" marL="0" rtl="0" algn="ctr">
              <a:lnSpc>
                <a:spcPct val="150000"/>
              </a:lnSpc>
              <a:spcBef>
                <a:spcPts val="0"/>
              </a:spcBef>
              <a:spcAft>
                <a:spcPts val="0"/>
              </a:spcAft>
              <a:buNone/>
            </a:pPr>
            <a:r>
              <a:rPr lang="en" sz="1500"/>
              <a:t>Supervisor: </a:t>
            </a:r>
            <a:r>
              <a:rPr b="1" lang="en" sz="1500"/>
              <a:t>Asst</a:t>
            </a:r>
            <a:r>
              <a:rPr b="1" lang="en" sz="1500"/>
              <a:t>. Prof. Bikash Balami</a:t>
            </a:r>
            <a:endParaRPr b="1" sz="1500"/>
          </a:p>
        </p:txBody>
      </p:sp>
      <p:pic>
        <p:nvPicPr>
          <p:cNvPr id="56" name="Google Shape;56;p13"/>
          <p:cNvPicPr preferRelativeResize="0"/>
          <p:nvPr/>
        </p:nvPicPr>
        <p:blipFill>
          <a:blip r:embed="rId3">
            <a:alphaModFix/>
          </a:blip>
          <a:stretch>
            <a:fillRect/>
          </a:stretch>
        </p:blipFill>
        <p:spPr>
          <a:xfrm>
            <a:off x="4141475" y="280250"/>
            <a:ext cx="861046" cy="997350"/>
          </a:xfrm>
          <a:prstGeom prst="rect">
            <a:avLst/>
          </a:prstGeom>
          <a:noFill/>
          <a:ln>
            <a:noFill/>
          </a:ln>
        </p:spPr>
      </p:pic>
      <p:sp>
        <p:nvSpPr>
          <p:cNvPr id="57" name="Google Shape;57;p13"/>
          <p:cNvSpPr txBox="1"/>
          <p:nvPr/>
        </p:nvSpPr>
        <p:spPr>
          <a:xfrm>
            <a:off x="1984500" y="1396377"/>
            <a:ext cx="5175000" cy="8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Tribhuvan University</a:t>
            </a:r>
            <a:endParaRPr b="1"/>
          </a:p>
          <a:p>
            <a:pPr indent="0" lvl="0" marL="0" rtl="0" algn="ctr">
              <a:spcBef>
                <a:spcPts val="0"/>
              </a:spcBef>
              <a:spcAft>
                <a:spcPts val="0"/>
              </a:spcAft>
              <a:buNone/>
            </a:pPr>
            <a:r>
              <a:rPr lang="en" sz="1300"/>
              <a:t>Department of Computer Science and Information Technology</a:t>
            </a:r>
            <a:endParaRPr sz="1300"/>
          </a:p>
          <a:p>
            <a:pPr indent="0" lvl="0" marL="0" rtl="0" algn="ctr">
              <a:spcBef>
                <a:spcPts val="0"/>
              </a:spcBef>
              <a:spcAft>
                <a:spcPts val="0"/>
              </a:spcAft>
              <a:buNone/>
            </a:pPr>
            <a:r>
              <a:rPr lang="en" sz="1200"/>
              <a:t>Kirtipur, Kathmandu, Nepal</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Methodology</a:t>
            </a:r>
            <a:endParaRPr b="1"/>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Neural Network</a:t>
            </a:r>
            <a:endParaRPr/>
          </a:p>
          <a:p>
            <a:pPr indent="0" lvl="0" marL="0" rtl="0" algn="l">
              <a:spcBef>
                <a:spcPts val="1200"/>
              </a:spcBef>
              <a:spcAft>
                <a:spcPts val="0"/>
              </a:spcAft>
              <a:buNone/>
            </a:pPr>
            <a:r>
              <a:rPr lang="en"/>
              <a:t>Data Collection: For training, MNIST [7] was chosen which contains 60k training images and 10k test images of 28x28 size of handwritten digits from 0 to 9</a:t>
            </a:r>
            <a:endParaRPr/>
          </a:p>
          <a:p>
            <a:pPr indent="0" lvl="0" marL="0" rtl="0" algn="l">
              <a:spcBef>
                <a:spcPts val="1200"/>
              </a:spcBef>
              <a:spcAft>
                <a:spcPts val="0"/>
              </a:spcAft>
              <a:buNone/>
            </a:pPr>
            <a:r>
              <a:t/>
            </a:r>
            <a:endParaRPr/>
          </a:p>
          <a:p>
            <a:pPr indent="0" lvl="0" marL="914400" rtl="0" algn="l">
              <a:lnSpc>
                <a:spcPct val="100000"/>
              </a:lnSpc>
              <a:spcBef>
                <a:spcPts val="1200"/>
              </a:spcBef>
              <a:spcAft>
                <a:spcPts val="1200"/>
              </a:spcAft>
              <a:buNone/>
            </a:pPr>
            <a:r>
              <a:t/>
            </a:r>
            <a:endParaRPr sz="1400"/>
          </a:p>
        </p:txBody>
      </p:sp>
      <p:pic>
        <p:nvPicPr>
          <p:cNvPr id="116" name="Google Shape;116;p22"/>
          <p:cNvPicPr preferRelativeResize="0"/>
          <p:nvPr/>
        </p:nvPicPr>
        <p:blipFill>
          <a:blip r:embed="rId3">
            <a:alphaModFix/>
          </a:blip>
          <a:stretch>
            <a:fillRect/>
          </a:stretch>
        </p:blipFill>
        <p:spPr>
          <a:xfrm>
            <a:off x="2340663" y="2323225"/>
            <a:ext cx="4462675" cy="262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Methodology…</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Steps:</a:t>
            </a:r>
            <a:endParaRPr/>
          </a:p>
          <a:p>
            <a:pPr indent="-342900" lvl="0" marL="457200" rtl="0" algn="l">
              <a:spcBef>
                <a:spcPts val="1200"/>
              </a:spcBef>
              <a:spcAft>
                <a:spcPts val="0"/>
              </a:spcAft>
              <a:buSzPts val="1800"/>
              <a:buChar char="-"/>
            </a:pPr>
            <a:r>
              <a:rPr lang="en"/>
              <a:t>Grayscale Conversion: convert image to grayscale with 0 to 255 values. </a:t>
            </a:r>
            <a:endParaRPr/>
          </a:p>
          <a:p>
            <a:pPr indent="-342900" lvl="0" marL="457200" rtl="0" algn="l">
              <a:spcBef>
                <a:spcPts val="0"/>
              </a:spcBef>
              <a:spcAft>
                <a:spcPts val="0"/>
              </a:spcAft>
              <a:buSzPts val="1800"/>
              <a:buChar char="-"/>
            </a:pPr>
            <a:r>
              <a:rPr lang="en"/>
              <a:t>Normalization: convert </a:t>
            </a:r>
            <a:r>
              <a:rPr lang="en"/>
              <a:t>image</a:t>
            </a:r>
            <a:r>
              <a:rPr lang="en"/>
              <a:t> pixel value to have a mean at 0.5. </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Methodology…</a:t>
            </a:r>
            <a:endParaRPr b="1"/>
          </a:p>
          <a:p>
            <a:pPr indent="0" lvl="0" marL="0" rtl="0" algn="l">
              <a:spcBef>
                <a:spcPts val="0"/>
              </a:spcBef>
              <a:spcAft>
                <a:spcPts val="0"/>
              </a:spcAft>
              <a:buClr>
                <a:schemeClr val="dk1"/>
              </a:buClr>
              <a:buSzPct val="39285"/>
              <a:buFont typeface="Arial"/>
              <a:buNone/>
            </a:pPr>
            <a:r>
              <a:t/>
            </a:r>
            <a:endParaRPr b="1"/>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Defining the neural network </a:t>
            </a:r>
            <a:endParaRPr/>
          </a:p>
          <a:p>
            <a:pPr indent="-342900" lvl="0" marL="457200" rtl="0" algn="l">
              <a:spcBef>
                <a:spcPts val="1200"/>
              </a:spcBef>
              <a:spcAft>
                <a:spcPts val="0"/>
              </a:spcAft>
              <a:buSzPts val="1800"/>
              <a:buChar char="-"/>
            </a:pPr>
            <a:r>
              <a:rPr lang="en"/>
              <a:t>Initialize parameters with Kaiming He[8] initialization. </a:t>
            </a:r>
            <a:endParaRPr/>
          </a:p>
          <a:p>
            <a:pPr indent="0" lvl="0" marL="0" rtl="0" algn="l">
              <a:spcBef>
                <a:spcPts val="120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2013538" y="2100300"/>
            <a:ext cx="5116925" cy="274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Methodology…</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the dense network:</a:t>
            </a:r>
            <a:endParaRPr/>
          </a:p>
          <a:p>
            <a:pPr indent="-342900" lvl="0" marL="457200" rtl="0" algn="l">
              <a:spcBef>
                <a:spcPts val="1200"/>
              </a:spcBef>
              <a:spcAft>
                <a:spcPts val="0"/>
              </a:spcAft>
              <a:buSzPts val="1800"/>
              <a:buChar char="-"/>
            </a:pPr>
            <a:r>
              <a:rPr lang="en"/>
              <a:t>Epochs: 10 </a:t>
            </a:r>
            <a:endParaRPr/>
          </a:p>
          <a:p>
            <a:pPr indent="-342900" lvl="0" marL="457200" rtl="0" algn="l">
              <a:spcBef>
                <a:spcPts val="0"/>
              </a:spcBef>
              <a:spcAft>
                <a:spcPts val="0"/>
              </a:spcAft>
              <a:buSzPts val="1800"/>
              <a:buChar char="-"/>
            </a:pPr>
            <a:r>
              <a:rPr lang="en"/>
              <a:t>Learning rate : 0.009</a:t>
            </a:r>
            <a:endParaRPr/>
          </a:p>
          <a:p>
            <a:pPr indent="-342900" lvl="0" marL="457200" rtl="0" algn="l">
              <a:spcBef>
                <a:spcPts val="0"/>
              </a:spcBef>
              <a:spcAft>
                <a:spcPts val="0"/>
              </a:spcAft>
              <a:buSzPts val="1800"/>
              <a:buChar char="-"/>
            </a:pPr>
            <a:r>
              <a:rPr lang="en"/>
              <a:t>Momentum = 0.93</a:t>
            </a:r>
            <a:endParaRPr/>
          </a:p>
          <a:p>
            <a:pPr indent="-342900" lvl="0" marL="457200" rtl="0" algn="l">
              <a:spcBef>
                <a:spcPts val="0"/>
              </a:spcBef>
              <a:spcAft>
                <a:spcPts val="0"/>
              </a:spcAft>
              <a:buSzPts val="1800"/>
              <a:buChar char="-"/>
            </a:pPr>
            <a:r>
              <a:rPr lang="en"/>
              <a:t>Dampening = 0.05</a:t>
            </a:r>
            <a:endParaRPr/>
          </a:p>
          <a:p>
            <a:pPr indent="-342900" lvl="0" marL="457200" rtl="0" algn="l">
              <a:spcBef>
                <a:spcPts val="0"/>
              </a:spcBef>
              <a:spcAft>
                <a:spcPts val="0"/>
              </a:spcAft>
              <a:buSzPts val="1800"/>
              <a:buChar char="-"/>
            </a:pPr>
            <a:r>
              <a:rPr lang="en"/>
              <a:t>Weight decay = 0.009 </a:t>
            </a:r>
            <a:endParaRPr/>
          </a:p>
          <a:p>
            <a:pPr indent="-342900" lvl="0" marL="457200" rtl="0" algn="l">
              <a:spcBef>
                <a:spcPts val="0"/>
              </a:spcBef>
              <a:spcAft>
                <a:spcPts val="0"/>
              </a:spcAft>
              <a:buSzPts val="1800"/>
              <a:buChar char="-"/>
            </a:pPr>
            <a:r>
              <a:rPr lang="en"/>
              <a:t>Optimizer = SGD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Pruning the network</a:t>
            </a:r>
            <a:endParaRPr/>
          </a:p>
          <a:p>
            <a:pPr indent="-334327" lvl="0" marL="457200" rtl="0" algn="l">
              <a:spcBef>
                <a:spcPts val="1200"/>
              </a:spcBef>
              <a:spcAft>
                <a:spcPts val="0"/>
              </a:spcAft>
              <a:buSzPct val="100000"/>
              <a:buAutoNum type="arabicPeriod"/>
            </a:pPr>
            <a:r>
              <a:rPr lang="en"/>
              <a:t>The FCNN is initialized with some parameters with He initialization w0 ∼ Dw0. The initialization should be equal to the original dense networks initialization.</a:t>
            </a:r>
            <a:endParaRPr/>
          </a:p>
          <a:p>
            <a:pPr indent="-334327" lvl="0" marL="457200" rtl="0" algn="l">
              <a:spcBef>
                <a:spcPts val="0"/>
              </a:spcBef>
              <a:spcAft>
                <a:spcPts val="0"/>
              </a:spcAft>
              <a:buSzPct val="100000"/>
              <a:buAutoNum type="arabicPeriod"/>
            </a:pPr>
            <a:r>
              <a:rPr lang="en"/>
              <a:t>The network is trained with SGD with a learning rate of 0.009 and the network parameters was pruned by (p + 1)% at pth iteration. While the output </a:t>
            </a:r>
            <a:r>
              <a:rPr lang="en"/>
              <a:t>layer</a:t>
            </a:r>
            <a:r>
              <a:rPr lang="en"/>
              <a:t> parameters were pruned by 1/4%. A binary mask is obtained of the pruned network. Here, the absolute values of parameters are sorted in ascending order and then pruned by removing (p + 1)% of the parameters from the smallest value.</a:t>
            </a:r>
            <a:endParaRPr/>
          </a:p>
          <a:p>
            <a:pPr indent="-334327" lvl="0" marL="457200" rtl="0" algn="l">
              <a:spcBef>
                <a:spcPts val="0"/>
              </a:spcBef>
              <a:spcAft>
                <a:spcPts val="0"/>
              </a:spcAft>
              <a:buSzPct val="100000"/>
              <a:buAutoNum type="arabicPeriod"/>
            </a:pPr>
            <a:r>
              <a:rPr lang="en"/>
              <a:t>After pruning the network, the network’s parameters were reinitialized to the w0 and the mask is applied to the network that was obtained after pruning (p + 1)% network in Step 2.</a:t>
            </a:r>
            <a:endParaRPr/>
          </a:p>
          <a:p>
            <a:pPr indent="-334327" lvl="0" marL="457200" rtl="0" algn="l">
              <a:spcBef>
                <a:spcPts val="0"/>
              </a:spcBef>
              <a:spcAft>
                <a:spcPts val="0"/>
              </a:spcAft>
              <a:buSzPct val="100000"/>
              <a:buAutoNum type="arabicPeriod"/>
            </a:pPr>
            <a:r>
              <a:rPr lang="en"/>
              <a:t>Repeat from Step 1.</a:t>
            </a:r>
            <a:endParaRPr/>
          </a:p>
        </p:txBody>
      </p:sp>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Methodology…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Results and Conclusion</a:t>
            </a:r>
            <a:endParaRPr/>
          </a:p>
        </p:txBody>
      </p:sp>
      <p:sp>
        <p:nvSpPr>
          <p:cNvPr id="147" name="Google Shape;147;p27"/>
          <p:cNvSpPr txBox="1"/>
          <p:nvPr>
            <p:ph idx="1" type="body"/>
          </p:nvPr>
        </p:nvSpPr>
        <p:spPr>
          <a:xfrm>
            <a:off x="311700" y="1152475"/>
            <a:ext cx="51063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Results</a:t>
            </a:r>
            <a:endParaRPr/>
          </a:p>
          <a:p>
            <a:pPr indent="-334327" lvl="0" marL="457200" rtl="0" algn="l">
              <a:spcBef>
                <a:spcPts val="1200"/>
              </a:spcBef>
              <a:spcAft>
                <a:spcPts val="0"/>
              </a:spcAft>
              <a:buSzPct val="100000"/>
              <a:buChar char="-"/>
            </a:pPr>
            <a:r>
              <a:rPr lang="en"/>
              <a:t>The training accuracy of the models with </a:t>
            </a:r>
            <a:endParaRPr/>
          </a:p>
          <a:p>
            <a:pPr indent="0" lvl="0" marL="457200" rtl="0" algn="l">
              <a:spcBef>
                <a:spcPts val="1200"/>
              </a:spcBef>
              <a:spcAft>
                <a:spcPts val="0"/>
              </a:spcAft>
              <a:buNone/>
            </a:pPr>
            <a:r>
              <a:rPr lang="en"/>
              <a:t>about 30% is actually better than the original</a:t>
            </a:r>
            <a:endParaRPr/>
          </a:p>
          <a:p>
            <a:pPr indent="0" lvl="0" marL="457200" rtl="0" algn="l">
              <a:spcBef>
                <a:spcPts val="1200"/>
              </a:spcBef>
              <a:spcAft>
                <a:spcPts val="0"/>
              </a:spcAft>
              <a:buNone/>
            </a:pPr>
            <a:r>
              <a:rPr lang="en"/>
              <a:t>network.</a:t>
            </a:r>
            <a:endParaRPr/>
          </a:p>
          <a:p>
            <a:pPr indent="-334327" lvl="0" marL="457200" rtl="0" algn="l">
              <a:spcBef>
                <a:spcPts val="1200"/>
              </a:spcBef>
              <a:spcAft>
                <a:spcPts val="0"/>
              </a:spcAft>
              <a:buSzPct val="100000"/>
              <a:buChar char="-"/>
            </a:pPr>
            <a:r>
              <a:rPr lang="en"/>
              <a:t>While, after pruning 95% the model does not </a:t>
            </a:r>
            <a:endParaRPr/>
          </a:p>
          <a:p>
            <a:pPr indent="0" lvl="0" marL="457200" rtl="0" algn="l">
              <a:spcBef>
                <a:spcPts val="1200"/>
              </a:spcBef>
              <a:spcAft>
                <a:spcPts val="0"/>
              </a:spcAft>
              <a:buNone/>
            </a:pPr>
            <a:r>
              <a:rPr lang="en"/>
              <a:t>seem to learn at all. </a:t>
            </a:r>
            <a:endParaRPr/>
          </a:p>
          <a:p>
            <a:pPr indent="0" lvl="0" marL="0" rtl="0" algn="l">
              <a:spcBef>
                <a:spcPts val="120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5323675" y="1152472"/>
            <a:ext cx="3661050" cy="276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Results and Conclusion…</a:t>
            </a:r>
            <a:endParaRPr/>
          </a:p>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2043963" y="1122337"/>
            <a:ext cx="5056075" cy="3476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Results and Conclusion…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1" name="Google Shape;161;p29"/>
          <p:cNvSpPr txBox="1"/>
          <p:nvPr>
            <p:ph idx="1" type="body"/>
          </p:nvPr>
        </p:nvSpPr>
        <p:spPr>
          <a:xfrm>
            <a:off x="261525" y="1118775"/>
            <a:ext cx="3116700" cy="3404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test accuracy of around 33% of pruned network shows the best </a:t>
            </a:r>
            <a:r>
              <a:rPr lang="en"/>
              <a:t>results.</a:t>
            </a:r>
            <a:endParaRPr/>
          </a:p>
          <a:p>
            <a:pPr indent="-334327" lvl="0" marL="457200" rtl="0" algn="l">
              <a:spcBef>
                <a:spcPts val="0"/>
              </a:spcBef>
              <a:spcAft>
                <a:spcPts val="0"/>
              </a:spcAft>
              <a:buSzPct val="100000"/>
              <a:buChar char="-"/>
            </a:pPr>
            <a:r>
              <a:rPr lang="en"/>
              <a:t>It can also be seen that pruning about 75% percent of the model parameters essentially does not hurt the test accuracy that much. But after that the test accuracy drastically decreases. </a:t>
            </a:r>
            <a:endParaRPr/>
          </a:p>
        </p:txBody>
      </p:sp>
      <p:pic>
        <p:nvPicPr>
          <p:cNvPr id="162" name="Google Shape;162;p29"/>
          <p:cNvPicPr preferRelativeResize="0"/>
          <p:nvPr/>
        </p:nvPicPr>
        <p:blipFill>
          <a:blip r:embed="rId3">
            <a:alphaModFix/>
          </a:blip>
          <a:stretch>
            <a:fillRect/>
          </a:stretch>
        </p:blipFill>
        <p:spPr>
          <a:xfrm>
            <a:off x="3540800" y="1017725"/>
            <a:ext cx="5476875" cy="363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a:p>
            <a:pPr indent="-342900" lvl="0" marL="457200" rtl="0" algn="l">
              <a:spcBef>
                <a:spcPts val="1200"/>
              </a:spcBef>
              <a:spcAft>
                <a:spcPts val="0"/>
              </a:spcAft>
              <a:buSzPts val="1800"/>
              <a:buChar char="-"/>
            </a:pPr>
            <a:r>
              <a:rPr lang="en"/>
              <a:t>So, </a:t>
            </a:r>
            <a:r>
              <a:rPr lang="en"/>
              <a:t>it can be seen that after pruning the model by 30% of the models parameters, it surpasses the test accuracy of the original model and can maintain its accuracy similar to original network even after high levels of pruning.</a:t>
            </a:r>
            <a:endParaRPr/>
          </a:p>
          <a:p>
            <a:pPr indent="-342900" lvl="0" marL="457200" rtl="0" algn="l">
              <a:spcBef>
                <a:spcPts val="0"/>
              </a:spcBef>
              <a:spcAft>
                <a:spcPts val="0"/>
              </a:spcAft>
              <a:buSzPts val="1800"/>
              <a:buChar char="-"/>
            </a:pPr>
            <a:r>
              <a:rPr lang="en"/>
              <a:t>It also proves the Lottery Ticket Hypothesis by showing an existence of a subnetwork that performs just as well as the original network.</a:t>
            </a:r>
            <a:endParaRPr/>
          </a:p>
          <a:p>
            <a:pPr indent="0" lvl="0" marL="457200" rtl="0" algn="l">
              <a:spcBef>
                <a:spcPts val="1200"/>
              </a:spcBef>
              <a:spcAft>
                <a:spcPts val="1200"/>
              </a:spcAft>
              <a:buNone/>
            </a:pPr>
            <a:r>
              <a:t/>
            </a:r>
            <a:endParaRPr b="1"/>
          </a:p>
        </p:txBody>
      </p:sp>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and 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[1] J. Frankle and M. Carbin, The lottery ticket hypothesis: Finding sparse, trainable neural networks, 2019. arXiv: 1803.03635 [cs.LG].</a:t>
            </a:r>
            <a:endParaRPr/>
          </a:p>
          <a:p>
            <a:pPr indent="0" lvl="0" marL="0" rtl="0" algn="l">
              <a:spcBef>
                <a:spcPts val="1200"/>
              </a:spcBef>
              <a:spcAft>
                <a:spcPts val="0"/>
              </a:spcAft>
              <a:buNone/>
            </a:pPr>
            <a:r>
              <a:rPr lang="en"/>
              <a:t>[2] Y. L. Cun, J. S. Denker, and S. A. Solla, “Optimal brain damage,” in Advances in Neural Information Processing Systems 2. San Francisco, CA, USA: Morgan Kaufmann Publishers Inc., 1990, pp. 598–605, ISBN: 1558601007.</a:t>
            </a:r>
            <a:endParaRPr/>
          </a:p>
          <a:p>
            <a:pPr indent="0" lvl="0" marL="0" rtl="0" algn="l">
              <a:spcBef>
                <a:spcPts val="1200"/>
              </a:spcBef>
              <a:spcAft>
                <a:spcPts val="0"/>
              </a:spcAft>
              <a:buNone/>
            </a:pPr>
            <a:r>
              <a:rPr lang="en"/>
              <a:t>[3] H. Cheng, M. Zhang, and J. Q. Shi, A survey on deep neural network pruning-taxonomy, comparison, analysis, and recommendations, 2023. arXiv: 2308.06767 [cs.LG]. </a:t>
            </a:r>
            <a:endParaRPr/>
          </a:p>
          <a:p>
            <a:pPr indent="0" lvl="0" marL="0" rtl="0" algn="l">
              <a:spcBef>
                <a:spcPts val="1200"/>
              </a:spcBef>
              <a:spcAft>
                <a:spcPts val="0"/>
              </a:spcAft>
              <a:buNone/>
            </a:pPr>
            <a:r>
              <a:rPr lang="en"/>
              <a:t>[4] S. Han, H. Mao, and W. J. Dally, Deep compression: Compressing deep neural networks with pruning, trained quantization and huffman coding, 2016. arXiv: 1510.00149 [cs.CV].</a:t>
            </a:r>
            <a:endParaRPr/>
          </a:p>
          <a:p>
            <a:pPr indent="0" lvl="0" marL="0" rtl="0" algn="l">
              <a:spcBef>
                <a:spcPts val="1200"/>
              </a:spcBef>
              <a:spcAft>
                <a:spcPts val="0"/>
              </a:spcAft>
              <a:buNone/>
            </a:pPr>
            <a:r>
              <a:rPr lang="en"/>
              <a:t>[5] P. Savarese, H. Silva, and M. Maire, Winning the lottery with continuous sparsification, 2021. arXiv: 1912.04427 [cs.LG].</a:t>
            </a:r>
            <a:endParaRPr/>
          </a:p>
          <a:p>
            <a:pPr indent="0" lvl="0" marL="0" rtl="0" algn="l">
              <a:spcBef>
                <a:spcPts val="1200"/>
              </a:spcBef>
              <a:spcAft>
                <a:spcPts val="0"/>
              </a:spcAft>
              <a:buNone/>
            </a:pPr>
            <a:r>
              <a:rPr lang="en"/>
              <a:t>[6] J. Diffenderfer and B. Kailkhura, Multi-prize lottery ticket hypothesis: Finding accurate binary neural networks by pruning a randomly weighted network, 2021. arXiv:2103.09377 [cs.LG].</a:t>
            </a:r>
            <a:endParaRPr/>
          </a:p>
          <a:p>
            <a:pPr indent="0" lvl="0" marL="0" rtl="0" algn="l">
              <a:spcBef>
                <a:spcPts val="1200"/>
              </a:spcBef>
              <a:spcAft>
                <a:spcPts val="0"/>
              </a:spcAft>
              <a:buNone/>
            </a:pPr>
            <a:r>
              <a:rPr lang="en"/>
              <a:t>[7] Y. LeCun and C. Cortes, “MNIST handwritten digit database,” 2010. [Online]. Available: http://yann.lecun.com/exdb/mnist/.</a:t>
            </a:r>
            <a:endParaRPr/>
          </a:p>
          <a:p>
            <a:pPr indent="0" lvl="0" marL="0" rtl="0" algn="l">
              <a:spcBef>
                <a:spcPts val="1200"/>
              </a:spcBef>
              <a:spcAft>
                <a:spcPts val="1200"/>
              </a:spcAft>
              <a:buNone/>
            </a:pPr>
            <a:r>
              <a:rPr lang="en"/>
              <a:t>[8] K. He, X. Zhang, S. Ren, and J. Sun, Delving deep into rectifiers: Surpassing human-level performance on imagenet classification, 2015. arXiv: 1502.01852 [cs.CV].</a:t>
            </a:r>
            <a:endParaRPr/>
          </a:p>
        </p:txBody>
      </p:sp>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References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Introduction</a:t>
            </a:r>
            <a:endParaRPr/>
          </a:p>
          <a:p>
            <a:pPr indent="-342900" lvl="0" marL="457200" rtl="0" algn="l">
              <a:lnSpc>
                <a:spcPct val="150000"/>
              </a:lnSpc>
              <a:spcBef>
                <a:spcPts val="0"/>
              </a:spcBef>
              <a:spcAft>
                <a:spcPts val="0"/>
              </a:spcAft>
              <a:buSzPts val="1800"/>
              <a:buAutoNum type="arabicPeriod"/>
            </a:pPr>
            <a:r>
              <a:rPr lang="en"/>
              <a:t>Problem Statement</a:t>
            </a:r>
            <a:endParaRPr/>
          </a:p>
          <a:p>
            <a:pPr indent="-342900" lvl="0" marL="457200" rtl="0" algn="l">
              <a:lnSpc>
                <a:spcPct val="150000"/>
              </a:lnSpc>
              <a:spcBef>
                <a:spcPts val="0"/>
              </a:spcBef>
              <a:spcAft>
                <a:spcPts val="0"/>
              </a:spcAft>
              <a:buSzPts val="1800"/>
              <a:buAutoNum type="arabicPeriod"/>
            </a:pPr>
            <a:r>
              <a:rPr lang="en"/>
              <a:t>Background Study &amp; Literature Review</a:t>
            </a:r>
            <a:endParaRPr/>
          </a:p>
          <a:p>
            <a:pPr indent="-342900" lvl="0" marL="457200" rtl="0" algn="l">
              <a:lnSpc>
                <a:spcPct val="150000"/>
              </a:lnSpc>
              <a:spcBef>
                <a:spcPts val="0"/>
              </a:spcBef>
              <a:spcAft>
                <a:spcPts val="0"/>
              </a:spcAft>
              <a:buSzPts val="1800"/>
              <a:buAutoNum type="arabicPeriod"/>
            </a:pPr>
            <a:r>
              <a:rPr lang="en"/>
              <a:t>Methodology</a:t>
            </a:r>
            <a:endParaRPr/>
          </a:p>
          <a:p>
            <a:pPr indent="-342900" lvl="0" marL="457200" rtl="0" algn="l">
              <a:lnSpc>
                <a:spcPct val="150000"/>
              </a:lnSpc>
              <a:spcBef>
                <a:spcPts val="0"/>
              </a:spcBef>
              <a:spcAft>
                <a:spcPts val="0"/>
              </a:spcAft>
              <a:buSzPts val="1800"/>
              <a:buAutoNum type="arabicPeriod"/>
            </a:pPr>
            <a:r>
              <a:rPr lang="en"/>
              <a:t>Conclusion</a:t>
            </a:r>
            <a:endParaRPr/>
          </a:p>
          <a:p>
            <a:pPr indent="-342900" lvl="0" marL="457200" rtl="0" algn="l">
              <a:lnSpc>
                <a:spcPct val="150000"/>
              </a:lnSpc>
              <a:spcBef>
                <a:spcPts val="0"/>
              </a:spcBef>
              <a:spcAft>
                <a:spcPts val="0"/>
              </a:spcAft>
              <a:buSzPts val="1800"/>
              <a:buAutoNum type="arabicPeriod"/>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a:p>
            <a:pPr indent="0" lvl="0" marL="0" rtl="0" algn="l">
              <a:spcBef>
                <a:spcPts val="0"/>
              </a:spcBef>
              <a:spcAft>
                <a:spcPts val="0"/>
              </a:spcAft>
              <a:buNone/>
            </a:pPr>
            <a:r>
              <a:t/>
            </a:r>
            <a:endParaRPr sz="2244"/>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2244">
              <a:solidFill>
                <a:schemeClr val="dk1"/>
              </a:solidFill>
            </a:endParaRPr>
          </a:p>
          <a:p>
            <a:pPr indent="0" lvl="0" marL="0" rtl="0" algn="l">
              <a:lnSpc>
                <a:spcPct val="100000"/>
              </a:lnSpc>
              <a:spcBef>
                <a:spcPts val="0"/>
              </a:spcBef>
              <a:spcAft>
                <a:spcPts val="0"/>
              </a:spcAft>
              <a:buNone/>
            </a:pPr>
            <a:r>
              <a:t/>
            </a:r>
            <a:endParaRPr sz="2244">
              <a:solidFill>
                <a:schemeClr val="dk1"/>
              </a:solidFill>
            </a:endParaRPr>
          </a:p>
          <a:p>
            <a:pPr indent="-342900" lvl="0" marL="457200" rtl="0" algn="l">
              <a:spcBef>
                <a:spcPts val="0"/>
              </a:spcBef>
              <a:spcAft>
                <a:spcPts val="0"/>
              </a:spcAft>
              <a:buSzPts val="1800"/>
              <a:buChar char="●"/>
            </a:pPr>
            <a:r>
              <a:rPr lang="en"/>
              <a:t>Neural Networks are dense layered graph structures.</a:t>
            </a:r>
            <a:endParaRPr/>
          </a:p>
          <a:p>
            <a:pPr indent="-342900" lvl="0" marL="457200" rtl="0" algn="l">
              <a:spcBef>
                <a:spcPts val="0"/>
              </a:spcBef>
              <a:spcAft>
                <a:spcPts val="0"/>
              </a:spcAft>
              <a:buSzPts val="1800"/>
              <a:buChar char="●"/>
            </a:pPr>
            <a:r>
              <a:rPr lang="en"/>
              <a:t>They are universal approximators of nonlinear functions and are optimized by some non-convex optimization algorithm.</a:t>
            </a:r>
            <a:endParaRPr/>
          </a:p>
          <a:p>
            <a:pPr indent="-342900" lvl="0" marL="457200" rtl="0" algn="l">
              <a:spcBef>
                <a:spcPts val="0"/>
              </a:spcBef>
              <a:spcAft>
                <a:spcPts val="0"/>
              </a:spcAft>
              <a:buSzPts val="1800"/>
              <a:buChar char="●"/>
            </a:pPr>
            <a:r>
              <a:rPr lang="en"/>
              <a:t>But the networks are dense, and not all parameters might be necessary for approximation of the function.</a:t>
            </a:r>
            <a:endParaRPr/>
          </a:p>
          <a:p>
            <a:pPr indent="-342900" lvl="0" marL="457200" rtl="0" algn="l">
              <a:spcBef>
                <a:spcPts val="0"/>
              </a:spcBef>
              <a:spcAft>
                <a:spcPts val="0"/>
              </a:spcAft>
              <a:buSzPts val="1800"/>
              <a:buChar char="●"/>
            </a:pPr>
            <a:r>
              <a:rPr lang="en"/>
              <a:t>So, sparsifying the networks using some pruning algorithm like the iterative magnitude algorithm[1]  might be useful.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 &amp; Objectives</a:t>
            </a:r>
            <a:endParaRPr b="1"/>
          </a:p>
        </p:txBody>
      </p:sp>
      <p:sp>
        <p:nvSpPr>
          <p:cNvPr id="75" name="Google Shape;75;p16"/>
          <p:cNvSpPr txBox="1"/>
          <p:nvPr>
            <p:ph idx="1" type="body"/>
          </p:nvPr>
        </p:nvSpPr>
        <p:spPr>
          <a:xfrm>
            <a:off x="311700" y="1668900"/>
            <a:ext cx="8520600" cy="1377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Pruning networks is the process of </a:t>
            </a:r>
            <a:r>
              <a:rPr lang="en"/>
              <a:t>removing</a:t>
            </a:r>
            <a:r>
              <a:rPr lang="en"/>
              <a:t> unnecessary weights while keeping the accuracy of the model relatively the same. </a:t>
            </a:r>
            <a:endParaRPr/>
          </a:p>
          <a:p>
            <a:pPr indent="-325755" lvl="0" marL="457200" rtl="0" algn="l">
              <a:spcBef>
                <a:spcPts val="0"/>
              </a:spcBef>
              <a:spcAft>
                <a:spcPts val="0"/>
              </a:spcAft>
              <a:buSzPct val="100000"/>
              <a:buChar char="●"/>
            </a:pPr>
            <a:r>
              <a:rPr lang="en"/>
              <a:t>One of the method for pruning a neural network is Iterative magnitude Pruning.</a:t>
            </a:r>
            <a:endParaRPr/>
          </a:p>
          <a:p>
            <a:pPr indent="-325755" lvl="0" marL="457200" rtl="0" algn="l">
              <a:spcBef>
                <a:spcPts val="0"/>
              </a:spcBef>
              <a:spcAft>
                <a:spcPts val="0"/>
              </a:spcAft>
              <a:buSzPct val="100000"/>
              <a:buChar char="●"/>
            </a:pPr>
            <a:r>
              <a:rPr lang="en"/>
              <a:t>So, utilizing this algorithm to remove unnecessary weights from the neural network trained on MNIST dataset can be done. </a:t>
            </a:r>
            <a:endParaRPr/>
          </a:p>
        </p:txBody>
      </p:sp>
      <p:sp>
        <p:nvSpPr>
          <p:cNvPr id="76" name="Google Shape;76;p16"/>
          <p:cNvSpPr txBox="1"/>
          <p:nvPr/>
        </p:nvSpPr>
        <p:spPr>
          <a:xfrm>
            <a:off x="394525" y="1101475"/>
            <a:ext cx="37386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Problem Statement</a:t>
            </a:r>
            <a:endParaRPr b="1" sz="2000"/>
          </a:p>
        </p:txBody>
      </p:sp>
      <p:sp>
        <p:nvSpPr>
          <p:cNvPr id="77" name="Google Shape;77;p16"/>
          <p:cNvSpPr txBox="1"/>
          <p:nvPr/>
        </p:nvSpPr>
        <p:spPr>
          <a:xfrm>
            <a:off x="444700" y="2801325"/>
            <a:ext cx="23709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Objectives</a:t>
            </a:r>
            <a:endParaRPr b="1" sz="2000"/>
          </a:p>
          <a:p>
            <a:pPr indent="0" lvl="0" marL="0" rtl="0" algn="l">
              <a:spcBef>
                <a:spcPts val="0"/>
              </a:spcBef>
              <a:spcAft>
                <a:spcPts val="0"/>
              </a:spcAft>
              <a:buNone/>
            </a:pPr>
            <a:r>
              <a:t/>
            </a:r>
            <a:endParaRPr b="1" sz="2000"/>
          </a:p>
        </p:txBody>
      </p:sp>
      <p:sp>
        <p:nvSpPr>
          <p:cNvPr id="78" name="Google Shape;78;p16"/>
          <p:cNvSpPr txBox="1"/>
          <p:nvPr/>
        </p:nvSpPr>
        <p:spPr>
          <a:xfrm>
            <a:off x="311700" y="3422325"/>
            <a:ext cx="8154300" cy="137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To introduce Lottery Ticket Hypothesis.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To prune a neural network using Iterative Magnitude Pruning.</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661625"/>
            <a:ext cx="8520600" cy="3176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
              <a:t>Unstructured Pruning</a:t>
            </a:r>
            <a:endParaRPr b="1"/>
          </a:p>
          <a:p>
            <a:pPr indent="-323850" lvl="0" marL="457200" rtl="0" algn="l">
              <a:spcBef>
                <a:spcPts val="1200"/>
              </a:spcBef>
              <a:spcAft>
                <a:spcPts val="0"/>
              </a:spcAft>
              <a:buSzPts val="1500"/>
              <a:buChar char="●"/>
            </a:pPr>
            <a:r>
              <a:rPr lang="en" sz="1500"/>
              <a:t>Various tools have been used </a:t>
            </a:r>
            <a:r>
              <a:rPr lang="en" sz="1500"/>
              <a:t>to sparsify networks since the early 1990s [2].</a:t>
            </a:r>
            <a:endParaRPr sz="1500"/>
          </a:p>
          <a:p>
            <a:pPr indent="-323850" lvl="0" marL="457200" rtl="0" algn="l">
              <a:spcBef>
                <a:spcPts val="0"/>
              </a:spcBef>
              <a:spcAft>
                <a:spcPts val="0"/>
              </a:spcAft>
              <a:buSzPts val="1500"/>
              <a:buChar char="●"/>
            </a:pPr>
            <a:r>
              <a:rPr lang="en" sz="1500"/>
              <a:t>One of the pruning methods is unstructured pruning where weights are pruned in a more irregular fashion. And it can be defined as the following constrained optimization problem [3]:</a:t>
            </a:r>
            <a:endParaRPr sz="1500"/>
          </a:p>
          <a:p>
            <a:pPr indent="0" lvl="0" marL="914400" rtl="0" algn="l">
              <a:spcBef>
                <a:spcPts val="1200"/>
              </a:spcBef>
              <a:spcAft>
                <a:spcPts val="0"/>
              </a:spcAft>
              <a:buNone/>
            </a:pPr>
            <a:r>
              <a:t/>
            </a:r>
            <a:endParaRPr sz="1500"/>
          </a:p>
          <a:p>
            <a:pPr indent="0" lvl="0" marL="0" rtl="0" algn="l">
              <a:spcBef>
                <a:spcPts val="1200"/>
              </a:spcBef>
              <a:spcAft>
                <a:spcPts val="0"/>
              </a:spcAft>
              <a:buNone/>
            </a:pPr>
            <a:r>
              <a:rPr lang="en" sz="1500"/>
              <a:t>		</a:t>
            </a:r>
            <a:endParaRPr sz="1500"/>
          </a:p>
          <a:p>
            <a:pPr indent="457200" lvl="0" marL="457200" rtl="0" algn="l">
              <a:spcBef>
                <a:spcPts val="1200"/>
              </a:spcBef>
              <a:spcAft>
                <a:spcPts val="0"/>
              </a:spcAft>
              <a:buNone/>
            </a:pPr>
            <a:r>
              <a:rPr lang="en" sz="1500"/>
              <a:t>where, </a:t>
            </a:r>
            <a:r>
              <a:rPr b="1" lang="en" sz="1500"/>
              <a:t>w </a:t>
            </a:r>
            <a:r>
              <a:rPr lang="en" sz="1500"/>
              <a:t>= w_0, w_1, …, w_K, </a:t>
            </a:r>
            <a:r>
              <a:rPr b="1" lang="en" sz="1500"/>
              <a:t>m </a:t>
            </a:r>
            <a:r>
              <a:rPr lang="en" sz="1500"/>
              <a:t>= binary mask and </a:t>
            </a:r>
            <a:r>
              <a:rPr b="1" lang="en" sz="1500"/>
              <a:t>D </a:t>
            </a:r>
            <a:r>
              <a:rPr lang="en" sz="1500"/>
              <a:t>= (x_i, y_i) is the dataset. </a:t>
            </a:r>
            <a:endParaRPr sz="1500"/>
          </a:p>
          <a:p>
            <a:pPr indent="-323850" lvl="0" marL="457200" rtl="0" algn="l">
              <a:spcBef>
                <a:spcPts val="1200"/>
              </a:spcBef>
              <a:spcAft>
                <a:spcPts val="0"/>
              </a:spcAft>
              <a:buSzPts val="1500"/>
              <a:buChar char="●"/>
            </a:pPr>
            <a:r>
              <a:rPr lang="en" sz="1500"/>
              <a:t>So, the problem is to find the appropriate mask m such that the accuracy of the model is  same as the dense network.</a:t>
            </a:r>
            <a:endParaRPr sz="1500"/>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Background Study and Literature Review</a:t>
            </a:r>
            <a:endParaRPr b="1"/>
          </a:p>
        </p:txBody>
      </p:sp>
      <p:sp>
        <p:nvSpPr>
          <p:cNvPr id="85" name="Google Shape;85;p17"/>
          <p:cNvSpPr txBox="1"/>
          <p:nvPr/>
        </p:nvSpPr>
        <p:spPr>
          <a:xfrm>
            <a:off x="311700" y="1088925"/>
            <a:ext cx="302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Background Study</a:t>
            </a:r>
            <a:endParaRPr b="1" sz="2000"/>
          </a:p>
        </p:txBody>
      </p:sp>
      <p:pic>
        <p:nvPicPr>
          <p:cNvPr id="86" name="Google Shape;86;p17"/>
          <p:cNvPicPr preferRelativeResize="0"/>
          <p:nvPr/>
        </p:nvPicPr>
        <p:blipFill>
          <a:blip r:embed="rId3">
            <a:alphaModFix/>
          </a:blip>
          <a:stretch>
            <a:fillRect/>
          </a:stretch>
        </p:blipFill>
        <p:spPr>
          <a:xfrm>
            <a:off x="2171700" y="2996375"/>
            <a:ext cx="4800600" cy="78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1152475"/>
            <a:ext cx="8520600" cy="3738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4145"/>
              <a:t>Lottery Ticket Hypothesis:</a:t>
            </a:r>
            <a:endParaRPr sz="4145"/>
          </a:p>
          <a:p>
            <a:pPr indent="-333903" lvl="0" marL="457200" rtl="0" algn="l">
              <a:spcBef>
                <a:spcPts val="1200"/>
              </a:spcBef>
              <a:spcAft>
                <a:spcPts val="0"/>
              </a:spcAft>
              <a:buSzPct val="100000"/>
              <a:buChar char="●"/>
            </a:pPr>
            <a:r>
              <a:rPr lang="en" sz="4145"/>
              <a:t>Frankle et al. stated the Lottery Ticket Hypothesis in their [1] paper that: A randomly-initialized, dense neural network contains a subnetwork that is initialized such that – when trained in isolation–it can match the test accuracy of the original network after training for at most the same number of iterations.</a:t>
            </a:r>
            <a:endParaRPr sz="4145"/>
          </a:p>
          <a:p>
            <a:pPr indent="-333903" lvl="0" marL="457200" rtl="0" algn="l">
              <a:spcBef>
                <a:spcPts val="0"/>
              </a:spcBef>
              <a:spcAft>
                <a:spcPts val="0"/>
              </a:spcAft>
              <a:buSzPct val="100000"/>
              <a:buChar char="●"/>
            </a:pPr>
            <a:r>
              <a:rPr lang="en" sz="4145"/>
              <a:t>Formally, we can define the network as f(x;</a:t>
            </a:r>
            <a:r>
              <a:rPr b="1" lang="en" sz="4145"/>
              <a:t>w</a:t>
            </a:r>
            <a:r>
              <a:rPr lang="en" sz="4145"/>
              <a:t>)</a:t>
            </a:r>
            <a:r>
              <a:rPr b="1" lang="en" sz="4145"/>
              <a:t> </a:t>
            </a:r>
            <a:r>
              <a:rPr lang="en" sz="4145"/>
              <a:t>with initial parameters </a:t>
            </a:r>
            <a:r>
              <a:rPr b="1" lang="en" sz="4145"/>
              <a:t>w </a:t>
            </a:r>
            <a:r>
              <a:rPr lang="en" sz="4145"/>
              <a:t>= </a:t>
            </a:r>
            <a:r>
              <a:rPr b="1" lang="en" sz="4145"/>
              <a:t>w_0 </a:t>
            </a:r>
            <a:r>
              <a:rPr lang="en" sz="4145"/>
              <a:t>〜 </a:t>
            </a:r>
            <a:r>
              <a:rPr b="1" lang="en" sz="4145"/>
              <a:t>D_w</a:t>
            </a:r>
            <a:r>
              <a:rPr lang="en" sz="4145"/>
              <a:t>.  When optimizing with stochastic gradient descent (SGD) on a training set, f reaches minimum validation loss ℓ at iteration j with test accuracy a . In addition, consider training f (x; </a:t>
            </a:r>
            <a:r>
              <a:rPr b="1" lang="en" sz="4145"/>
              <a:t>m </a:t>
            </a:r>
            <a:r>
              <a:rPr lang="en" sz="4145"/>
              <a:t>⊙ </a:t>
            </a:r>
            <a:r>
              <a:rPr b="1" lang="en" sz="4145"/>
              <a:t>w</a:t>
            </a:r>
            <a:r>
              <a:rPr lang="en" sz="4145"/>
              <a:t>) with a mask </a:t>
            </a:r>
            <a:r>
              <a:rPr b="1" lang="en" sz="4145"/>
              <a:t>m </a:t>
            </a:r>
            <a:r>
              <a:rPr lang="en" sz="4145"/>
              <a:t>∈ {0, 1}^|</a:t>
            </a:r>
            <a:r>
              <a:rPr b="1" lang="en" sz="4145"/>
              <a:t>w</a:t>
            </a:r>
            <a:r>
              <a:rPr lang="en" sz="4145"/>
              <a:t>| on its parameters such that its initialization is </a:t>
            </a:r>
            <a:r>
              <a:rPr b="1" lang="en" sz="4145"/>
              <a:t>m </a:t>
            </a:r>
            <a:r>
              <a:rPr lang="en" sz="4145"/>
              <a:t>⊙ </a:t>
            </a:r>
            <a:r>
              <a:rPr b="1" lang="en" sz="4145"/>
              <a:t>w</a:t>
            </a:r>
            <a:r>
              <a:rPr lang="en" sz="4145"/>
              <a:t>. When optimizing with SGD on the same training set (with m fixed), f reaches minimum validation loss l′ at iteration j′ with test accuracy a′. The lottery ticket hypothesis predicts that ∃</a:t>
            </a:r>
            <a:r>
              <a:rPr b="1" lang="en" sz="4145"/>
              <a:t>m</a:t>
            </a:r>
            <a:r>
              <a:rPr lang="en" sz="4145"/>
              <a:t> for which j′ ≤ j, a′ ≥ a, and ∥</a:t>
            </a:r>
            <a:r>
              <a:rPr b="1" lang="en" sz="4145"/>
              <a:t>m</a:t>
            </a:r>
            <a:r>
              <a:rPr lang="en" sz="4145"/>
              <a:t>∥_0 ≪ |</a:t>
            </a:r>
            <a:r>
              <a:rPr b="1" lang="en" sz="4145"/>
              <a:t>w</a:t>
            </a:r>
            <a:r>
              <a:rPr lang="en" sz="4145"/>
              <a:t>|.</a:t>
            </a:r>
            <a:endParaRPr sz="4145"/>
          </a:p>
          <a:p>
            <a:pPr indent="0" lvl="0" marL="457200" rtl="0" algn="l">
              <a:spcBef>
                <a:spcPts val="1200"/>
              </a:spcBef>
              <a:spcAft>
                <a:spcPts val="1200"/>
              </a:spcAft>
              <a:buNone/>
            </a:pPr>
            <a:r>
              <a:t/>
            </a:r>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Background Study and Literature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587762" y="976863"/>
            <a:ext cx="7968476" cy="318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Iterative Magnitude Pruning Algorithm </a:t>
            </a:r>
            <a:endParaRPr/>
          </a:p>
          <a:p>
            <a:pPr indent="0" lvl="0" marL="0" rtl="0" algn="l">
              <a:spcBef>
                <a:spcPts val="1200"/>
              </a:spcBef>
              <a:spcAft>
                <a:spcPts val="0"/>
              </a:spcAft>
              <a:buNone/>
            </a:pPr>
            <a:r>
              <a:rPr lang="en"/>
              <a:t>To identify the winning tickets (as they are called in the [1]), following algorithm is introduced by Frankle et al.:</a:t>
            </a:r>
            <a:endParaRPr/>
          </a:p>
          <a:p>
            <a:pPr indent="-342900" lvl="0" marL="457200" rtl="0" algn="l">
              <a:spcBef>
                <a:spcPts val="1200"/>
              </a:spcBef>
              <a:spcAft>
                <a:spcPts val="0"/>
              </a:spcAft>
              <a:buSzPts val="1800"/>
              <a:buAutoNum type="arabicPeriod"/>
            </a:pPr>
            <a:r>
              <a:rPr lang="en"/>
              <a:t>Randomly initialize a neural </a:t>
            </a:r>
            <a:r>
              <a:rPr lang="en"/>
              <a:t>network</a:t>
            </a:r>
            <a:r>
              <a:rPr lang="en"/>
              <a:t> f (x; </a:t>
            </a:r>
            <a:r>
              <a:rPr b="1" lang="en"/>
              <a:t>w_0</a:t>
            </a:r>
            <a:r>
              <a:rPr lang="en"/>
              <a:t>)</a:t>
            </a:r>
            <a:endParaRPr/>
          </a:p>
          <a:p>
            <a:pPr indent="-342900" lvl="0" marL="457200" rtl="0" algn="l">
              <a:spcBef>
                <a:spcPts val="0"/>
              </a:spcBef>
              <a:spcAft>
                <a:spcPts val="0"/>
              </a:spcAft>
              <a:buSzPts val="1800"/>
              <a:buAutoNum type="arabicPeriod"/>
            </a:pPr>
            <a:r>
              <a:rPr lang="en"/>
              <a:t>Train the network for j iterations, arriving at parameters </a:t>
            </a:r>
            <a:r>
              <a:rPr b="1" lang="en"/>
              <a:t>wj</a:t>
            </a:r>
            <a:r>
              <a:rPr lang="en"/>
              <a:t>.</a:t>
            </a:r>
            <a:endParaRPr/>
          </a:p>
          <a:p>
            <a:pPr indent="-342900" lvl="0" marL="457200" rtl="0" algn="l">
              <a:spcBef>
                <a:spcPts val="0"/>
              </a:spcBef>
              <a:spcAft>
                <a:spcPts val="0"/>
              </a:spcAft>
              <a:buSzPts val="1800"/>
              <a:buAutoNum type="arabicPeriod"/>
            </a:pPr>
            <a:r>
              <a:rPr lang="en"/>
              <a:t>Prune p% of the parameters in </a:t>
            </a:r>
            <a:r>
              <a:rPr b="1" lang="en"/>
              <a:t>wj</a:t>
            </a:r>
            <a:r>
              <a:rPr lang="en"/>
              <a:t>, creating a mask </a:t>
            </a:r>
            <a:r>
              <a:rPr b="1" lang="en"/>
              <a:t>m</a:t>
            </a:r>
            <a:r>
              <a:rPr lang="en"/>
              <a:t>.</a:t>
            </a:r>
            <a:endParaRPr/>
          </a:p>
          <a:p>
            <a:pPr indent="-342900" lvl="0" marL="457200" rtl="0" algn="l">
              <a:spcBef>
                <a:spcPts val="0"/>
              </a:spcBef>
              <a:spcAft>
                <a:spcPts val="0"/>
              </a:spcAft>
              <a:buSzPts val="1800"/>
              <a:buAutoNum type="arabicPeriod"/>
            </a:pPr>
            <a:r>
              <a:rPr lang="en"/>
              <a:t>Reset the remaining parameters to their values in </a:t>
            </a:r>
            <a:r>
              <a:rPr b="1" lang="en"/>
              <a:t>w_0</a:t>
            </a:r>
            <a:r>
              <a:rPr lang="en"/>
              <a:t>, creating the winning ticket f (x; </a:t>
            </a:r>
            <a:r>
              <a:rPr b="1" lang="en"/>
              <a:t>w_0</a:t>
            </a:r>
            <a:r>
              <a:rPr lang="en"/>
              <a:t>).</a:t>
            </a:r>
            <a:endParaRPr/>
          </a:p>
          <a:p>
            <a:pPr indent="-342900" lvl="0" marL="457200" rtl="0" algn="l">
              <a:spcBef>
                <a:spcPts val="0"/>
              </a:spcBef>
              <a:spcAft>
                <a:spcPts val="0"/>
              </a:spcAft>
              <a:buSzPts val="1800"/>
              <a:buAutoNum type="arabicPeriod"/>
            </a:pPr>
            <a:r>
              <a:rPr lang="en"/>
              <a:t>Repeat from 1.</a:t>
            </a:r>
            <a:endParaRPr/>
          </a:p>
          <a:p>
            <a:pPr indent="0" lvl="0" marL="0" rtl="0" algn="l">
              <a:spcBef>
                <a:spcPts val="1200"/>
              </a:spcBef>
              <a:spcAft>
                <a:spcPts val="1200"/>
              </a:spcAft>
              <a:buNone/>
            </a:pPr>
            <a:r>
              <a:t/>
            </a:r>
            <a:endParaRPr/>
          </a:p>
        </p:txBody>
      </p:sp>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Background Study and Literature Review…</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1152475"/>
            <a:ext cx="8520600" cy="3765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Literature Review</a:t>
            </a:r>
            <a:endParaRPr/>
          </a:p>
          <a:p>
            <a:pPr indent="-317182" lvl="0" marL="457200" rtl="0" algn="l">
              <a:spcBef>
                <a:spcPts val="1200"/>
              </a:spcBef>
              <a:spcAft>
                <a:spcPts val="0"/>
              </a:spcAft>
              <a:buSzPct val="100000"/>
              <a:buChar char="●"/>
            </a:pPr>
            <a:r>
              <a:rPr lang="en"/>
              <a:t>Frankle et al. [1] stated the lottery ticket hypothesis and described the iterative magnitude pruning algorithm in their paper. Their method were able to train pruned AlexNet and ResNet architecture with high accuracies.</a:t>
            </a:r>
            <a:endParaRPr/>
          </a:p>
          <a:p>
            <a:pPr indent="-317182" lvl="0" marL="457200" rtl="0" algn="l">
              <a:spcBef>
                <a:spcPts val="0"/>
              </a:spcBef>
              <a:spcAft>
                <a:spcPts val="0"/>
              </a:spcAft>
              <a:buSzPct val="100000"/>
              <a:buChar char="●"/>
            </a:pPr>
            <a:r>
              <a:rPr lang="en"/>
              <a:t>LeCun et al. [2] put forward the idea of weight decay to prune unnecessary weights and showed that it would improve generalization by suppressing the effect of noise on the targets.</a:t>
            </a:r>
            <a:endParaRPr/>
          </a:p>
          <a:p>
            <a:pPr indent="-317182" lvl="0" marL="457200" rtl="0" algn="l">
              <a:spcBef>
                <a:spcPts val="0"/>
              </a:spcBef>
              <a:spcAft>
                <a:spcPts val="0"/>
              </a:spcAft>
              <a:buSzPct val="100000"/>
              <a:buChar char="●"/>
            </a:pPr>
            <a:r>
              <a:rPr lang="en"/>
              <a:t>Han et al. [4] showed their algorithm consisting of learning only important connections, quantizing the weights and finally applying Huffman coding to prune and store the network which was as 35x smaller than the original network.</a:t>
            </a:r>
            <a:endParaRPr/>
          </a:p>
          <a:p>
            <a:pPr indent="-317182" lvl="0" marL="457200" rtl="0" algn="l">
              <a:spcBef>
                <a:spcPts val="0"/>
              </a:spcBef>
              <a:spcAft>
                <a:spcPts val="0"/>
              </a:spcAft>
              <a:buSzPct val="100000"/>
              <a:buChar char="●"/>
            </a:pPr>
            <a:r>
              <a:rPr lang="en"/>
              <a:t>Savarese et al. [5] provided a method for sparsification with ℓ0 regularization. Although, ℓ_0 regularization have intractable solution, an approximation method was introduced to solve the problem.</a:t>
            </a:r>
            <a:endParaRPr/>
          </a:p>
          <a:p>
            <a:pPr indent="-317182" lvl="0" marL="457200" rtl="0" algn="l">
              <a:spcBef>
                <a:spcPts val="0"/>
              </a:spcBef>
              <a:spcAft>
                <a:spcPts val="0"/>
              </a:spcAft>
              <a:buSzPct val="100000"/>
              <a:buChar char="●"/>
            </a:pPr>
            <a:r>
              <a:rPr lang="en"/>
              <a:t>Diffenderfer et al. [6] showed a theoretical proof of existence of quantized subnetwork that can have similar test accuracies with the original network.Along with that, a new algorithm was proposed which found out quantized subnetworks.</a:t>
            </a:r>
            <a:endParaRPr/>
          </a:p>
        </p:txBody>
      </p:sp>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Background Study and Literature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