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sldIdLst>
    <p:sldId id="274" r:id="rId3"/>
    <p:sldId id="273" r:id="rId4"/>
    <p:sldId id="275" r:id="rId5"/>
    <p:sldId id="276" r:id="rId6"/>
    <p:sldId id="277" r:id="rId7"/>
    <p:sldId id="278" r:id="rId8"/>
    <p:sldId id="279" r:id="rId9"/>
    <p:sldId id="280" r:id="rId10"/>
    <p:sldId id="281" r:id="rId11"/>
    <p:sldId id="282" r:id="rId12"/>
    <p:sldId id="286" r:id="rId13"/>
    <p:sldId id="270" r:id="rId14"/>
    <p:sldId id="283" r:id="rId15"/>
    <p:sldId id="284" r:id="rId16"/>
    <p:sldId id="295" r:id="rId17"/>
    <p:sldId id="296" r:id="rId18"/>
    <p:sldId id="297" r:id="rId19"/>
    <p:sldId id="298" r:id="rId20"/>
    <p:sldId id="287" r:id="rId21"/>
    <p:sldId id="288" r:id="rId22"/>
    <p:sldId id="289" r:id="rId23"/>
    <p:sldId id="290" r:id="rId24"/>
    <p:sldId id="291" r:id="rId25"/>
    <p:sldId id="292" r:id="rId26"/>
    <p:sldId id="293"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PI" initials="M" lastIdx="1" clrIdx="0">
    <p:extLst>
      <p:ext uri="{19B8F6BF-5375-455C-9EA6-DF929625EA0E}">
        <p15:presenceInfo xmlns:p15="http://schemas.microsoft.com/office/powerpoint/2012/main" userId="MDP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C53DCF"/>
    <a:srgbClr val="131D3D"/>
    <a:srgbClr val="91C655"/>
    <a:srgbClr val="376DA7"/>
    <a:srgbClr val="AFC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2400"/>
              <a:t>Salto</a:t>
            </a:r>
            <a:r>
              <a:rPr lang="en-US" sz="2400" baseline="0"/>
              <a:t> unico en serie sintetica</a:t>
            </a:r>
            <a:endParaRPr lang="en-US" sz="2400"/>
          </a:p>
        </c:rich>
      </c:tx>
      <c:layout>
        <c:manualLayout>
          <c:xMode val="edge"/>
          <c:yMode val="edge"/>
          <c:x val="0.14966981132075471"/>
          <c:y val="2.2718259075471897E-2"/>
        </c:manualLayout>
      </c:layout>
      <c:overlay val="0"/>
    </c:title>
    <c:autoTitleDeleted val="0"/>
    <c:plotArea>
      <c:layout>
        <c:manualLayout>
          <c:layoutTarget val="inner"/>
          <c:xMode val="edge"/>
          <c:yMode val="edge"/>
          <c:x val="6.2291821423265475E-2"/>
          <c:y val="0.15281742250212826"/>
          <c:w val="0.9289678135405105"/>
          <c:h val="0.72832853472288661"/>
        </c:manualLayout>
      </c:layout>
      <c:lineChart>
        <c:grouping val="standard"/>
        <c:varyColors val="0"/>
        <c:ser>
          <c:idx val="0"/>
          <c:order val="0"/>
          <c:tx>
            <c:strRef>
              <c:f>data!$B$1</c:f>
              <c:strCache>
                <c:ptCount val="1"/>
                <c:pt idx="0">
                  <c:v>v</c:v>
                </c:pt>
              </c:strCache>
            </c:strRef>
          </c:tx>
          <c:spPr>
            <a:ln w="12700">
              <a:solidFill>
                <a:srgbClr val="000080"/>
              </a:solidFill>
              <a:prstDash val="solid"/>
            </a:ln>
          </c:spPr>
          <c:marker>
            <c:symbol val="diamond"/>
            <c:size val="5"/>
            <c:spPr>
              <a:solidFill>
                <a:srgbClr val="000080"/>
              </a:solidFill>
              <a:ln>
                <a:solidFill>
                  <a:srgbClr val="000080"/>
                </a:solidFill>
                <a:prstDash val="solid"/>
              </a:ln>
            </c:spPr>
          </c:marker>
          <c:cat>
            <c:numRef>
              <c:f>data!$A$2:$A$202</c:f>
              <c:numCache>
                <c:formatCode>General</c:formatCode>
                <c:ptCount val="2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numCache>
            </c:numRef>
          </c:cat>
          <c:val>
            <c:numRef>
              <c:f>data!$B$2:$B$202</c:f>
              <c:numCache>
                <c:formatCode>General</c:formatCode>
                <c:ptCount val="201"/>
                <c:pt idx="0">
                  <c:v>2.85</c:v>
                </c:pt>
                <c:pt idx="1">
                  <c:v>1.29</c:v>
                </c:pt>
                <c:pt idx="2">
                  <c:v>3.13</c:v>
                </c:pt>
                <c:pt idx="3">
                  <c:v>3.44</c:v>
                </c:pt>
                <c:pt idx="4">
                  <c:v>2.33</c:v>
                </c:pt>
                <c:pt idx="5">
                  <c:v>4.21</c:v>
                </c:pt>
                <c:pt idx="6">
                  <c:v>2.39</c:v>
                </c:pt>
                <c:pt idx="7">
                  <c:v>3.46</c:v>
                </c:pt>
                <c:pt idx="8">
                  <c:v>3.37</c:v>
                </c:pt>
                <c:pt idx="9">
                  <c:v>3.51</c:v>
                </c:pt>
                <c:pt idx="10">
                  <c:v>3.23</c:v>
                </c:pt>
                <c:pt idx="11">
                  <c:v>4.63</c:v>
                </c:pt>
                <c:pt idx="12">
                  <c:v>1.3</c:v>
                </c:pt>
                <c:pt idx="13">
                  <c:v>4.66</c:v>
                </c:pt>
                <c:pt idx="14">
                  <c:v>3.84</c:v>
                </c:pt>
                <c:pt idx="15">
                  <c:v>3.03</c:v>
                </c:pt>
                <c:pt idx="16">
                  <c:v>2.0499999999999998</c:v>
                </c:pt>
                <c:pt idx="17">
                  <c:v>3.15</c:v>
                </c:pt>
                <c:pt idx="18">
                  <c:v>2.11</c:v>
                </c:pt>
                <c:pt idx="19">
                  <c:v>3.94</c:v>
                </c:pt>
                <c:pt idx="20">
                  <c:v>3.41</c:v>
                </c:pt>
                <c:pt idx="21">
                  <c:v>2.9</c:v>
                </c:pt>
                <c:pt idx="22">
                  <c:v>2.4500000000000002</c:v>
                </c:pt>
                <c:pt idx="23">
                  <c:v>4.3899999999999997</c:v>
                </c:pt>
                <c:pt idx="24">
                  <c:v>1.54</c:v>
                </c:pt>
                <c:pt idx="25">
                  <c:v>2.9</c:v>
                </c:pt>
                <c:pt idx="26">
                  <c:v>3.37</c:v>
                </c:pt>
                <c:pt idx="27">
                  <c:v>3.25</c:v>
                </c:pt>
                <c:pt idx="28">
                  <c:v>3.19</c:v>
                </c:pt>
                <c:pt idx="29">
                  <c:v>3.39</c:v>
                </c:pt>
                <c:pt idx="30">
                  <c:v>3.45</c:v>
                </c:pt>
                <c:pt idx="31">
                  <c:v>3.36</c:v>
                </c:pt>
                <c:pt idx="32">
                  <c:v>2.4300000000000002</c:v>
                </c:pt>
                <c:pt idx="33">
                  <c:v>3.28</c:v>
                </c:pt>
                <c:pt idx="34">
                  <c:v>3.61</c:v>
                </c:pt>
                <c:pt idx="35">
                  <c:v>1.52</c:v>
                </c:pt>
                <c:pt idx="36">
                  <c:v>2.91</c:v>
                </c:pt>
                <c:pt idx="37">
                  <c:v>4.28</c:v>
                </c:pt>
                <c:pt idx="38">
                  <c:v>3.24</c:v>
                </c:pt>
                <c:pt idx="39">
                  <c:v>3.15</c:v>
                </c:pt>
                <c:pt idx="40">
                  <c:v>3.14</c:v>
                </c:pt>
                <c:pt idx="41">
                  <c:v>3.39</c:v>
                </c:pt>
                <c:pt idx="42">
                  <c:v>2.67</c:v>
                </c:pt>
                <c:pt idx="43">
                  <c:v>2.0499999999999998</c:v>
                </c:pt>
                <c:pt idx="44">
                  <c:v>2.44</c:v>
                </c:pt>
                <c:pt idx="45">
                  <c:v>4.6900000000000004</c:v>
                </c:pt>
                <c:pt idx="46">
                  <c:v>3.42</c:v>
                </c:pt>
                <c:pt idx="47">
                  <c:v>3.25</c:v>
                </c:pt>
                <c:pt idx="48">
                  <c:v>2.91</c:v>
                </c:pt>
                <c:pt idx="49">
                  <c:v>3.42</c:v>
                </c:pt>
                <c:pt idx="50">
                  <c:v>3.38</c:v>
                </c:pt>
                <c:pt idx="51">
                  <c:v>2.57</c:v>
                </c:pt>
                <c:pt idx="52">
                  <c:v>2.09</c:v>
                </c:pt>
                <c:pt idx="53">
                  <c:v>4.79</c:v>
                </c:pt>
                <c:pt idx="54">
                  <c:v>2.19</c:v>
                </c:pt>
                <c:pt idx="55">
                  <c:v>2.41</c:v>
                </c:pt>
                <c:pt idx="56">
                  <c:v>2.02</c:v>
                </c:pt>
                <c:pt idx="57">
                  <c:v>3.33</c:v>
                </c:pt>
                <c:pt idx="58">
                  <c:v>1.7</c:v>
                </c:pt>
                <c:pt idx="59">
                  <c:v>3.91</c:v>
                </c:pt>
                <c:pt idx="60">
                  <c:v>2.66</c:v>
                </c:pt>
                <c:pt idx="61">
                  <c:v>4.34</c:v>
                </c:pt>
                <c:pt idx="62">
                  <c:v>3.48</c:v>
                </c:pt>
                <c:pt idx="63">
                  <c:v>3.43</c:v>
                </c:pt>
                <c:pt idx="64">
                  <c:v>2.83</c:v>
                </c:pt>
                <c:pt idx="65">
                  <c:v>4.21</c:v>
                </c:pt>
                <c:pt idx="66">
                  <c:v>1.58</c:v>
                </c:pt>
                <c:pt idx="67">
                  <c:v>5.27</c:v>
                </c:pt>
                <c:pt idx="68">
                  <c:v>2.42</c:v>
                </c:pt>
                <c:pt idx="69">
                  <c:v>2.4900000000000002</c:v>
                </c:pt>
                <c:pt idx="70">
                  <c:v>1.18</c:v>
                </c:pt>
                <c:pt idx="71">
                  <c:v>3.6</c:v>
                </c:pt>
                <c:pt idx="72">
                  <c:v>3.79</c:v>
                </c:pt>
                <c:pt idx="73">
                  <c:v>3.81</c:v>
                </c:pt>
                <c:pt idx="74">
                  <c:v>1.73</c:v>
                </c:pt>
                <c:pt idx="75">
                  <c:v>3.33</c:v>
                </c:pt>
                <c:pt idx="76">
                  <c:v>3.65</c:v>
                </c:pt>
                <c:pt idx="77">
                  <c:v>3.65</c:v>
                </c:pt>
                <c:pt idx="78">
                  <c:v>3.2</c:v>
                </c:pt>
                <c:pt idx="79">
                  <c:v>1.93</c:v>
                </c:pt>
                <c:pt idx="80">
                  <c:v>4.28</c:v>
                </c:pt>
                <c:pt idx="81">
                  <c:v>3.06</c:v>
                </c:pt>
                <c:pt idx="82">
                  <c:v>3.71</c:v>
                </c:pt>
                <c:pt idx="83">
                  <c:v>2.74</c:v>
                </c:pt>
                <c:pt idx="84">
                  <c:v>1.46</c:v>
                </c:pt>
                <c:pt idx="85">
                  <c:v>1.54</c:v>
                </c:pt>
                <c:pt idx="86">
                  <c:v>2.88</c:v>
                </c:pt>
                <c:pt idx="87">
                  <c:v>3.8</c:v>
                </c:pt>
                <c:pt idx="88">
                  <c:v>1.59</c:v>
                </c:pt>
                <c:pt idx="89">
                  <c:v>0.4</c:v>
                </c:pt>
                <c:pt idx="90">
                  <c:v>4.08</c:v>
                </c:pt>
                <c:pt idx="91">
                  <c:v>3.53</c:v>
                </c:pt>
                <c:pt idx="92">
                  <c:v>1.94</c:v>
                </c:pt>
                <c:pt idx="93">
                  <c:v>3.65</c:v>
                </c:pt>
                <c:pt idx="94">
                  <c:v>5.61</c:v>
                </c:pt>
                <c:pt idx="95">
                  <c:v>3.17</c:v>
                </c:pt>
                <c:pt idx="96">
                  <c:v>3.39</c:v>
                </c:pt>
                <c:pt idx="97">
                  <c:v>1.49</c:v>
                </c:pt>
                <c:pt idx="98">
                  <c:v>3.6</c:v>
                </c:pt>
                <c:pt idx="99">
                  <c:v>3.75</c:v>
                </c:pt>
                <c:pt idx="100">
                  <c:v>1.33</c:v>
                </c:pt>
                <c:pt idx="101">
                  <c:v>2.82</c:v>
                </c:pt>
                <c:pt idx="102">
                  <c:v>3.34</c:v>
                </c:pt>
                <c:pt idx="103">
                  <c:v>4.7</c:v>
                </c:pt>
                <c:pt idx="104">
                  <c:v>3.28</c:v>
                </c:pt>
                <c:pt idx="105">
                  <c:v>0.9</c:v>
                </c:pt>
                <c:pt idx="106">
                  <c:v>4.22</c:v>
                </c:pt>
                <c:pt idx="107">
                  <c:v>2.5499999999999998</c:v>
                </c:pt>
                <c:pt idx="108">
                  <c:v>2.57</c:v>
                </c:pt>
                <c:pt idx="109">
                  <c:v>2.0099999999999998</c:v>
                </c:pt>
                <c:pt idx="110">
                  <c:v>3.4</c:v>
                </c:pt>
                <c:pt idx="111">
                  <c:v>2.11</c:v>
                </c:pt>
                <c:pt idx="112">
                  <c:v>3.59</c:v>
                </c:pt>
                <c:pt idx="113">
                  <c:v>2.1</c:v>
                </c:pt>
                <c:pt idx="114">
                  <c:v>1.98</c:v>
                </c:pt>
                <c:pt idx="115">
                  <c:v>4.03</c:v>
                </c:pt>
                <c:pt idx="116">
                  <c:v>0.56000000000000005</c:v>
                </c:pt>
                <c:pt idx="117">
                  <c:v>0.53</c:v>
                </c:pt>
                <c:pt idx="118">
                  <c:v>2.98</c:v>
                </c:pt>
                <c:pt idx="119">
                  <c:v>0.8</c:v>
                </c:pt>
                <c:pt idx="120">
                  <c:v>2.86</c:v>
                </c:pt>
                <c:pt idx="121">
                  <c:v>5.58</c:v>
                </c:pt>
                <c:pt idx="122">
                  <c:v>2.7</c:v>
                </c:pt>
                <c:pt idx="123">
                  <c:v>1.55</c:v>
                </c:pt>
                <c:pt idx="124">
                  <c:v>2.36</c:v>
                </c:pt>
                <c:pt idx="125">
                  <c:v>4.1100000000000003</c:v>
                </c:pt>
                <c:pt idx="126">
                  <c:v>6.77</c:v>
                </c:pt>
                <c:pt idx="127">
                  <c:v>7.72</c:v>
                </c:pt>
                <c:pt idx="128">
                  <c:v>8.43</c:v>
                </c:pt>
                <c:pt idx="129">
                  <c:v>5.96</c:v>
                </c:pt>
                <c:pt idx="130">
                  <c:v>6.94</c:v>
                </c:pt>
                <c:pt idx="131">
                  <c:v>5.38</c:v>
                </c:pt>
                <c:pt idx="132">
                  <c:v>6.49</c:v>
                </c:pt>
                <c:pt idx="133">
                  <c:v>5.55</c:v>
                </c:pt>
                <c:pt idx="134">
                  <c:v>6.85</c:v>
                </c:pt>
                <c:pt idx="135">
                  <c:v>6.61</c:v>
                </c:pt>
                <c:pt idx="136">
                  <c:v>8.07</c:v>
                </c:pt>
                <c:pt idx="137">
                  <c:v>7.82</c:v>
                </c:pt>
                <c:pt idx="138">
                  <c:v>8.32</c:v>
                </c:pt>
                <c:pt idx="139">
                  <c:v>6.26</c:v>
                </c:pt>
                <c:pt idx="140">
                  <c:v>8.6199999999999992</c:v>
                </c:pt>
                <c:pt idx="141">
                  <c:v>8.82</c:v>
                </c:pt>
                <c:pt idx="142">
                  <c:v>7.26</c:v>
                </c:pt>
                <c:pt idx="143">
                  <c:v>6.99</c:v>
                </c:pt>
                <c:pt idx="144">
                  <c:v>4.9000000000000004</c:v>
                </c:pt>
                <c:pt idx="145">
                  <c:v>8.18</c:v>
                </c:pt>
                <c:pt idx="146">
                  <c:v>6.88</c:v>
                </c:pt>
                <c:pt idx="147">
                  <c:v>7.66</c:v>
                </c:pt>
                <c:pt idx="148">
                  <c:v>6.84</c:v>
                </c:pt>
                <c:pt idx="149">
                  <c:v>6.99</c:v>
                </c:pt>
                <c:pt idx="150">
                  <c:v>6.99</c:v>
                </c:pt>
                <c:pt idx="151">
                  <c:v>7.99</c:v>
                </c:pt>
                <c:pt idx="152">
                  <c:v>7.04</c:v>
                </c:pt>
                <c:pt idx="153">
                  <c:v>7.36</c:v>
                </c:pt>
                <c:pt idx="154">
                  <c:v>6.77</c:v>
                </c:pt>
                <c:pt idx="155">
                  <c:v>6.1</c:v>
                </c:pt>
                <c:pt idx="156">
                  <c:v>7.45</c:v>
                </c:pt>
                <c:pt idx="157">
                  <c:v>7.67</c:v>
                </c:pt>
                <c:pt idx="158">
                  <c:v>7.77</c:v>
                </c:pt>
                <c:pt idx="159">
                  <c:v>5.28</c:v>
                </c:pt>
                <c:pt idx="160">
                  <c:v>9.0500000000000007</c:v>
                </c:pt>
                <c:pt idx="161">
                  <c:v>8.0299999999999994</c:v>
                </c:pt>
                <c:pt idx="162">
                  <c:v>7.16</c:v>
                </c:pt>
                <c:pt idx="163">
                  <c:v>6.37</c:v>
                </c:pt>
                <c:pt idx="164">
                  <c:v>5.09</c:v>
                </c:pt>
                <c:pt idx="165">
                  <c:v>7.66</c:v>
                </c:pt>
                <c:pt idx="166">
                  <c:v>6.59</c:v>
                </c:pt>
                <c:pt idx="167">
                  <c:v>6.57</c:v>
                </c:pt>
                <c:pt idx="168">
                  <c:v>5.52</c:v>
                </c:pt>
                <c:pt idx="169">
                  <c:v>6.39</c:v>
                </c:pt>
                <c:pt idx="170">
                  <c:v>7.56</c:v>
                </c:pt>
                <c:pt idx="171">
                  <c:v>5.12</c:v>
                </c:pt>
                <c:pt idx="172">
                  <c:v>8.44</c:v>
                </c:pt>
                <c:pt idx="173">
                  <c:v>8.84</c:v>
                </c:pt>
                <c:pt idx="174">
                  <c:v>7.53</c:v>
                </c:pt>
                <c:pt idx="175">
                  <c:v>8.24</c:v>
                </c:pt>
                <c:pt idx="176">
                  <c:v>9.44</c:v>
                </c:pt>
                <c:pt idx="177">
                  <c:v>4.92</c:v>
                </c:pt>
                <c:pt idx="178">
                  <c:v>6.59</c:v>
                </c:pt>
                <c:pt idx="179">
                  <c:v>6.77</c:v>
                </c:pt>
                <c:pt idx="180">
                  <c:v>7.21</c:v>
                </c:pt>
                <c:pt idx="181">
                  <c:v>6.28</c:v>
                </c:pt>
                <c:pt idx="182">
                  <c:v>7.86</c:v>
                </c:pt>
                <c:pt idx="183">
                  <c:v>5.66</c:v>
                </c:pt>
                <c:pt idx="184">
                  <c:v>6.6</c:v>
                </c:pt>
                <c:pt idx="185">
                  <c:v>6.12</c:v>
                </c:pt>
                <c:pt idx="186">
                  <c:v>7.25</c:v>
                </c:pt>
                <c:pt idx="187">
                  <c:v>6.49</c:v>
                </c:pt>
                <c:pt idx="188">
                  <c:v>6.86</c:v>
                </c:pt>
                <c:pt idx="189">
                  <c:v>6.76</c:v>
                </c:pt>
                <c:pt idx="190">
                  <c:v>8.06</c:v>
                </c:pt>
                <c:pt idx="191">
                  <c:v>8.5</c:v>
                </c:pt>
                <c:pt idx="192">
                  <c:v>7.42</c:v>
                </c:pt>
                <c:pt idx="193">
                  <c:v>7.59</c:v>
                </c:pt>
                <c:pt idx="194">
                  <c:v>7.13</c:v>
                </c:pt>
                <c:pt idx="195">
                  <c:v>7.25</c:v>
                </c:pt>
                <c:pt idx="196">
                  <c:v>7.05</c:v>
                </c:pt>
                <c:pt idx="197">
                  <c:v>7.16</c:v>
                </c:pt>
                <c:pt idx="198">
                  <c:v>6.43</c:v>
                </c:pt>
                <c:pt idx="199">
                  <c:v>7.84</c:v>
                </c:pt>
                <c:pt idx="200">
                  <c:v>8.11</c:v>
                </c:pt>
              </c:numCache>
            </c:numRef>
          </c:val>
          <c:smooth val="0"/>
        </c:ser>
        <c:dLbls>
          <c:showLegendKey val="0"/>
          <c:showVal val="0"/>
          <c:showCatName val="0"/>
          <c:showSerName val="0"/>
          <c:showPercent val="0"/>
          <c:showBubbleSize val="0"/>
        </c:dLbls>
        <c:marker val="1"/>
        <c:smooth val="0"/>
        <c:axId val="-355139392"/>
        <c:axId val="-355127424"/>
      </c:lineChart>
      <c:catAx>
        <c:axId val="-355139392"/>
        <c:scaling>
          <c:orientation val="minMax"/>
        </c:scaling>
        <c:delete val="1"/>
        <c:axPos val="b"/>
        <c:numFmt formatCode="General" sourceLinked="1"/>
        <c:majorTickMark val="out"/>
        <c:minorTickMark val="none"/>
        <c:tickLblPos val="nextTo"/>
        <c:crossAx val="-355127424"/>
        <c:crosses val="autoZero"/>
        <c:auto val="1"/>
        <c:lblAlgn val="ctr"/>
        <c:lblOffset val="100"/>
        <c:noMultiLvlLbl val="0"/>
      </c:catAx>
      <c:valAx>
        <c:axId val="-355127424"/>
        <c:scaling>
          <c:orientation val="minMax"/>
        </c:scaling>
        <c:delete val="1"/>
        <c:axPos val="l"/>
        <c:majorGridlines>
          <c:spPr>
            <a:ln w="3175">
              <a:solidFill>
                <a:srgbClr val="000000"/>
              </a:solidFill>
              <a:prstDash val="sysDash"/>
            </a:ln>
          </c:spPr>
        </c:majorGridlines>
        <c:numFmt formatCode="General" sourceLinked="1"/>
        <c:majorTickMark val="out"/>
        <c:minorTickMark val="none"/>
        <c:tickLblPos val="nextTo"/>
        <c:crossAx val="-355139392"/>
        <c:crosses val="autoZero"/>
        <c:crossBetween val="between"/>
      </c:valAx>
      <c:spPr>
        <a:solidFill>
          <a:srgbClr val="FFFFFF"/>
        </a:solidFill>
        <a:ln w="12700">
          <a:solidFill>
            <a:srgbClr val="808080"/>
          </a:solidFill>
          <a:prstDash val="solid"/>
        </a:ln>
      </c:spPr>
    </c:plotArea>
    <c:plotVisOnly val="1"/>
    <c:dispBlanksAs val="gap"/>
    <c:showDLblsOverMax val="0"/>
  </c:chart>
  <c:spPr>
    <a:noFill/>
    <a:ln w="6350">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j-lt"/>
                <a:ea typeface="+mn-ea"/>
                <a:cs typeface="+mn-cs"/>
              </a:defRPr>
            </a:pPr>
            <a:r>
              <a:rPr lang="en-US" sz="2400">
                <a:solidFill>
                  <a:schemeClr val="tx1"/>
                </a:solidFill>
                <a:latin typeface="+mj-lt"/>
              </a:rPr>
              <a:t>TX</a:t>
            </a:r>
            <a:r>
              <a:rPr lang="en-US" sz="2400" baseline="0">
                <a:solidFill>
                  <a:schemeClr val="tx1"/>
                </a:solidFill>
                <a:latin typeface="+mj-lt"/>
              </a:rPr>
              <a:t> </a:t>
            </a:r>
            <a:r>
              <a:rPr lang="en-US" sz="2400">
                <a:solidFill>
                  <a:schemeClr val="tx1"/>
                </a:solidFill>
                <a:latin typeface="+mj-lt"/>
              </a:rPr>
              <a:t>Obs</a:t>
            </a:r>
            <a:r>
              <a:rPr lang="en-US" sz="2400" baseline="0">
                <a:solidFill>
                  <a:schemeClr val="tx1"/>
                </a:solidFill>
                <a:latin typeface="+mj-lt"/>
              </a:rPr>
              <a:t> </a:t>
            </a:r>
            <a:r>
              <a:rPr lang="en-US" sz="2400">
                <a:solidFill>
                  <a:schemeClr val="tx1"/>
                </a:solidFill>
                <a:latin typeface="+mj-lt"/>
              </a:rPr>
              <a:t>Jul-Aug</a:t>
            </a:r>
            <a:r>
              <a:rPr lang="en-US" sz="2400" baseline="0">
                <a:solidFill>
                  <a:schemeClr val="tx1"/>
                </a:solidFill>
                <a:latin typeface="+mj-lt"/>
              </a:rPr>
              <a:t> </a:t>
            </a:r>
            <a:r>
              <a:rPr lang="en-US" sz="2400">
                <a:solidFill>
                  <a:schemeClr val="tx1"/>
                </a:solidFill>
                <a:latin typeface="+mj-lt"/>
              </a:rPr>
              <a:t>Tarifa</a:t>
            </a:r>
            <a:r>
              <a:rPr lang="en-US" baseline="0">
                <a:solidFill>
                  <a:schemeClr val="tx1"/>
                </a:solidFill>
                <a:latin typeface="+mj-lt"/>
              </a:rPr>
              <a:t> </a:t>
            </a:r>
            <a:endParaRPr lang="en-US">
              <a:solidFill>
                <a:schemeClr val="tx1"/>
              </a:solidFill>
              <a:latin typeface="+mj-l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j-lt"/>
              <a:ea typeface="+mn-ea"/>
              <a:cs typeface="+mn-cs"/>
            </a:defRPr>
          </a:pPr>
          <a:endParaRPr lang="en-US"/>
        </a:p>
      </c:txPr>
    </c:title>
    <c:autoTitleDeleted val="0"/>
    <c:plotArea>
      <c:layout>
        <c:manualLayout>
          <c:layoutTarget val="inner"/>
          <c:xMode val="edge"/>
          <c:yMode val="edge"/>
          <c:x val="0.10110476815398076"/>
          <c:y val="0.16203703703703703"/>
          <c:w val="0.8578495188101487"/>
          <c:h val="0.69697579469233018"/>
        </c:manualLayout>
      </c:layout>
      <c:lineChart>
        <c:grouping val="standard"/>
        <c:varyColors val="0"/>
        <c:ser>
          <c:idx val="0"/>
          <c:order val="0"/>
          <c:tx>
            <c:strRef>
              <c:f>TTarifa!$B$1</c:f>
              <c:strCache>
                <c:ptCount val="1"/>
                <c:pt idx="0">
                  <c:v>Tmax</c:v>
                </c:pt>
              </c:strCache>
            </c:strRef>
          </c:tx>
          <c:spPr>
            <a:ln w="28575" cap="rnd">
              <a:solidFill>
                <a:srgbClr val="2108B8"/>
              </a:solidFill>
              <a:round/>
            </a:ln>
            <a:effectLst/>
          </c:spPr>
          <c:marker>
            <c:symbol val="circle"/>
            <c:size val="5"/>
            <c:spPr>
              <a:solidFill>
                <a:srgbClr val="2108B8"/>
              </a:solidFill>
              <a:ln w="9525">
                <a:solidFill>
                  <a:srgbClr val="2108B8"/>
                </a:solidFill>
              </a:ln>
              <a:effectLst/>
            </c:spPr>
          </c:marker>
          <c:cat>
            <c:numRef>
              <c:f>TTarifa!$A$2:$A$65</c:f>
              <c:numCache>
                <c:formatCode>General</c:formatCode>
                <c:ptCount val="64"/>
                <c:pt idx="0">
                  <c:v>1945</c:v>
                </c:pt>
                <c:pt idx="1">
                  <c:v>1946</c:v>
                </c:pt>
                <c:pt idx="2">
                  <c:v>1947</c:v>
                </c:pt>
                <c:pt idx="3">
                  <c:v>1948</c:v>
                </c:pt>
                <c:pt idx="4">
                  <c:v>1949</c:v>
                </c:pt>
                <c:pt idx="5">
                  <c:v>1950</c:v>
                </c:pt>
                <c:pt idx="6">
                  <c:v>1951</c:v>
                </c:pt>
                <c:pt idx="7">
                  <c:v>1952</c:v>
                </c:pt>
                <c:pt idx="8">
                  <c:v>1953</c:v>
                </c:pt>
                <c:pt idx="9">
                  <c:v>1954</c:v>
                </c:pt>
                <c:pt idx="10">
                  <c:v>1955</c:v>
                </c:pt>
                <c:pt idx="11">
                  <c:v>1956</c:v>
                </c:pt>
                <c:pt idx="12">
                  <c:v>1957</c:v>
                </c:pt>
                <c:pt idx="13">
                  <c:v>1958</c:v>
                </c:pt>
                <c:pt idx="14">
                  <c:v>1959</c:v>
                </c:pt>
                <c:pt idx="15">
                  <c:v>1960</c:v>
                </c:pt>
                <c:pt idx="16">
                  <c:v>1961</c:v>
                </c:pt>
                <c:pt idx="17">
                  <c:v>1962</c:v>
                </c:pt>
                <c:pt idx="18">
                  <c:v>1963</c:v>
                </c:pt>
                <c:pt idx="19">
                  <c:v>1964</c:v>
                </c:pt>
                <c:pt idx="20">
                  <c:v>1965</c:v>
                </c:pt>
                <c:pt idx="21">
                  <c:v>1966</c:v>
                </c:pt>
                <c:pt idx="22">
                  <c:v>1967</c:v>
                </c:pt>
                <c:pt idx="23">
                  <c:v>1968</c:v>
                </c:pt>
                <c:pt idx="24">
                  <c:v>1969</c:v>
                </c:pt>
                <c:pt idx="25">
                  <c:v>1970</c:v>
                </c:pt>
                <c:pt idx="26">
                  <c:v>1971</c:v>
                </c:pt>
                <c:pt idx="27">
                  <c:v>1972</c:v>
                </c:pt>
                <c:pt idx="28">
                  <c:v>1973</c:v>
                </c:pt>
                <c:pt idx="29">
                  <c:v>1974</c:v>
                </c:pt>
                <c:pt idx="30">
                  <c:v>1975</c:v>
                </c:pt>
                <c:pt idx="31">
                  <c:v>1976</c:v>
                </c:pt>
                <c:pt idx="32">
                  <c:v>1977</c:v>
                </c:pt>
                <c:pt idx="33">
                  <c:v>1978</c:v>
                </c:pt>
                <c:pt idx="34">
                  <c:v>1979</c:v>
                </c:pt>
                <c:pt idx="35">
                  <c:v>1980</c:v>
                </c:pt>
                <c:pt idx="36">
                  <c:v>1981</c:v>
                </c:pt>
                <c:pt idx="37">
                  <c:v>1982</c:v>
                </c:pt>
                <c:pt idx="38">
                  <c:v>1983</c:v>
                </c:pt>
                <c:pt idx="39">
                  <c:v>1984</c:v>
                </c:pt>
                <c:pt idx="40">
                  <c:v>1985</c:v>
                </c:pt>
                <c:pt idx="41">
                  <c:v>1986</c:v>
                </c:pt>
                <c:pt idx="42">
                  <c:v>1987</c:v>
                </c:pt>
                <c:pt idx="43">
                  <c:v>1988</c:v>
                </c:pt>
                <c:pt idx="44">
                  <c:v>1989</c:v>
                </c:pt>
                <c:pt idx="45">
                  <c:v>1990</c:v>
                </c:pt>
                <c:pt idx="46">
                  <c:v>1991</c:v>
                </c:pt>
                <c:pt idx="47">
                  <c:v>1992</c:v>
                </c:pt>
                <c:pt idx="48">
                  <c:v>1993</c:v>
                </c:pt>
                <c:pt idx="49">
                  <c:v>1994</c:v>
                </c:pt>
                <c:pt idx="50">
                  <c:v>1995</c:v>
                </c:pt>
                <c:pt idx="51">
                  <c:v>1996</c:v>
                </c:pt>
                <c:pt idx="52">
                  <c:v>1997</c:v>
                </c:pt>
                <c:pt idx="53">
                  <c:v>1998</c:v>
                </c:pt>
                <c:pt idx="54">
                  <c:v>1999</c:v>
                </c:pt>
                <c:pt idx="55">
                  <c:v>2000</c:v>
                </c:pt>
                <c:pt idx="56">
                  <c:v>2001</c:v>
                </c:pt>
                <c:pt idx="57">
                  <c:v>2002</c:v>
                </c:pt>
                <c:pt idx="58">
                  <c:v>2003</c:v>
                </c:pt>
                <c:pt idx="59">
                  <c:v>2004</c:v>
                </c:pt>
                <c:pt idx="60">
                  <c:v>2005</c:v>
                </c:pt>
                <c:pt idx="61">
                  <c:v>2006</c:v>
                </c:pt>
                <c:pt idx="62">
                  <c:v>2007</c:v>
                </c:pt>
                <c:pt idx="63">
                  <c:v>2008</c:v>
                </c:pt>
              </c:numCache>
            </c:numRef>
          </c:cat>
          <c:val>
            <c:numRef>
              <c:f>TTarifa!$B$2:$B$65</c:f>
              <c:numCache>
                <c:formatCode>General</c:formatCode>
                <c:ptCount val="64"/>
                <c:pt idx="0">
                  <c:v>27.4</c:v>
                </c:pt>
                <c:pt idx="1">
                  <c:v>27.9</c:v>
                </c:pt>
                <c:pt idx="2">
                  <c:v>28.4</c:v>
                </c:pt>
                <c:pt idx="4">
                  <c:v>28.5</c:v>
                </c:pt>
                <c:pt idx="5">
                  <c:v>27.9</c:v>
                </c:pt>
                <c:pt idx="6">
                  <c:v>24.7</c:v>
                </c:pt>
                <c:pt idx="7">
                  <c:v>24.4</c:v>
                </c:pt>
                <c:pt idx="8">
                  <c:v>24.6</c:v>
                </c:pt>
                <c:pt idx="9">
                  <c:v>23.8</c:v>
                </c:pt>
                <c:pt idx="10">
                  <c:v>25.7</c:v>
                </c:pt>
                <c:pt idx="11">
                  <c:v>24.4</c:v>
                </c:pt>
                <c:pt idx="12">
                  <c:v>25.7</c:v>
                </c:pt>
                <c:pt idx="13">
                  <c:v>24.3</c:v>
                </c:pt>
                <c:pt idx="14">
                  <c:v>25.5</c:v>
                </c:pt>
                <c:pt idx="15">
                  <c:v>25</c:v>
                </c:pt>
                <c:pt idx="16">
                  <c:v>25.5</c:v>
                </c:pt>
                <c:pt idx="17">
                  <c:v>25.2</c:v>
                </c:pt>
                <c:pt idx="18">
                  <c:v>25.9</c:v>
                </c:pt>
                <c:pt idx="19">
                  <c:v>27.5</c:v>
                </c:pt>
                <c:pt idx="20">
                  <c:v>25.6</c:v>
                </c:pt>
                <c:pt idx="21">
                  <c:v>26.1</c:v>
                </c:pt>
                <c:pt idx="22">
                  <c:v>25.5</c:v>
                </c:pt>
                <c:pt idx="23">
                  <c:v>25.6</c:v>
                </c:pt>
                <c:pt idx="24">
                  <c:v>25.2</c:v>
                </c:pt>
                <c:pt idx="25">
                  <c:v>25.9</c:v>
                </c:pt>
                <c:pt idx="26">
                  <c:v>25.2</c:v>
                </c:pt>
                <c:pt idx="27">
                  <c:v>21.8</c:v>
                </c:pt>
                <c:pt idx="29">
                  <c:v>23.3</c:v>
                </c:pt>
                <c:pt idx="30">
                  <c:v>23</c:v>
                </c:pt>
                <c:pt idx="31">
                  <c:v>23.3</c:v>
                </c:pt>
                <c:pt idx="32">
                  <c:v>21.4</c:v>
                </c:pt>
                <c:pt idx="33">
                  <c:v>22.1</c:v>
                </c:pt>
                <c:pt idx="34">
                  <c:v>22.7</c:v>
                </c:pt>
                <c:pt idx="35">
                  <c:v>22.9</c:v>
                </c:pt>
                <c:pt idx="36">
                  <c:v>22.7</c:v>
                </c:pt>
                <c:pt idx="37">
                  <c:v>23</c:v>
                </c:pt>
                <c:pt idx="38">
                  <c:v>22.6</c:v>
                </c:pt>
                <c:pt idx="42">
                  <c:v>23</c:v>
                </c:pt>
                <c:pt idx="43">
                  <c:v>22.9</c:v>
                </c:pt>
                <c:pt idx="44">
                  <c:v>23.6</c:v>
                </c:pt>
                <c:pt idx="45">
                  <c:v>22.9</c:v>
                </c:pt>
                <c:pt idx="46">
                  <c:v>22.9</c:v>
                </c:pt>
                <c:pt idx="47">
                  <c:v>22.1</c:v>
                </c:pt>
                <c:pt idx="48">
                  <c:v>21.9</c:v>
                </c:pt>
                <c:pt idx="49">
                  <c:v>22.3</c:v>
                </c:pt>
                <c:pt idx="50">
                  <c:v>22.2</c:v>
                </c:pt>
                <c:pt idx="51">
                  <c:v>22</c:v>
                </c:pt>
                <c:pt idx="52">
                  <c:v>22</c:v>
                </c:pt>
                <c:pt idx="53">
                  <c:v>22</c:v>
                </c:pt>
                <c:pt idx="54">
                  <c:v>22.2</c:v>
                </c:pt>
                <c:pt idx="55">
                  <c:v>25</c:v>
                </c:pt>
                <c:pt idx="56">
                  <c:v>24.7</c:v>
                </c:pt>
                <c:pt idx="57">
                  <c:v>24.2</c:v>
                </c:pt>
                <c:pt idx="58">
                  <c:v>24.9</c:v>
                </c:pt>
                <c:pt idx="59">
                  <c:v>25.5</c:v>
                </c:pt>
                <c:pt idx="60">
                  <c:v>24.5</c:v>
                </c:pt>
                <c:pt idx="62">
                  <c:v>24.5</c:v>
                </c:pt>
                <c:pt idx="63">
                  <c:v>24.1</c:v>
                </c:pt>
              </c:numCache>
            </c:numRef>
          </c:val>
          <c:smooth val="0"/>
        </c:ser>
        <c:dLbls>
          <c:showLegendKey val="0"/>
          <c:showVal val="0"/>
          <c:showCatName val="0"/>
          <c:showSerName val="0"/>
          <c:showPercent val="0"/>
          <c:showBubbleSize val="0"/>
        </c:dLbls>
        <c:marker val="1"/>
        <c:smooth val="0"/>
        <c:axId val="-355130688"/>
        <c:axId val="-355133408"/>
      </c:lineChart>
      <c:catAx>
        <c:axId val="-355130688"/>
        <c:scaling>
          <c:orientation val="minMax"/>
        </c:scaling>
        <c:delete val="0"/>
        <c:axPos val="b"/>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55133408"/>
        <c:crosses val="autoZero"/>
        <c:auto val="1"/>
        <c:lblAlgn val="ctr"/>
        <c:lblOffset val="100"/>
        <c:tickLblSkip val="10"/>
        <c:tickMarkSkip val="5"/>
        <c:noMultiLvlLbl val="0"/>
      </c:catAx>
      <c:valAx>
        <c:axId val="-355133408"/>
        <c:scaling>
          <c:orientation val="minMax"/>
          <c:min val="18"/>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400" b="0" i="0" u="none" strike="noStrike" kern="1200" baseline="0">
                    <a:solidFill>
                      <a:schemeClr val="tx1"/>
                    </a:solidFill>
                    <a:latin typeface="+mn-lt"/>
                    <a:ea typeface="+mn-ea"/>
                    <a:cs typeface="+mn-cs"/>
                  </a:defRPr>
                </a:pPr>
                <a:r>
                  <a:rPr lang="es-ES" sz="1400">
                    <a:solidFill>
                      <a:schemeClr val="tx1"/>
                    </a:solidFill>
                  </a:rPr>
                  <a:t>°C</a:t>
                </a:r>
              </a:p>
            </c:rich>
          </c:tx>
          <c:layout>
            <c:manualLayout>
              <c:xMode val="edge"/>
              <c:yMode val="edge"/>
              <c:x val="2.5000000000000001E-2"/>
              <c:y val="1.8117526975794693E-2"/>
            </c:manualLayout>
          </c:layout>
          <c:overlay val="0"/>
          <c:spPr>
            <a:noFill/>
            <a:ln>
              <a:noFill/>
            </a:ln>
            <a:effectLst/>
          </c:spPr>
          <c:txPr>
            <a:bodyPr rot="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55130688"/>
        <c:crosses val="autoZero"/>
        <c:crossBetween val="between"/>
      </c:valAx>
      <c:spPr>
        <a:noFill/>
        <a:ln>
          <a:noFill/>
        </a:ln>
        <a:effectLst>
          <a:glow rad="127000">
            <a:schemeClr val="tx1">
              <a:lumMod val="85000"/>
              <a:lumOff val="15000"/>
            </a:schemeClr>
          </a:glow>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D560B-7F91-4CFF-94E7-707CBA57AC95}"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D0713-D9F0-4ECC-9B93-641BCA36B9A4}" type="slidenum">
              <a:rPr lang="en-US" smtClean="0"/>
              <a:t>‹Nº›</a:t>
            </a:fld>
            <a:endParaRPr lang="en-US"/>
          </a:p>
        </p:txBody>
      </p:sp>
    </p:spTree>
    <p:extLst>
      <p:ext uri="{BB962C8B-B14F-4D97-AF65-F5344CB8AC3E}">
        <p14:creationId xmlns:p14="http://schemas.microsoft.com/office/powerpoint/2010/main" val="28074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CFCD0713-D9F0-4ECC-9B93-641BCA36B9A4}" type="slidenum">
              <a:rPr lang="en-US" smtClean="0"/>
              <a:t>2</a:t>
            </a:fld>
            <a:endParaRPr lang="en-US"/>
          </a:p>
        </p:txBody>
      </p:sp>
    </p:spTree>
    <p:extLst>
      <p:ext uri="{BB962C8B-B14F-4D97-AF65-F5344CB8AC3E}">
        <p14:creationId xmlns:p14="http://schemas.microsoft.com/office/powerpoint/2010/main" val="252112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FCD0713-D9F0-4ECC-9B93-641BCA36B9A4}" type="slidenum">
              <a:rPr lang="en-US" smtClean="0"/>
              <a:t>7</a:t>
            </a:fld>
            <a:endParaRPr lang="en-US"/>
          </a:p>
        </p:txBody>
      </p:sp>
    </p:spTree>
    <p:extLst>
      <p:ext uri="{BB962C8B-B14F-4D97-AF65-F5344CB8AC3E}">
        <p14:creationId xmlns:p14="http://schemas.microsoft.com/office/powerpoint/2010/main" val="394057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FCD0713-D9F0-4ECC-9B93-641BCA36B9A4}" type="slidenum">
              <a:rPr lang="en-US" smtClean="0"/>
              <a:t>12</a:t>
            </a:fld>
            <a:endParaRPr lang="en-US"/>
          </a:p>
        </p:txBody>
      </p:sp>
    </p:spTree>
    <p:extLst>
      <p:ext uri="{BB962C8B-B14F-4D97-AF65-F5344CB8AC3E}">
        <p14:creationId xmlns:p14="http://schemas.microsoft.com/office/powerpoint/2010/main" val="180030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37"/>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2" y="3886200"/>
            <a:ext cx="8534400" cy="1752600"/>
          </a:xfrm>
        </p:spPr>
        <p:txBody>
          <a:bodyPr/>
          <a:lstStyle>
            <a:lvl1pPr marL="0" indent="0" algn="ctr">
              <a:buNone/>
              <a:defRPr/>
            </a:lvl1pPr>
            <a:lvl2pPr marL="457177" indent="0" algn="ctr">
              <a:buNone/>
              <a:defRPr/>
            </a:lvl2pPr>
            <a:lvl3pPr marL="914355" indent="0" algn="ctr">
              <a:buNone/>
              <a:defRPr/>
            </a:lvl3pPr>
            <a:lvl4pPr marL="1371532" indent="0" algn="ctr">
              <a:buNone/>
              <a:defRPr/>
            </a:lvl4pPr>
            <a:lvl5pPr marL="1828707" indent="0" algn="ctr">
              <a:buNone/>
              <a:defRPr/>
            </a:lvl5pPr>
            <a:lvl6pPr marL="2285886" indent="0" algn="ctr">
              <a:buNone/>
              <a:defRPr/>
            </a:lvl6pPr>
            <a:lvl7pPr marL="2743060" indent="0" algn="ctr">
              <a:buNone/>
              <a:defRPr/>
            </a:lvl7pPr>
            <a:lvl8pPr marL="3200237" indent="0" algn="ctr">
              <a:buNone/>
              <a:defRPr/>
            </a:lvl8pPr>
            <a:lvl9pPr marL="3657416"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751759-36C1-40D8-A32D-9BBF65E57404}"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3482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4C0A52-9C4F-4AE9-9D7C-F1ED897D29EE}"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2622063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274652"/>
            <a:ext cx="2743198"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52"/>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55DA63-E69B-40C4-A58A-1B64417C015C}"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469002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2" y="1122363"/>
            <a:ext cx="10363200" cy="2387600"/>
          </a:xfrm>
        </p:spPr>
        <p:txBody>
          <a:bodyPr anchor="b"/>
          <a:lstStyle>
            <a:lvl1pPr algn="ctr">
              <a:defRPr sz="3429"/>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2" y="3602038"/>
            <a:ext cx="9144000" cy="1655762"/>
          </a:xfrm>
        </p:spPr>
        <p:txBody>
          <a:bodyPr/>
          <a:lstStyle>
            <a:lvl1pPr marL="0" indent="0" algn="ctr">
              <a:buNone/>
              <a:defRPr sz="1372"/>
            </a:lvl1pPr>
            <a:lvl2pPr marL="261297" indent="0" algn="ctr">
              <a:buNone/>
              <a:defRPr sz="1143"/>
            </a:lvl2pPr>
            <a:lvl3pPr marL="522591" indent="0" algn="ctr">
              <a:buNone/>
              <a:defRPr sz="1029"/>
            </a:lvl3pPr>
            <a:lvl4pPr marL="783889" indent="0" algn="ctr">
              <a:buNone/>
              <a:defRPr sz="914"/>
            </a:lvl4pPr>
            <a:lvl5pPr marL="1045185" indent="0" algn="ctr">
              <a:buNone/>
              <a:defRPr sz="914"/>
            </a:lvl5pPr>
            <a:lvl6pPr marL="1306480" indent="0" algn="ctr">
              <a:buNone/>
              <a:defRPr sz="914"/>
            </a:lvl6pPr>
            <a:lvl7pPr marL="1567778" indent="0" algn="ctr">
              <a:buNone/>
              <a:defRPr sz="914"/>
            </a:lvl7pPr>
            <a:lvl8pPr marL="1829074" indent="0" algn="ctr">
              <a:buNone/>
              <a:defRPr sz="914"/>
            </a:lvl8pPr>
            <a:lvl9pPr marL="2090369" indent="0" algn="ctr">
              <a:buNone/>
              <a:defRPr sz="914"/>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2848962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64077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4" y="1709742"/>
            <a:ext cx="10515598" cy="2852737"/>
          </a:xfrm>
        </p:spPr>
        <p:txBody>
          <a:bodyPr anchor="b"/>
          <a:lstStyle>
            <a:lvl1pPr>
              <a:defRPr sz="3429"/>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4" y="4589466"/>
            <a:ext cx="10515598" cy="1500187"/>
          </a:xfrm>
        </p:spPr>
        <p:txBody>
          <a:bodyPr/>
          <a:lstStyle>
            <a:lvl1pPr marL="0" indent="0">
              <a:buNone/>
              <a:defRPr sz="1372">
                <a:solidFill>
                  <a:schemeClr val="tx1"/>
                </a:solidFill>
              </a:defRPr>
            </a:lvl1pPr>
            <a:lvl2pPr marL="261297" indent="0">
              <a:buNone/>
              <a:defRPr sz="1143">
                <a:solidFill>
                  <a:schemeClr val="tx1">
                    <a:tint val="75000"/>
                  </a:schemeClr>
                </a:solidFill>
              </a:defRPr>
            </a:lvl2pPr>
            <a:lvl3pPr marL="522591" indent="0">
              <a:buNone/>
              <a:defRPr sz="1029">
                <a:solidFill>
                  <a:schemeClr val="tx1">
                    <a:tint val="75000"/>
                  </a:schemeClr>
                </a:solidFill>
              </a:defRPr>
            </a:lvl3pPr>
            <a:lvl4pPr marL="783889" indent="0">
              <a:buNone/>
              <a:defRPr sz="914">
                <a:solidFill>
                  <a:schemeClr val="tx1">
                    <a:tint val="75000"/>
                  </a:schemeClr>
                </a:solidFill>
              </a:defRPr>
            </a:lvl4pPr>
            <a:lvl5pPr marL="1045185" indent="0">
              <a:buNone/>
              <a:defRPr sz="914">
                <a:solidFill>
                  <a:schemeClr val="tx1">
                    <a:tint val="75000"/>
                  </a:schemeClr>
                </a:solidFill>
              </a:defRPr>
            </a:lvl5pPr>
            <a:lvl6pPr marL="1306480" indent="0">
              <a:buNone/>
              <a:defRPr sz="914">
                <a:solidFill>
                  <a:schemeClr val="tx1">
                    <a:tint val="75000"/>
                  </a:schemeClr>
                </a:solidFill>
              </a:defRPr>
            </a:lvl6pPr>
            <a:lvl7pPr marL="1567778" indent="0">
              <a:buNone/>
              <a:defRPr sz="914">
                <a:solidFill>
                  <a:schemeClr val="tx1">
                    <a:tint val="75000"/>
                  </a:schemeClr>
                </a:solidFill>
              </a:defRPr>
            </a:lvl7pPr>
            <a:lvl8pPr marL="1829074" indent="0">
              <a:buNone/>
              <a:defRPr sz="914">
                <a:solidFill>
                  <a:schemeClr val="tx1">
                    <a:tint val="75000"/>
                  </a:schemeClr>
                </a:solidFill>
              </a:defRPr>
            </a:lvl8pPr>
            <a:lvl9pPr marL="2090369" indent="0">
              <a:buNone/>
              <a:defRPr sz="914">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3648749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2303072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8"/>
            <a:ext cx="10515598"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90" y="1681163"/>
            <a:ext cx="5157788" cy="823912"/>
          </a:xfrm>
        </p:spPr>
        <p:txBody>
          <a:bodyPr anchor="b"/>
          <a:lstStyle>
            <a:lvl1pPr marL="0" indent="0">
              <a:buNone/>
              <a:defRPr sz="1372" b="1"/>
            </a:lvl1pPr>
            <a:lvl2pPr marL="261297" indent="0">
              <a:buNone/>
              <a:defRPr sz="1143" b="1"/>
            </a:lvl2pPr>
            <a:lvl3pPr marL="522591" indent="0">
              <a:buNone/>
              <a:defRPr sz="1029" b="1"/>
            </a:lvl3pPr>
            <a:lvl4pPr marL="783889" indent="0">
              <a:buNone/>
              <a:defRPr sz="914" b="1"/>
            </a:lvl4pPr>
            <a:lvl5pPr marL="1045185" indent="0">
              <a:buNone/>
              <a:defRPr sz="914" b="1"/>
            </a:lvl5pPr>
            <a:lvl6pPr marL="1306480" indent="0">
              <a:buNone/>
              <a:defRPr sz="914" b="1"/>
            </a:lvl6pPr>
            <a:lvl7pPr marL="1567778" indent="0">
              <a:buNone/>
              <a:defRPr sz="914" b="1"/>
            </a:lvl7pPr>
            <a:lvl8pPr marL="1829074" indent="0">
              <a:buNone/>
              <a:defRPr sz="914" b="1"/>
            </a:lvl8pPr>
            <a:lvl9pPr marL="2090369" indent="0">
              <a:buNone/>
              <a:defRPr sz="914"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90" y="2505076"/>
            <a:ext cx="51577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372" b="1"/>
            </a:lvl1pPr>
            <a:lvl2pPr marL="261297" indent="0">
              <a:buNone/>
              <a:defRPr sz="1143" b="1"/>
            </a:lvl2pPr>
            <a:lvl3pPr marL="522591" indent="0">
              <a:buNone/>
              <a:defRPr sz="1029" b="1"/>
            </a:lvl3pPr>
            <a:lvl4pPr marL="783889" indent="0">
              <a:buNone/>
              <a:defRPr sz="914" b="1"/>
            </a:lvl4pPr>
            <a:lvl5pPr marL="1045185" indent="0">
              <a:buNone/>
              <a:defRPr sz="914" b="1"/>
            </a:lvl5pPr>
            <a:lvl6pPr marL="1306480" indent="0">
              <a:buNone/>
              <a:defRPr sz="914" b="1"/>
            </a:lvl6pPr>
            <a:lvl7pPr marL="1567778" indent="0">
              <a:buNone/>
              <a:defRPr sz="914" b="1"/>
            </a:lvl7pPr>
            <a:lvl8pPr marL="1829074" indent="0">
              <a:buNone/>
              <a:defRPr sz="914" b="1"/>
            </a:lvl8pPr>
            <a:lvl9pPr marL="2090369" indent="0">
              <a:buNone/>
              <a:defRPr sz="914"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3" y="2505076"/>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3876219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257024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3724694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1829"/>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90" y="987429"/>
            <a:ext cx="6172201" cy="4873625"/>
          </a:xfrm>
        </p:spPr>
        <p:txBody>
          <a:bodyPr/>
          <a:lstStyle>
            <a:lvl1pPr>
              <a:defRPr sz="1829"/>
            </a:lvl1pPr>
            <a:lvl2pPr>
              <a:defRPr sz="1600"/>
            </a:lvl2pPr>
            <a:lvl3pPr>
              <a:defRPr sz="1372"/>
            </a:lvl3pPr>
            <a:lvl4pPr>
              <a:defRPr sz="1143"/>
            </a:lvl4pPr>
            <a:lvl5pPr>
              <a:defRPr sz="1143"/>
            </a:lvl5pPr>
            <a:lvl6pPr>
              <a:defRPr sz="1143"/>
            </a:lvl6pPr>
            <a:lvl7pPr>
              <a:defRPr sz="1143"/>
            </a:lvl7pPr>
            <a:lvl8pPr>
              <a:defRPr sz="1143"/>
            </a:lvl8pPr>
            <a:lvl9pPr>
              <a:defRPr sz="1143"/>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9" y="2057401"/>
            <a:ext cx="3932238" cy="3811588"/>
          </a:xfrm>
        </p:spPr>
        <p:txBody>
          <a:bodyPr/>
          <a:lstStyle>
            <a:lvl1pPr marL="0" indent="0">
              <a:buNone/>
              <a:defRPr sz="914"/>
            </a:lvl1pPr>
            <a:lvl2pPr marL="261297" indent="0">
              <a:buNone/>
              <a:defRPr sz="798"/>
            </a:lvl2pPr>
            <a:lvl3pPr marL="522591" indent="0">
              <a:buNone/>
              <a:defRPr sz="686"/>
            </a:lvl3pPr>
            <a:lvl4pPr marL="783889" indent="0">
              <a:buNone/>
              <a:defRPr sz="572"/>
            </a:lvl4pPr>
            <a:lvl5pPr marL="1045185" indent="0">
              <a:buNone/>
              <a:defRPr sz="572"/>
            </a:lvl5pPr>
            <a:lvl6pPr marL="1306480" indent="0">
              <a:buNone/>
              <a:defRPr sz="572"/>
            </a:lvl6pPr>
            <a:lvl7pPr marL="1567778" indent="0">
              <a:buNone/>
              <a:defRPr sz="572"/>
            </a:lvl7pPr>
            <a:lvl8pPr marL="1829074" indent="0">
              <a:buNone/>
              <a:defRPr sz="572"/>
            </a:lvl8pPr>
            <a:lvl9pPr marL="2090369" indent="0">
              <a:buNone/>
              <a:defRPr sz="572"/>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117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827E03-059E-4E2C-96D8-80AAC40F5C36}"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512979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1829"/>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90" y="987429"/>
            <a:ext cx="6172201" cy="4873625"/>
          </a:xfrm>
        </p:spPr>
        <p:txBody>
          <a:bodyPr anchor="t"/>
          <a:lstStyle>
            <a:lvl1pPr marL="0" indent="0">
              <a:buNone/>
              <a:defRPr sz="1829"/>
            </a:lvl1pPr>
            <a:lvl2pPr marL="261297" indent="0">
              <a:buNone/>
              <a:defRPr sz="1600"/>
            </a:lvl2pPr>
            <a:lvl3pPr marL="522591" indent="0">
              <a:buNone/>
              <a:defRPr sz="1372"/>
            </a:lvl3pPr>
            <a:lvl4pPr marL="783889" indent="0">
              <a:buNone/>
              <a:defRPr sz="1143"/>
            </a:lvl4pPr>
            <a:lvl5pPr marL="1045185" indent="0">
              <a:buNone/>
              <a:defRPr sz="1143"/>
            </a:lvl5pPr>
            <a:lvl6pPr marL="1306480" indent="0">
              <a:buNone/>
              <a:defRPr sz="1143"/>
            </a:lvl6pPr>
            <a:lvl7pPr marL="1567778" indent="0">
              <a:buNone/>
              <a:defRPr sz="1143"/>
            </a:lvl7pPr>
            <a:lvl8pPr marL="1829074" indent="0">
              <a:buNone/>
              <a:defRPr sz="1143"/>
            </a:lvl8pPr>
            <a:lvl9pPr marL="2090369" indent="0">
              <a:buNone/>
              <a:defRPr sz="1143"/>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9" y="2057401"/>
            <a:ext cx="3932238" cy="3811588"/>
          </a:xfrm>
        </p:spPr>
        <p:txBody>
          <a:bodyPr/>
          <a:lstStyle>
            <a:lvl1pPr marL="0" indent="0">
              <a:buNone/>
              <a:defRPr sz="914"/>
            </a:lvl1pPr>
            <a:lvl2pPr marL="261297" indent="0">
              <a:buNone/>
              <a:defRPr sz="798"/>
            </a:lvl2pPr>
            <a:lvl3pPr marL="522591" indent="0">
              <a:buNone/>
              <a:defRPr sz="686"/>
            </a:lvl3pPr>
            <a:lvl4pPr marL="783889" indent="0">
              <a:buNone/>
              <a:defRPr sz="572"/>
            </a:lvl4pPr>
            <a:lvl5pPr marL="1045185" indent="0">
              <a:buNone/>
              <a:defRPr sz="572"/>
            </a:lvl5pPr>
            <a:lvl6pPr marL="1306480" indent="0">
              <a:buNone/>
              <a:defRPr sz="572"/>
            </a:lvl6pPr>
            <a:lvl7pPr marL="1567778" indent="0">
              <a:buNone/>
              <a:defRPr sz="572"/>
            </a:lvl7pPr>
            <a:lvl8pPr marL="1829074" indent="0">
              <a:buNone/>
              <a:defRPr sz="572"/>
            </a:lvl8pPr>
            <a:lvl9pPr marL="2090369" indent="0">
              <a:buNone/>
              <a:defRPr sz="572"/>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80598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1101532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101253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000"/>
            </a:lvl1pPr>
            <a:lvl2pPr marL="457177" indent="0">
              <a:buNone/>
              <a:defRPr sz="1801"/>
            </a:lvl2pPr>
            <a:lvl3pPr marL="914355" indent="0">
              <a:buNone/>
              <a:defRPr sz="1600"/>
            </a:lvl3pPr>
            <a:lvl4pPr marL="1371532" indent="0">
              <a:buNone/>
              <a:defRPr sz="1401"/>
            </a:lvl4pPr>
            <a:lvl5pPr marL="1828707" indent="0">
              <a:buNone/>
              <a:defRPr sz="1401"/>
            </a:lvl5pPr>
            <a:lvl6pPr marL="2285886" indent="0">
              <a:buNone/>
              <a:defRPr sz="1401"/>
            </a:lvl6pPr>
            <a:lvl7pPr marL="2743060" indent="0">
              <a:buNone/>
              <a:defRPr sz="1401"/>
            </a:lvl7pPr>
            <a:lvl8pPr marL="3200237" indent="0">
              <a:buNone/>
              <a:defRPr sz="1401"/>
            </a:lvl8pPr>
            <a:lvl9pPr marL="3657416" indent="0">
              <a:buNone/>
              <a:defRPr sz="1401"/>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ADAFA6-A9ED-4FE5-BB4B-7BD4F22D941F}"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297032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1" y="1600208"/>
            <a:ext cx="5384802" cy="4525963"/>
          </a:xfrm>
        </p:spPr>
        <p:txBody>
          <a:bodyPr/>
          <a:lstStyle>
            <a:lvl1pPr>
              <a:defRPr sz="2798"/>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3" y="1600208"/>
            <a:ext cx="5384802" cy="4525963"/>
          </a:xfrm>
        </p:spPr>
        <p:txBody>
          <a:bodyPr/>
          <a:lstStyle>
            <a:lvl1pPr>
              <a:defRPr sz="2798"/>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598B83-A3FD-4502-8A7A-935972931526}"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54279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5" y="1535114"/>
            <a:ext cx="5386917" cy="639762"/>
          </a:xfrm>
        </p:spPr>
        <p:txBody>
          <a:bodyPr anchor="b"/>
          <a:lstStyle>
            <a:lvl1pPr marL="0" indent="0">
              <a:buNone/>
              <a:defRPr sz="2400" b="1"/>
            </a:lvl1pPr>
            <a:lvl2pPr marL="457177" indent="0">
              <a:buNone/>
              <a:defRPr sz="2000" b="1"/>
            </a:lvl2pPr>
            <a:lvl3pPr marL="914355" indent="0">
              <a:buNone/>
              <a:defRPr sz="1801" b="1"/>
            </a:lvl3pPr>
            <a:lvl4pPr marL="1371532" indent="0">
              <a:buNone/>
              <a:defRPr sz="1600" b="1"/>
            </a:lvl4pPr>
            <a:lvl5pPr marL="1828707" indent="0">
              <a:buNone/>
              <a:defRPr sz="1600" b="1"/>
            </a:lvl5pPr>
            <a:lvl6pPr marL="2285886" indent="0">
              <a:buNone/>
              <a:defRPr sz="1600" b="1"/>
            </a:lvl6pPr>
            <a:lvl7pPr marL="2743060" indent="0">
              <a:buNone/>
              <a:defRPr sz="1600" b="1"/>
            </a:lvl7pPr>
            <a:lvl8pPr marL="3200237" indent="0">
              <a:buNone/>
              <a:defRPr sz="1600" b="1"/>
            </a:lvl8pPr>
            <a:lvl9pPr marL="365741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5" y="2174875"/>
            <a:ext cx="5386917"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9" y="1535114"/>
            <a:ext cx="5389033" cy="639762"/>
          </a:xfrm>
        </p:spPr>
        <p:txBody>
          <a:bodyPr anchor="b"/>
          <a:lstStyle>
            <a:lvl1pPr marL="0" indent="0">
              <a:buNone/>
              <a:defRPr sz="2400" b="1"/>
            </a:lvl1pPr>
            <a:lvl2pPr marL="457177" indent="0">
              <a:buNone/>
              <a:defRPr sz="2000" b="1"/>
            </a:lvl2pPr>
            <a:lvl3pPr marL="914355" indent="0">
              <a:buNone/>
              <a:defRPr sz="1801" b="1"/>
            </a:lvl3pPr>
            <a:lvl4pPr marL="1371532" indent="0">
              <a:buNone/>
              <a:defRPr sz="1600" b="1"/>
            </a:lvl4pPr>
            <a:lvl5pPr marL="1828707" indent="0">
              <a:buNone/>
              <a:defRPr sz="1600" b="1"/>
            </a:lvl5pPr>
            <a:lvl6pPr marL="2285886" indent="0">
              <a:buNone/>
              <a:defRPr sz="1600" b="1"/>
            </a:lvl6pPr>
            <a:lvl7pPr marL="2743060" indent="0">
              <a:buNone/>
              <a:defRPr sz="1600" b="1"/>
            </a:lvl7pPr>
            <a:lvl8pPr marL="3200237" indent="0">
              <a:buNone/>
              <a:defRPr sz="1600" b="1"/>
            </a:lvl8pPr>
            <a:lvl9pPr marL="365741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9" y="2174875"/>
            <a:ext cx="5389033"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E62BCA5-E035-4048-84FD-063B69562FC5}"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24866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6CA29A8-9AAC-4887-AAED-6EA96DA27849}"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56899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6C56067-4C7C-45DA-975B-8F98D9AF2F3B}"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36322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50"/>
            <a:ext cx="401108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7" y="273063"/>
            <a:ext cx="6815668" cy="5853113"/>
          </a:xfrm>
        </p:spPr>
        <p:txBody>
          <a:bodyPr/>
          <a:lstStyle>
            <a:lvl1pPr>
              <a:defRPr sz="3202"/>
            </a:lvl1pPr>
            <a:lvl2pPr>
              <a:defRPr sz="2798"/>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5" y="1435105"/>
            <a:ext cx="4011083" cy="4691063"/>
          </a:xfrm>
        </p:spPr>
        <p:txBody>
          <a:bodyPr/>
          <a:lstStyle>
            <a:lvl1pPr marL="0" indent="0">
              <a:buNone/>
              <a:defRPr sz="1401"/>
            </a:lvl1pPr>
            <a:lvl2pPr marL="457177" indent="0">
              <a:buNone/>
              <a:defRPr sz="1202"/>
            </a:lvl2pPr>
            <a:lvl3pPr marL="914355" indent="0">
              <a:buNone/>
              <a:defRPr sz="1001"/>
            </a:lvl3pPr>
            <a:lvl4pPr marL="1371532" indent="0">
              <a:buNone/>
              <a:defRPr sz="900"/>
            </a:lvl4pPr>
            <a:lvl5pPr marL="1828707" indent="0">
              <a:buNone/>
              <a:defRPr sz="900"/>
            </a:lvl5pPr>
            <a:lvl6pPr marL="2285886" indent="0">
              <a:buNone/>
              <a:defRPr sz="900"/>
            </a:lvl6pPr>
            <a:lvl7pPr marL="2743060" indent="0">
              <a:buNone/>
              <a:defRPr sz="900"/>
            </a:lvl7pPr>
            <a:lvl8pPr marL="3200237"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ED2FF58-7D62-40CF-9678-BBD2702AD073}"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120588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6"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6" y="612775"/>
            <a:ext cx="7315200" cy="4114800"/>
          </a:xfrm>
        </p:spPr>
        <p:txBody>
          <a:bodyPr/>
          <a:lstStyle>
            <a:lvl1pPr marL="0" indent="0">
              <a:buNone/>
              <a:defRPr sz="3202"/>
            </a:lvl1pPr>
            <a:lvl2pPr marL="457177" indent="0">
              <a:buNone/>
              <a:defRPr sz="2798"/>
            </a:lvl2pPr>
            <a:lvl3pPr marL="914355" indent="0">
              <a:buNone/>
              <a:defRPr sz="2400"/>
            </a:lvl3pPr>
            <a:lvl4pPr marL="1371532" indent="0">
              <a:buNone/>
              <a:defRPr sz="2000"/>
            </a:lvl4pPr>
            <a:lvl5pPr marL="1828707" indent="0">
              <a:buNone/>
              <a:defRPr sz="2000"/>
            </a:lvl5pPr>
            <a:lvl6pPr marL="2285886" indent="0">
              <a:buNone/>
              <a:defRPr sz="2000"/>
            </a:lvl6pPr>
            <a:lvl7pPr marL="2743060" indent="0">
              <a:buNone/>
              <a:defRPr sz="2000"/>
            </a:lvl7pPr>
            <a:lvl8pPr marL="3200237" indent="0">
              <a:buNone/>
              <a:defRPr sz="2000"/>
            </a:lvl8pPr>
            <a:lvl9pPr marL="3657416" indent="0">
              <a:buNone/>
              <a:defRPr sz="2000"/>
            </a:lvl9pPr>
          </a:lstStyle>
          <a:p>
            <a:pPr lvl="0"/>
            <a:endParaRPr lang="en-GB" noProof="0" smtClean="0"/>
          </a:p>
        </p:txBody>
      </p:sp>
      <p:sp>
        <p:nvSpPr>
          <p:cNvPr id="4" name="Text Placeholder 3"/>
          <p:cNvSpPr>
            <a:spLocks noGrp="1"/>
          </p:cNvSpPr>
          <p:nvPr>
            <p:ph type="body" sz="half" idx="2"/>
          </p:nvPr>
        </p:nvSpPr>
        <p:spPr>
          <a:xfrm>
            <a:off x="2389716" y="5367338"/>
            <a:ext cx="7315200" cy="804862"/>
          </a:xfrm>
        </p:spPr>
        <p:txBody>
          <a:bodyPr/>
          <a:lstStyle>
            <a:lvl1pPr marL="0" indent="0">
              <a:buNone/>
              <a:defRPr sz="1401"/>
            </a:lvl1pPr>
            <a:lvl2pPr marL="457177" indent="0">
              <a:buNone/>
              <a:defRPr sz="1202"/>
            </a:lvl2pPr>
            <a:lvl3pPr marL="914355" indent="0">
              <a:buNone/>
              <a:defRPr sz="1001"/>
            </a:lvl3pPr>
            <a:lvl4pPr marL="1371532" indent="0">
              <a:buNone/>
              <a:defRPr sz="900"/>
            </a:lvl4pPr>
            <a:lvl5pPr marL="1828707" indent="0">
              <a:buNone/>
              <a:defRPr sz="900"/>
            </a:lvl5pPr>
            <a:lvl6pPr marL="2285886" indent="0">
              <a:buNone/>
              <a:defRPr sz="900"/>
            </a:lvl6pPr>
            <a:lvl7pPr marL="2743060" indent="0">
              <a:buNone/>
              <a:defRPr sz="900"/>
            </a:lvl7pPr>
            <a:lvl8pPr marL="3200237" indent="0">
              <a:buNone/>
              <a:defRPr sz="900"/>
            </a:lvl8pPr>
            <a:lvl9pPr marL="3657416"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A9690F-A31C-45DD-8B8A-0C2E1A53B740}" type="slidenum">
              <a:rPr lang="en-US" altLang="en-US">
                <a:solidFill>
                  <a:srgbClr val="000000"/>
                </a:solidFill>
              </a:rPr>
              <a:pPr>
                <a:defRPr/>
              </a:pPr>
              <a:t>‹Nº›</a:t>
            </a:fld>
            <a:endParaRPr lang="en-US" altLang="en-US">
              <a:solidFill>
                <a:srgbClr val="000000"/>
              </a:solidFill>
            </a:endParaRPr>
          </a:p>
        </p:txBody>
      </p:sp>
    </p:spTree>
    <p:extLst>
      <p:ext uri="{BB962C8B-B14F-4D97-AF65-F5344CB8AC3E}">
        <p14:creationId xmlns:p14="http://schemas.microsoft.com/office/powerpoint/2010/main" val="353420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274638"/>
            <a:ext cx="1097280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1" y="1600208"/>
            <a:ext cx="1097280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7940" name="Rectangle 4"/>
          <p:cNvSpPr>
            <a:spLocks noGrp="1" noChangeArrowheads="1"/>
          </p:cNvSpPr>
          <p:nvPr>
            <p:ph type="dt" sz="half" idx="2"/>
          </p:nvPr>
        </p:nvSpPr>
        <p:spPr bwMode="auto">
          <a:xfrm>
            <a:off x="609601" y="6245225"/>
            <a:ext cx="284480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1"/>
            </a:lvl1pPr>
          </a:lstStyle>
          <a:p>
            <a:pPr fontAlgn="base">
              <a:spcBef>
                <a:spcPct val="0"/>
              </a:spcBef>
              <a:spcAft>
                <a:spcPct val="0"/>
              </a:spcAft>
              <a:defRPr/>
            </a:pPr>
            <a:endParaRPr lang="en-US" altLang="en-US">
              <a:solidFill>
                <a:srgbClr val="000000"/>
              </a:solidFill>
            </a:endParaRPr>
          </a:p>
        </p:txBody>
      </p:sp>
      <p:sp>
        <p:nvSpPr>
          <p:cNvPr id="167941" name="Rectangle 5"/>
          <p:cNvSpPr>
            <a:spLocks noGrp="1" noChangeArrowheads="1"/>
          </p:cNvSpPr>
          <p:nvPr>
            <p:ph type="ftr" sz="quarter" idx="3"/>
          </p:nvPr>
        </p:nvSpPr>
        <p:spPr bwMode="auto">
          <a:xfrm>
            <a:off x="4165603" y="6245225"/>
            <a:ext cx="386079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1"/>
            </a:lvl1pPr>
          </a:lstStyle>
          <a:p>
            <a:pPr fontAlgn="base">
              <a:spcBef>
                <a:spcPct val="0"/>
              </a:spcBef>
              <a:spcAft>
                <a:spcPct val="0"/>
              </a:spcAft>
              <a:defRPr/>
            </a:pPr>
            <a:endParaRPr lang="en-US" altLang="en-US">
              <a:solidFill>
                <a:srgbClr val="000000"/>
              </a:solidFill>
            </a:endParaRPr>
          </a:p>
        </p:txBody>
      </p:sp>
      <p:sp>
        <p:nvSpPr>
          <p:cNvPr id="167942" name="Rectangle 6"/>
          <p:cNvSpPr>
            <a:spLocks noGrp="1" noChangeArrowheads="1"/>
          </p:cNvSpPr>
          <p:nvPr>
            <p:ph type="sldNum" sz="quarter" idx="4"/>
          </p:nvPr>
        </p:nvSpPr>
        <p:spPr bwMode="auto">
          <a:xfrm>
            <a:off x="8737601" y="6245225"/>
            <a:ext cx="284480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1"/>
            </a:lvl1pPr>
          </a:lstStyle>
          <a:p>
            <a:pPr fontAlgn="base">
              <a:spcBef>
                <a:spcPct val="0"/>
              </a:spcBef>
              <a:spcAft>
                <a:spcPct val="0"/>
              </a:spcAft>
              <a:defRPr/>
            </a:pPr>
            <a:fld id="{201A1DD4-C5DA-43A3-9400-F8656E6CC85F}" type="slidenum">
              <a:rPr lang="en-US" altLang="en-US">
                <a:solidFill>
                  <a:srgbClr val="000000"/>
                </a:solidFill>
              </a:rPr>
              <a:pPr fontAlgn="base">
                <a:spcBef>
                  <a:spcPct val="0"/>
                </a:spcBef>
                <a:spcAft>
                  <a:spcPct val="0"/>
                </a:spcAft>
                <a:defRPr/>
              </a:pPr>
              <a:t>‹Nº›</a:t>
            </a:fld>
            <a:endParaRPr lang="en-US" altLang="en-US">
              <a:solidFill>
                <a:srgbClr val="000000"/>
              </a:solidFill>
            </a:endParaRPr>
          </a:p>
        </p:txBody>
      </p:sp>
    </p:spTree>
    <p:extLst>
      <p:ext uri="{BB962C8B-B14F-4D97-AF65-F5344CB8AC3E}">
        <p14:creationId xmlns:p14="http://schemas.microsoft.com/office/powerpoint/2010/main" val="3341742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77" algn="ctr" rtl="0" fontAlgn="base">
        <a:spcBef>
          <a:spcPct val="0"/>
        </a:spcBef>
        <a:spcAft>
          <a:spcPct val="0"/>
        </a:spcAft>
        <a:defRPr sz="4400">
          <a:solidFill>
            <a:schemeClr val="tx2"/>
          </a:solidFill>
          <a:latin typeface="Arial" charset="0"/>
        </a:defRPr>
      </a:lvl6pPr>
      <a:lvl7pPr marL="914355" algn="ctr" rtl="0" fontAlgn="base">
        <a:spcBef>
          <a:spcPct val="0"/>
        </a:spcBef>
        <a:spcAft>
          <a:spcPct val="0"/>
        </a:spcAft>
        <a:defRPr sz="4400">
          <a:solidFill>
            <a:schemeClr val="tx2"/>
          </a:solidFill>
          <a:latin typeface="Arial" charset="0"/>
        </a:defRPr>
      </a:lvl7pPr>
      <a:lvl8pPr marL="1371532" algn="ctr" rtl="0" fontAlgn="base">
        <a:spcBef>
          <a:spcPct val="0"/>
        </a:spcBef>
        <a:spcAft>
          <a:spcPct val="0"/>
        </a:spcAft>
        <a:defRPr sz="4400">
          <a:solidFill>
            <a:schemeClr val="tx2"/>
          </a:solidFill>
          <a:latin typeface="Arial" charset="0"/>
        </a:defRPr>
      </a:lvl8pPr>
      <a:lvl9pPr marL="1828707" algn="ctr" rtl="0" fontAlgn="base">
        <a:spcBef>
          <a:spcPct val="0"/>
        </a:spcBef>
        <a:spcAft>
          <a:spcPct val="0"/>
        </a:spcAft>
        <a:defRPr sz="4400">
          <a:solidFill>
            <a:schemeClr val="tx2"/>
          </a:solidFill>
          <a:latin typeface="Arial" charset="0"/>
        </a:defRPr>
      </a:lvl9pPr>
    </p:titleStyle>
    <p:bodyStyle>
      <a:lvl1pPr marL="342883" indent="-342883" algn="l" rtl="0" eaLnBrk="0" fontAlgn="base" hangingPunct="0">
        <a:spcBef>
          <a:spcPct val="20000"/>
        </a:spcBef>
        <a:spcAft>
          <a:spcPct val="0"/>
        </a:spcAft>
        <a:buChar char="•"/>
        <a:defRPr sz="3202">
          <a:solidFill>
            <a:schemeClr val="tx1"/>
          </a:solidFill>
          <a:latin typeface="+mn-lt"/>
          <a:ea typeface="+mn-ea"/>
          <a:cs typeface="+mn-cs"/>
        </a:defRPr>
      </a:lvl1pPr>
      <a:lvl2pPr marL="742912" indent="-285737" algn="l" rtl="0" eaLnBrk="0" fontAlgn="base" hangingPunct="0">
        <a:spcBef>
          <a:spcPct val="20000"/>
        </a:spcBef>
        <a:spcAft>
          <a:spcPct val="0"/>
        </a:spcAft>
        <a:buChar char="–"/>
        <a:defRPr sz="2798">
          <a:solidFill>
            <a:schemeClr val="tx1"/>
          </a:solidFill>
          <a:latin typeface="+mn-lt"/>
        </a:defRPr>
      </a:lvl2pPr>
      <a:lvl3pPr marL="1142942" indent="-228590" algn="l" rtl="0" eaLnBrk="0" fontAlgn="base" hangingPunct="0">
        <a:spcBef>
          <a:spcPct val="20000"/>
        </a:spcBef>
        <a:spcAft>
          <a:spcPct val="0"/>
        </a:spcAft>
        <a:buChar char="•"/>
        <a:defRPr sz="2400">
          <a:solidFill>
            <a:schemeClr val="tx1"/>
          </a:solidFill>
          <a:latin typeface="+mn-lt"/>
        </a:defRPr>
      </a:lvl3pPr>
      <a:lvl4pPr marL="1600118" indent="-228590" algn="l" rtl="0" eaLnBrk="0" fontAlgn="base" hangingPunct="0">
        <a:spcBef>
          <a:spcPct val="20000"/>
        </a:spcBef>
        <a:spcAft>
          <a:spcPct val="0"/>
        </a:spcAft>
        <a:buChar char="–"/>
        <a:defRPr sz="2000">
          <a:solidFill>
            <a:schemeClr val="tx1"/>
          </a:solidFill>
          <a:latin typeface="+mn-lt"/>
        </a:defRPr>
      </a:lvl4pPr>
      <a:lvl5pPr marL="2057297" indent="-228590" algn="l" rtl="0" eaLnBrk="0" fontAlgn="base" hangingPunct="0">
        <a:spcBef>
          <a:spcPct val="20000"/>
        </a:spcBef>
        <a:spcAft>
          <a:spcPct val="0"/>
        </a:spcAft>
        <a:buChar char="»"/>
        <a:defRPr sz="2000">
          <a:solidFill>
            <a:schemeClr val="tx1"/>
          </a:solidFill>
          <a:latin typeface="+mn-lt"/>
        </a:defRPr>
      </a:lvl5pPr>
      <a:lvl6pPr marL="2514472" indent="-228590" algn="l" rtl="0" fontAlgn="base">
        <a:spcBef>
          <a:spcPct val="20000"/>
        </a:spcBef>
        <a:spcAft>
          <a:spcPct val="0"/>
        </a:spcAft>
        <a:buChar char="»"/>
        <a:defRPr sz="2000">
          <a:solidFill>
            <a:schemeClr val="tx1"/>
          </a:solidFill>
          <a:latin typeface="+mn-lt"/>
        </a:defRPr>
      </a:lvl6pPr>
      <a:lvl7pPr marL="2971650" indent="-228590" algn="l" rtl="0" fontAlgn="base">
        <a:spcBef>
          <a:spcPct val="20000"/>
        </a:spcBef>
        <a:spcAft>
          <a:spcPct val="0"/>
        </a:spcAft>
        <a:buChar char="»"/>
        <a:defRPr sz="2000">
          <a:solidFill>
            <a:schemeClr val="tx1"/>
          </a:solidFill>
          <a:latin typeface="+mn-lt"/>
        </a:defRPr>
      </a:lvl7pPr>
      <a:lvl8pPr marL="3428827" indent="-228590" algn="l" rtl="0" fontAlgn="base">
        <a:spcBef>
          <a:spcPct val="20000"/>
        </a:spcBef>
        <a:spcAft>
          <a:spcPct val="0"/>
        </a:spcAft>
        <a:buChar char="»"/>
        <a:defRPr sz="2000">
          <a:solidFill>
            <a:schemeClr val="tx1"/>
          </a:solidFill>
          <a:latin typeface="+mn-lt"/>
        </a:defRPr>
      </a:lvl8pPr>
      <a:lvl9pPr marL="3886004" indent="-22859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55" rtl="0" eaLnBrk="1" latinLnBrk="0" hangingPunct="1">
        <a:defRPr sz="1801" kern="1200">
          <a:solidFill>
            <a:schemeClr val="tx1"/>
          </a:solidFill>
          <a:latin typeface="+mn-lt"/>
          <a:ea typeface="+mn-ea"/>
          <a:cs typeface="+mn-cs"/>
        </a:defRPr>
      </a:lvl1pPr>
      <a:lvl2pPr marL="457177" algn="l" defTabSz="914355" rtl="0" eaLnBrk="1" latinLnBrk="0" hangingPunct="1">
        <a:defRPr sz="1801" kern="1200">
          <a:solidFill>
            <a:schemeClr val="tx1"/>
          </a:solidFill>
          <a:latin typeface="+mn-lt"/>
          <a:ea typeface="+mn-ea"/>
          <a:cs typeface="+mn-cs"/>
        </a:defRPr>
      </a:lvl2pPr>
      <a:lvl3pPr marL="914355" algn="l" defTabSz="914355" rtl="0" eaLnBrk="1" latinLnBrk="0" hangingPunct="1">
        <a:defRPr sz="1801" kern="1200">
          <a:solidFill>
            <a:schemeClr val="tx1"/>
          </a:solidFill>
          <a:latin typeface="+mn-lt"/>
          <a:ea typeface="+mn-ea"/>
          <a:cs typeface="+mn-cs"/>
        </a:defRPr>
      </a:lvl3pPr>
      <a:lvl4pPr marL="1371532" algn="l" defTabSz="914355" rtl="0" eaLnBrk="1" latinLnBrk="0" hangingPunct="1">
        <a:defRPr sz="1801" kern="1200">
          <a:solidFill>
            <a:schemeClr val="tx1"/>
          </a:solidFill>
          <a:latin typeface="+mn-lt"/>
          <a:ea typeface="+mn-ea"/>
          <a:cs typeface="+mn-cs"/>
        </a:defRPr>
      </a:lvl4pPr>
      <a:lvl5pPr marL="1828707" algn="l" defTabSz="914355" rtl="0" eaLnBrk="1" latinLnBrk="0" hangingPunct="1">
        <a:defRPr sz="1801" kern="1200">
          <a:solidFill>
            <a:schemeClr val="tx1"/>
          </a:solidFill>
          <a:latin typeface="+mn-lt"/>
          <a:ea typeface="+mn-ea"/>
          <a:cs typeface="+mn-cs"/>
        </a:defRPr>
      </a:lvl5pPr>
      <a:lvl6pPr marL="2285886" algn="l" defTabSz="914355" rtl="0" eaLnBrk="1" latinLnBrk="0" hangingPunct="1">
        <a:defRPr sz="1801" kern="1200">
          <a:solidFill>
            <a:schemeClr val="tx1"/>
          </a:solidFill>
          <a:latin typeface="+mn-lt"/>
          <a:ea typeface="+mn-ea"/>
          <a:cs typeface="+mn-cs"/>
        </a:defRPr>
      </a:lvl6pPr>
      <a:lvl7pPr marL="2743060" algn="l" defTabSz="914355" rtl="0" eaLnBrk="1" latinLnBrk="0" hangingPunct="1">
        <a:defRPr sz="1801" kern="1200">
          <a:solidFill>
            <a:schemeClr val="tx1"/>
          </a:solidFill>
          <a:latin typeface="+mn-lt"/>
          <a:ea typeface="+mn-ea"/>
          <a:cs typeface="+mn-cs"/>
        </a:defRPr>
      </a:lvl7pPr>
      <a:lvl8pPr marL="3200237" algn="l" defTabSz="914355" rtl="0" eaLnBrk="1" latinLnBrk="0" hangingPunct="1">
        <a:defRPr sz="1801" kern="1200">
          <a:solidFill>
            <a:schemeClr val="tx1"/>
          </a:solidFill>
          <a:latin typeface="+mn-lt"/>
          <a:ea typeface="+mn-ea"/>
          <a:cs typeface="+mn-cs"/>
        </a:defRPr>
      </a:lvl8pPr>
      <a:lvl9pPr marL="3657416" algn="l" defTabSz="914355"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5" y="365128"/>
            <a:ext cx="10515598"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5" y="1825625"/>
            <a:ext cx="10515598"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5" y="6356353"/>
            <a:ext cx="2743198" cy="365125"/>
          </a:xfrm>
          <a:prstGeom prst="rect">
            <a:avLst/>
          </a:prstGeom>
        </p:spPr>
        <p:txBody>
          <a:bodyPr vert="horz" lIns="91440" tIns="45720" rIns="91440" bIns="45720" rtlCol="0" anchor="ctr"/>
          <a:lstStyle>
            <a:lvl1pPr algn="l">
              <a:defRPr sz="686">
                <a:solidFill>
                  <a:schemeClr val="tx1">
                    <a:tint val="75000"/>
                  </a:schemeClr>
                </a:solidFill>
              </a:defRPr>
            </a:lvl1pPr>
          </a:lstStyle>
          <a:p>
            <a:fld id="{556B6180-419C-42B1-81D1-A05BFF3D9117}" type="datetimeFigureOut">
              <a:rPr lang="en-GB" smtClean="0">
                <a:solidFill>
                  <a:prstClr val="black">
                    <a:tint val="75000"/>
                  </a:prstClr>
                </a:solidFill>
              </a:rPr>
              <a:pPr/>
              <a:t>08/11/2024</a:t>
            </a:fld>
            <a:endParaRPr lang="en-GB">
              <a:solidFill>
                <a:prstClr val="black">
                  <a:tint val="75000"/>
                </a:prstClr>
              </a:solidFill>
            </a:endParaRPr>
          </a:p>
        </p:txBody>
      </p:sp>
      <p:sp>
        <p:nvSpPr>
          <p:cNvPr id="5" name="Footer Placeholder 4"/>
          <p:cNvSpPr>
            <a:spLocks noGrp="1"/>
          </p:cNvSpPr>
          <p:nvPr>
            <p:ph type="ftr" sz="quarter" idx="3"/>
          </p:nvPr>
        </p:nvSpPr>
        <p:spPr>
          <a:xfrm>
            <a:off x="4038604" y="6356353"/>
            <a:ext cx="4114800" cy="365125"/>
          </a:xfrm>
          <a:prstGeom prst="rect">
            <a:avLst/>
          </a:prstGeom>
        </p:spPr>
        <p:txBody>
          <a:bodyPr vert="horz" lIns="91440" tIns="45720" rIns="91440" bIns="45720" rtlCol="0" anchor="ctr"/>
          <a:lstStyle>
            <a:lvl1pPr algn="ctr">
              <a:defRPr sz="686">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5" y="6356353"/>
            <a:ext cx="2743198" cy="365125"/>
          </a:xfrm>
          <a:prstGeom prst="rect">
            <a:avLst/>
          </a:prstGeom>
        </p:spPr>
        <p:txBody>
          <a:bodyPr vert="horz" lIns="91440" tIns="45720" rIns="91440" bIns="45720" rtlCol="0" anchor="ctr"/>
          <a:lstStyle>
            <a:lvl1pPr algn="r">
              <a:defRPr sz="686">
                <a:solidFill>
                  <a:schemeClr val="tx1">
                    <a:tint val="75000"/>
                  </a:schemeClr>
                </a:solidFill>
              </a:defRPr>
            </a:lvl1pPr>
          </a:lstStyle>
          <a:p>
            <a:fld id="{C0E3EC2E-ABE0-4A76-A76E-C68D921FAE3B}" type="slidenum">
              <a:rPr lang="en-GB" smtClean="0">
                <a:solidFill>
                  <a:prstClr val="black">
                    <a:tint val="75000"/>
                  </a:prstClr>
                </a:solidFill>
              </a:rPr>
              <a:pPr/>
              <a:t>‹Nº›</a:t>
            </a:fld>
            <a:endParaRPr lang="en-GB">
              <a:solidFill>
                <a:prstClr val="black">
                  <a:tint val="75000"/>
                </a:prstClr>
              </a:solidFill>
            </a:endParaRPr>
          </a:p>
        </p:txBody>
      </p:sp>
    </p:spTree>
    <p:extLst>
      <p:ext uri="{BB962C8B-B14F-4D97-AF65-F5344CB8AC3E}">
        <p14:creationId xmlns:p14="http://schemas.microsoft.com/office/powerpoint/2010/main" val="2995615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22591" rtl="0" eaLnBrk="1" latinLnBrk="0" hangingPunct="1">
        <a:lnSpc>
          <a:spcPct val="90000"/>
        </a:lnSpc>
        <a:spcBef>
          <a:spcPct val="0"/>
        </a:spcBef>
        <a:buNone/>
        <a:defRPr sz="2516" kern="1200">
          <a:solidFill>
            <a:schemeClr val="tx1"/>
          </a:solidFill>
          <a:latin typeface="+mj-lt"/>
          <a:ea typeface="+mj-ea"/>
          <a:cs typeface="+mj-cs"/>
        </a:defRPr>
      </a:lvl1pPr>
    </p:titleStyle>
    <p:bodyStyle>
      <a:lvl1pPr marL="130649" indent="-130649" algn="l" defTabSz="522591" rtl="0" eaLnBrk="1" latinLnBrk="0" hangingPunct="1">
        <a:lnSpc>
          <a:spcPct val="90000"/>
        </a:lnSpc>
        <a:spcBef>
          <a:spcPts val="572"/>
        </a:spcBef>
        <a:buFont typeface="Arial" panose="020B0604020202020204" pitchFamily="34" charset="0"/>
        <a:buChar char="•"/>
        <a:defRPr sz="1600" kern="1200">
          <a:solidFill>
            <a:schemeClr val="tx1"/>
          </a:solidFill>
          <a:latin typeface="+mn-lt"/>
          <a:ea typeface="+mn-ea"/>
          <a:cs typeface="+mn-cs"/>
        </a:defRPr>
      </a:lvl1pPr>
      <a:lvl2pPr marL="391944" indent="-130649" algn="l" defTabSz="522591" rtl="0" eaLnBrk="1" latinLnBrk="0" hangingPunct="1">
        <a:lnSpc>
          <a:spcPct val="90000"/>
        </a:lnSpc>
        <a:spcBef>
          <a:spcPts val="286"/>
        </a:spcBef>
        <a:buFont typeface="Arial" panose="020B0604020202020204" pitchFamily="34" charset="0"/>
        <a:buChar char="•"/>
        <a:defRPr sz="1372" kern="1200">
          <a:solidFill>
            <a:schemeClr val="tx1"/>
          </a:solidFill>
          <a:latin typeface="+mn-lt"/>
          <a:ea typeface="+mn-ea"/>
          <a:cs typeface="+mn-cs"/>
        </a:defRPr>
      </a:lvl2pPr>
      <a:lvl3pPr marL="653240" indent="-130649" algn="l" defTabSz="522591" rtl="0" eaLnBrk="1" latinLnBrk="0" hangingPunct="1">
        <a:lnSpc>
          <a:spcPct val="90000"/>
        </a:lnSpc>
        <a:spcBef>
          <a:spcPts val="286"/>
        </a:spcBef>
        <a:buFont typeface="Arial" panose="020B0604020202020204" pitchFamily="34" charset="0"/>
        <a:buChar char="•"/>
        <a:defRPr sz="1143" kern="1200">
          <a:solidFill>
            <a:schemeClr val="tx1"/>
          </a:solidFill>
          <a:latin typeface="+mn-lt"/>
          <a:ea typeface="+mn-ea"/>
          <a:cs typeface="+mn-cs"/>
        </a:defRPr>
      </a:lvl3pPr>
      <a:lvl4pPr marL="914538"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4pPr>
      <a:lvl5pPr marL="1175832"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5pPr>
      <a:lvl6pPr marL="1437129"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6pPr>
      <a:lvl7pPr marL="1698425"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7pPr>
      <a:lvl8pPr marL="1959720"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8pPr>
      <a:lvl9pPr marL="2221018" indent="-130649" algn="l" defTabSz="522591"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9pPr>
    </p:bodyStyle>
    <p:otherStyle>
      <a:defPPr>
        <a:defRPr lang="en-US"/>
      </a:defPPr>
      <a:lvl1pPr marL="0" algn="l" defTabSz="522591" rtl="0" eaLnBrk="1" latinLnBrk="0" hangingPunct="1">
        <a:defRPr sz="1029" kern="1200">
          <a:solidFill>
            <a:schemeClr val="tx1"/>
          </a:solidFill>
          <a:latin typeface="+mn-lt"/>
          <a:ea typeface="+mn-ea"/>
          <a:cs typeface="+mn-cs"/>
        </a:defRPr>
      </a:lvl1pPr>
      <a:lvl2pPr marL="261297" algn="l" defTabSz="522591" rtl="0" eaLnBrk="1" latinLnBrk="0" hangingPunct="1">
        <a:defRPr sz="1029" kern="1200">
          <a:solidFill>
            <a:schemeClr val="tx1"/>
          </a:solidFill>
          <a:latin typeface="+mn-lt"/>
          <a:ea typeface="+mn-ea"/>
          <a:cs typeface="+mn-cs"/>
        </a:defRPr>
      </a:lvl2pPr>
      <a:lvl3pPr marL="522591" algn="l" defTabSz="522591" rtl="0" eaLnBrk="1" latinLnBrk="0" hangingPunct="1">
        <a:defRPr sz="1029" kern="1200">
          <a:solidFill>
            <a:schemeClr val="tx1"/>
          </a:solidFill>
          <a:latin typeface="+mn-lt"/>
          <a:ea typeface="+mn-ea"/>
          <a:cs typeface="+mn-cs"/>
        </a:defRPr>
      </a:lvl3pPr>
      <a:lvl4pPr marL="783889" algn="l" defTabSz="522591" rtl="0" eaLnBrk="1" latinLnBrk="0" hangingPunct="1">
        <a:defRPr sz="1029" kern="1200">
          <a:solidFill>
            <a:schemeClr val="tx1"/>
          </a:solidFill>
          <a:latin typeface="+mn-lt"/>
          <a:ea typeface="+mn-ea"/>
          <a:cs typeface="+mn-cs"/>
        </a:defRPr>
      </a:lvl4pPr>
      <a:lvl5pPr marL="1045185" algn="l" defTabSz="522591" rtl="0" eaLnBrk="1" latinLnBrk="0" hangingPunct="1">
        <a:defRPr sz="1029" kern="1200">
          <a:solidFill>
            <a:schemeClr val="tx1"/>
          </a:solidFill>
          <a:latin typeface="+mn-lt"/>
          <a:ea typeface="+mn-ea"/>
          <a:cs typeface="+mn-cs"/>
        </a:defRPr>
      </a:lvl5pPr>
      <a:lvl6pPr marL="1306480" algn="l" defTabSz="522591" rtl="0" eaLnBrk="1" latinLnBrk="0" hangingPunct="1">
        <a:defRPr sz="1029" kern="1200">
          <a:solidFill>
            <a:schemeClr val="tx1"/>
          </a:solidFill>
          <a:latin typeface="+mn-lt"/>
          <a:ea typeface="+mn-ea"/>
          <a:cs typeface="+mn-cs"/>
        </a:defRPr>
      </a:lvl6pPr>
      <a:lvl7pPr marL="1567778" algn="l" defTabSz="522591" rtl="0" eaLnBrk="1" latinLnBrk="0" hangingPunct="1">
        <a:defRPr sz="1029" kern="1200">
          <a:solidFill>
            <a:schemeClr val="tx1"/>
          </a:solidFill>
          <a:latin typeface="+mn-lt"/>
          <a:ea typeface="+mn-ea"/>
          <a:cs typeface="+mn-cs"/>
        </a:defRPr>
      </a:lvl7pPr>
      <a:lvl8pPr marL="1829074" algn="l" defTabSz="522591" rtl="0" eaLnBrk="1" latinLnBrk="0" hangingPunct="1">
        <a:defRPr sz="1029" kern="1200">
          <a:solidFill>
            <a:schemeClr val="tx1"/>
          </a:solidFill>
          <a:latin typeface="+mn-lt"/>
          <a:ea typeface="+mn-ea"/>
          <a:cs typeface="+mn-cs"/>
        </a:defRPr>
      </a:lvl8pPr>
      <a:lvl9pPr marL="2090369" algn="l" defTabSz="522591"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www.acmant.eu/scientific-literature/" TargetMode="External"/><Relationship Id="rId2" Type="http://schemas.openxmlformats.org/officeDocument/2006/relationships/hyperlink" Target="https://www.mdpi.com/2073-4433/12/9/113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a:solidFill>
                  <a:srgbClr val="A50021"/>
                </a:solidFill>
                <a:cs typeface="Times New Roman" panose="02020603050405020304" pitchFamily="18" charset="0"/>
              </a:rPr>
              <a:t>Efectos de cambios técnicos a las series</a:t>
            </a:r>
            <a:br>
              <a:rPr lang="es-ES" sz="3600" b="1" dirty="0">
                <a:solidFill>
                  <a:srgbClr val="A50021"/>
                </a:solidFill>
                <a:cs typeface="Times New Roman" panose="02020603050405020304" pitchFamily="18" charset="0"/>
              </a:rPr>
            </a:br>
            <a:r>
              <a:rPr lang="es-ES" sz="3600" b="1" dirty="0">
                <a:solidFill>
                  <a:srgbClr val="A50021"/>
                </a:solidFill>
                <a:cs typeface="Times New Roman" panose="02020603050405020304" pitchFamily="18" charset="0"/>
              </a:rPr>
              <a:t> de datos climáticos observados </a:t>
            </a:r>
            <a:endParaRPr lang="es-ES" sz="3600" dirty="0"/>
          </a:p>
        </p:txBody>
      </p:sp>
      <p:graphicFrame>
        <p:nvGraphicFramePr>
          <p:cNvPr id="5" name="Marcador de contenido 4"/>
          <p:cNvGraphicFramePr>
            <a:graphicFrameLocks noGrp="1"/>
          </p:cNvGraphicFramePr>
          <p:nvPr>
            <p:ph sz="half" idx="1"/>
            <p:extLst>
              <p:ext uri="{D42A27DB-BD31-4B8C-83A1-F6EECF244321}">
                <p14:modId xmlns:p14="http://schemas.microsoft.com/office/powerpoint/2010/main" val="217895581"/>
              </p:ext>
            </p:extLst>
          </p:nvPr>
        </p:nvGraphicFramePr>
        <p:xfrm>
          <a:off x="609603" y="1781035"/>
          <a:ext cx="5384798" cy="45259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Marcador de contenido 5"/>
          <p:cNvGraphicFramePr>
            <a:graphicFrameLocks noGrp="1"/>
          </p:cNvGraphicFramePr>
          <p:nvPr>
            <p:ph sz="half" idx="2"/>
            <p:extLst>
              <p:ext uri="{D42A27DB-BD31-4B8C-83A1-F6EECF244321}">
                <p14:modId xmlns:p14="http://schemas.microsoft.com/office/powerpoint/2010/main" val="126159791"/>
              </p:ext>
            </p:extLst>
          </p:nvPr>
        </p:nvGraphicFramePr>
        <p:xfrm>
          <a:off x="6197603" y="1781035"/>
          <a:ext cx="5384798" cy="45259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176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110865"/>
            <a:ext cx="10972800" cy="748946"/>
          </a:xfrm>
        </p:spPr>
        <p:txBody>
          <a:bodyPr/>
          <a:lstStyle/>
          <a:p>
            <a:r>
              <a:rPr lang="es-ES" sz="3600" b="1" dirty="0">
                <a:solidFill>
                  <a:srgbClr val="A50021"/>
                </a:solidFill>
                <a:cs typeface="Times New Roman" panose="02020603050405020304" pitchFamily="18" charset="0"/>
              </a:rPr>
              <a:t>ACMANTv5 Algoritmo</a:t>
            </a:r>
            <a:endParaRPr lang="en-US" sz="3600" dirty="0"/>
          </a:p>
        </p:txBody>
      </p:sp>
      <p:sp>
        <p:nvSpPr>
          <p:cNvPr id="3" name="Marcador de contenido 2"/>
          <p:cNvSpPr>
            <a:spLocks noGrp="1"/>
          </p:cNvSpPr>
          <p:nvPr>
            <p:ph idx="1"/>
          </p:nvPr>
        </p:nvSpPr>
        <p:spPr>
          <a:xfrm>
            <a:off x="304802" y="986058"/>
            <a:ext cx="10972800" cy="5714994"/>
          </a:xfrm>
        </p:spPr>
        <p:txBody>
          <a:bodyPr/>
          <a:lstStyle/>
          <a:p>
            <a:r>
              <a:rPr lang="es-ES" sz="2201" dirty="0"/>
              <a:t>Un problema principal de homogeneizar con precisión es que las </a:t>
            </a:r>
            <a:r>
              <a:rPr lang="es-ES" sz="2201" dirty="0" err="1"/>
              <a:t>inhomogeneidades</a:t>
            </a:r>
            <a:r>
              <a:rPr lang="es-ES" sz="2201" dirty="0"/>
              <a:t> individuales mutualmente influyen sus apariciones visuales y los indicadores estadísticos relacionados. El algoritmo de ACMANT prioriza la disminución de posibles errores relacionados.</a:t>
            </a:r>
          </a:p>
          <a:p>
            <a:r>
              <a:rPr lang="es-ES" sz="2201" dirty="0">
                <a:hlinkClick r:id="rId2"/>
              </a:rPr>
              <a:t>https://www.mdpi.com/2073-4433/12/9/1134</a:t>
            </a:r>
            <a:r>
              <a:rPr lang="es-ES" sz="2201" dirty="0"/>
              <a:t> (</a:t>
            </a:r>
            <a:r>
              <a:rPr lang="es-ES" sz="2201" i="1" dirty="0" err="1"/>
              <a:t>Atmosphere</a:t>
            </a:r>
            <a:r>
              <a:rPr lang="es-ES" sz="2201" dirty="0"/>
              <a:t>, 2021)</a:t>
            </a:r>
          </a:p>
          <a:p>
            <a:pPr>
              <a:spcAft>
                <a:spcPts val="0"/>
              </a:spcAft>
            </a:pPr>
            <a:r>
              <a:rPr lang="es-ES" sz="2201" dirty="0">
                <a:hlinkClick r:id="rId3"/>
              </a:rPr>
              <a:t>https://www.acmant.eu/scientific-literature/</a:t>
            </a:r>
            <a:r>
              <a:rPr lang="es-ES" sz="2201" dirty="0"/>
              <a:t> (referencias en mi </a:t>
            </a:r>
            <a:r>
              <a:rPr lang="es-ES" sz="2201" dirty="0" err="1"/>
              <a:t>website</a:t>
            </a:r>
            <a:r>
              <a:rPr lang="es-ES" sz="2201" dirty="0"/>
              <a:t>)</a:t>
            </a:r>
          </a:p>
          <a:p>
            <a:pPr marL="0" indent="0">
              <a:spcAft>
                <a:spcPts val="0"/>
              </a:spcAft>
              <a:buNone/>
            </a:pPr>
            <a:endParaRPr lang="es-ES" sz="1600" dirty="0"/>
          </a:p>
          <a:p>
            <a:pPr marL="0" indent="0">
              <a:spcAft>
                <a:spcPts val="0"/>
              </a:spcAft>
              <a:buNone/>
            </a:pPr>
            <a:r>
              <a:rPr lang="es-ES" sz="2201" dirty="0"/>
              <a:t>Atributos que necesiten aclaración</a:t>
            </a:r>
          </a:p>
          <a:p>
            <a:pPr marL="457211" indent="-457211">
              <a:spcAft>
                <a:spcPts val="0"/>
              </a:spcAft>
              <a:buAutoNum type="arabicParenBoth"/>
            </a:pPr>
            <a:r>
              <a:rPr lang="es-ES" sz="2201" dirty="0"/>
              <a:t>Todas las series de un </a:t>
            </a:r>
            <a:r>
              <a:rPr lang="es-ES" sz="2201" dirty="0" err="1"/>
              <a:t>network</a:t>
            </a:r>
            <a:r>
              <a:rPr lang="es-ES" sz="2201" dirty="0"/>
              <a:t> están homogeneizadas paralelamente.</a:t>
            </a:r>
          </a:p>
          <a:p>
            <a:pPr marL="457211" indent="-457211">
              <a:spcAft>
                <a:spcPts val="0"/>
              </a:spcAft>
              <a:buAutoNum type="arabicParenBoth"/>
            </a:pPr>
            <a:r>
              <a:rPr lang="es-ES" sz="2201" dirty="0"/>
              <a:t>Las homogeneizaciones en </a:t>
            </a:r>
            <a:r>
              <a:rPr lang="es-ES" sz="2201" dirty="0" err="1"/>
              <a:t>networks</a:t>
            </a:r>
            <a:r>
              <a:rPr lang="es-ES" sz="2201" dirty="0"/>
              <a:t> diferentes son completamente independientes</a:t>
            </a:r>
          </a:p>
          <a:p>
            <a:pPr marL="457211" indent="-457211">
              <a:spcAft>
                <a:spcPts val="0"/>
              </a:spcAft>
              <a:buAutoNum type="arabicParenBoth"/>
            </a:pPr>
            <a:r>
              <a:rPr lang="es-ES" sz="2201" dirty="0" err="1"/>
              <a:t>Bivariate</a:t>
            </a:r>
            <a:r>
              <a:rPr lang="es-ES" sz="2201" dirty="0"/>
              <a:t> homogeneización: aplicable cuando dos variables estadísticamente independientes frecuentemente tienen saltos comunes</a:t>
            </a:r>
          </a:p>
          <a:p>
            <a:pPr marL="457211" indent="-457211">
              <a:spcAft>
                <a:spcPts val="0"/>
              </a:spcAft>
              <a:buAutoNum type="arabicParenBoth"/>
            </a:pPr>
            <a:r>
              <a:rPr lang="es-ES" sz="2201" dirty="0"/>
              <a:t>En la detección principal de saltos la distancia mínima entre dos saltos es 3 años. Esto justifica que solo series con al menos 10 años son considerados.</a:t>
            </a:r>
            <a:endParaRPr lang="en-US" sz="2201" dirty="0"/>
          </a:p>
        </p:txBody>
      </p:sp>
    </p:spTree>
    <p:extLst>
      <p:ext uri="{BB962C8B-B14F-4D97-AF65-F5344CB8AC3E}">
        <p14:creationId xmlns:p14="http://schemas.microsoft.com/office/powerpoint/2010/main" val="354112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4960" y="239215"/>
            <a:ext cx="4507481" cy="819673"/>
          </a:xfrm>
        </p:spPr>
        <p:txBody>
          <a:bodyPr>
            <a:normAutofit fontScale="90000"/>
          </a:bodyPr>
          <a:lstStyle/>
          <a:p>
            <a:pPr algn="ctr"/>
            <a:r>
              <a:rPr lang="es-ES" sz="3600" b="1" dirty="0">
                <a:solidFill>
                  <a:srgbClr val="A50021"/>
                </a:solidFill>
                <a:latin typeface="Arial" panose="020B0604020202020204" pitchFamily="34" charset="0"/>
                <a:cs typeface="Arial" panose="020B0604020202020204" pitchFamily="34" charset="0"/>
              </a:rPr>
              <a:t>ACMANTv5 </a:t>
            </a:r>
            <a:r>
              <a:rPr lang="es-ES" sz="3600" b="1" dirty="0" smtClean="0">
                <a:solidFill>
                  <a:srgbClr val="A50021"/>
                </a:solidFill>
                <a:latin typeface="Arial" panose="020B0604020202020204" pitchFamily="34" charset="0"/>
                <a:cs typeface="Arial" panose="020B0604020202020204" pitchFamily="34" charset="0"/>
              </a:rPr>
              <a:t>Esquema</a:t>
            </a:r>
            <a:endParaRPr lang="en-US" sz="36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3842263" y="1131844"/>
            <a:ext cx="4507481" cy="5129612"/>
          </a:xfrm>
        </p:spPr>
        <p:txBody>
          <a:bodyPr/>
          <a:lstStyle/>
          <a:p>
            <a:pPr marL="0" indent="0">
              <a:buNone/>
            </a:pPr>
            <a:r>
              <a:rPr lang="es-ES" dirty="0" smtClean="0"/>
              <a:t> </a:t>
            </a:r>
            <a:endParaRPr lang="en-US" dirty="0"/>
          </a:p>
        </p:txBody>
      </p:sp>
      <p:sp>
        <p:nvSpPr>
          <p:cNvPr id="4" name="Rectángulo 3"/>
          <p:cNvSpPr/>
          <p:nvPr/>
        </p:nvSpPr>
        <p:spPr>
          <a:xfrm>
            <a:off x="4544705" y="1282679"/>
            <a:ext cx="3425588"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sp>
        <p:nvSpPr>
          <p:cNvPr id="5" name="Rectángulo 4"/>
          <p:cNvSpPr/>
          <p:nvPr/>
        </p:nvSpPr>
        <p:spPr>
          <a:xfrm>
            <a:off x="4544705" y="2150713"/>
            <a:ext cx="3425588"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sp>
        <p:nvSpPr>
          <p:cNvPr id="6" name="CuadroTexto 5"/>
          <p:cNvSpPr txBox="1"/>
          <p:nvPr/>
        </p:nvSpPr>
        <p:spPr>
          <a:xfrm>
            <a:off x="5171961" y="1310786"/>
            <a:ext cx="2020409" cy="369332"/>
          </a:xfrm>
          <a:prstGeom prst="rect">
            <a:avLst/>
          </a:prstGeom>
          <a:noFill/>
        </p:spPr>
        <p:txBody>
          <a:bodyPr wrap="square" rtlCol="0">
            <a:spAutoFit/>
          </a:bodyPr>
          <a:lstStyle/>
          <a:p>
            <a:pPr algn="ctr"/>
            <a:r>
              <a:rPr lang="es-ES" dirty="0" smtClean="0">
                <a:solidFill>
                  <a:prstClr val="black"/>
                </a:solidFill>
              </a:rPr>
              <a:t>Pasos preparatorios</a:t>
            </a:r>
            <a:endParaRPr lang="es-ES" dirty="0">
              <a:solidFill>
                <a:prstClr val="black"/>
              </a:solidFill>
            </a:endParaRPr>
          </a:p>
        </p:txBody>
      </p:sp>
      <p:cxnSp>
        <p:nvCxnSpPr>
          <p:cNvPr id="7" name="Conector recto de flecha 6"/>
          <p:cNvCxnSpPr/>
          <p:nvPr/>
        </p:nvCxnSpPr>
        <p:spPr>
          <a:xfrm>
            <a:off x="6208937" y="1727112"/>
            <a:ext cx="0" cy="423602"/>
          </a:xfrm>
          <a:prstGeom prst="straightConnector1">
            <a:avLst/>
          </a:prstGeom>
          <a:ln w="444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4543056" y="2195297"/>
            <a:ext cx="3336113" cy="369332"/>
          </a:xfrm>
          <a:prstGeom prst="rect">
            <a:avLst/>
          </a:prstGeom>
          <a:noFill/>
        </p:spPr>
        <p:txBody>
          <a:bodyPr wrap="square" rtlCol="0">
            <a:spAutoFit/>
          </a:bodyPr>
          <a:lstStyle/>
          <a:p>
            <a:pPr algn="ctr"/>
            <a:r>
              <a:rPr lang="es-ES" dirty="0" smtClean="0">
                <a:solidFill>
                  <a:prstClr val="black"/>
                </a:solidFill>
              </a:rPr>
              <a:t>1° ciclo de homogeneización</a:t>
            </a:r>
            <a:endParaRPr lang="es-ES" dirty="0">
              <a:solidFill>
                <a:prstClr val="black"/>
              </a:solidFill>
            </a:endParaRPr>
          </a:p>
        </p:txBody>
      </p:sp>
      <p:sp>
        <p:nvSpPr>
          <p:cNvPr id="9" name="Rectángulo 8"/>
          <p:cNvSpPr/>
          <p:nvPr/>
        </p:nvSpPr>
        <p:spPr>
          <a:xfrm>
            <a:off x="4547071" y="2992133"/>
            <a:ext cx="3423221"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cxnSp>
        <p:nvCxnSpPr>
          <p:cNvPr id="10" name="Conector recto de flecha 9"/>
          <p:cNvCxnSpPr/>
          <p:nvPr/>
        </p:nvCxnSpPr>
        <p:spPr>
          <a:xfrm>
            <a:off x="6203212" y="2595147"/>
            <a:ext cx="0" cy="423602"/>
          </a:xfrm>
          <a:prstGeom prst="straightConnector1">
            <a:avLst/>
          </a:prstGeom>
          <a:ln w="444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4749421" y="3052580"/>
            <a:ext cx="3022659" cy="369332"/>
          </a:xfrm>
          <a:prstGeom prst="rect">
            <a:avLst/>
          </a:prstGeom>
          <a:noFill/>
        </p:spPr>
        <p:txBody>
          <a:bodyPr wrap="square" rtlCol="0">
            <a:spAutoFit/>
          </a:bodyPr>
          <a:lstStyle/>
          <a:p>
            <a:pPr algn="ctr"/>
            <a:r>
              <a:rPr lang="es-ES" dirty="0" smtClean="0">
                <a:solidFill>
                  <a:prstClr val="black"/>
                </a:solidFill>
              </a:rPr>
              <a:t>2° </a:t>
            </a:r>
            <a:r>
              <a:rPr lang="es-ES" dirty="0">
                <a:solidFill>
                  <a:prstClr val="black"/>
                </a:solidFill>
              </a:rPr>
              <a:t>ciclo de homogeneización</a:t>
            </a:r>
          </a:p>
        </p:txBody>
      </p:sp>
      <p:cxnSp>
        <p:nvCxnSpPr>
          <p:cNvPr id="12" name="Conector recto de flecha 11"/>
          <p:cNvCxnSpPr/>
          <p:nvPr/>
        </p:nvCxnSpPr>
        <p:spPr>
          <a:xfrm>
            <a:off x="6197486" y="3463179"/>
            <a:ext cx="0" cy="423602"/>
          </a:xfrm>
          <a:prstGeom prst="straightConnector1">
            <a:avLst/>
          </a:prstGeom>
          <a:ln w="444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4543056" y="3880192"/>
            <a:ext cx="3427236"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sp>
        <p:nvSpPr>
          <p:cNvPr id="14" name="CuadroTexto 13"/>
          <p:cNvSpPr txBox="1"/>
          <p:nvPr/>
        </p:nvSpPr>
        <p:spPr>
          <a:xfrm>
            <a:off x="4649178" y="3921036"/>
            <a:ext cx="3229992" cy="369332"/>
          </a:xfrm>
          <a:prstGeom prst="rect">
            <a:avLst/>
          </a:prstGeom>
          <a:noFill/>
        </p:spPr>
        <p:txBody>
          <a:bodyPr wrap="square" rtlCol="0">
            <a:spAutoFit/>
          </a:bodyPr>
          <a:lstStyle/>
          <a:p>
            <a:pPr algn="ctr"/>
            <a:r>
              <a:rPr lang="es-ES" dirty="0" smtClean="0">
                <a:solidFill>
                  <a:prstClr val="black"/>
                </a:solidFill>
              </a:rPr>
              <a:t>3° </a:t>
            </a:r>
            <a:r>
              <a:rPr lang="es-ES" dirty="0">
                <a:solidFill>
                  <a:prstClr val="black"/>
                </a:solidFill>
              </a:rPr>
              <a:t>ciclo de </a:t>
            </a:r>
            <a:r>
              <a:rPr lang="es-ES" dirty="0" smtClean="0">
                <a:solidFill>
                  <a:prstClr val="black"/>
                </a:solidFill>
              </a:rPr>
              <a:t>homogeneización</a:t>
            </a:r>
            <a:endParaRPr lang="es-ES" dirty="0">
              <a:solidFill>
                <a:prstClr val="black"/>
              </a:solidFill>
            </a:endParaRPr>
          </a:p>
        </p:txBody>
      </p:sp>
      <p:sp>
        <p:nvSpPr>
          <p:cNvPr id="15" name="Rectángulo 14"/>
          <p:cNvSpPr/>
          <p:nvPr/>
        </p:nvSpPr>
        <p:spPr>
          <a:xfrm>
            <a:off x="4543056" y="4754814"/>
            <a:ext cx="3427236"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cxnSp>
        <p:nvCxnSpPr>
          <p:cNvPr id="16" name="Conector recto de flecha 15"/>
          <p:cNvCxnSpPr/>
          <p:nvPr/>
        </p:nvCxnSpPr>
        <p:spPr>
          <a:xfrm>
            <a:off x="6187148" y="4325867"/>
            <a:ext cx="0" cy="423602"/>
          </a:xfrm>
          <a:prstGeom prst="straightConnector1">
            <a:avLst/>
          </a:prstGeom>
          <a:ln>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455021" y="4802240"/>
            <a:ext cx="3618305" cy="369332"/>
          </a:xfrm>
          <a:prstGeom prst="rect">
            <a:avLst/>
          </a:prstGeom>
          <a:noFill/>
        </p:spPr>
        <p:txBody>
          <a:bodyPr wrap="square" rtlCol="0">
            <a:spAutoFit/>
          </a:bodyPr>
          <a:lstStyle/>
          <a:p>
            <a:r>
              <a:rPr lang="en-US" dirty="0">
                <a:solidFill>
                  <a:prstClr val="black"/>
                </a:solidFill>
              </a:rPr>
              <a:t> </a:t>
            </a:r>
            <a:r>
              <a:rPr lang="es-ES" dirty="0" smtClean="0">
                <a:solidFill>
                  <a:prstClr val="black"/>
                </a:solidFill>
              </a:rPr>
              <a:t>Homogeneización de estacionalidad</a:t>
            </a:r>
            <a:endParaRPr lang="es-ES" sz="1460" dirty="0">
              <a:solidFill>
                <a:prstClr val="black"/>
              </a:solidFill>
            </a:endParaRPr>
          </a:p>
        </p:txBody>
      </p:sp>
      <p:cxnSp>
        <p:nvCxnSpPr>
          <p:cNvPr id="18" name="Conector recto 17"/>
          <p:cNvCxnSpPr/>
          <p:nvPr/>
        </p:nvCxnSpPr>
        <p:spPr>
          <a:xfrm flipH="1" flipV="1">
            <a:off x="3804084" y="4079860"/>
            <a:ext cx="721694" cy="1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3804084" y="4079860"/>
            <a:ext cx="0" cy="10451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6189304" y="5199246"/>
            <a:ext cx="0" cy="423602"/>
          </a:xfrm>
          <a:prstGeom prst="straightConnector1">
            <a:avLst/>
          </a:prstGeom>
          <a:ln>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1" name="Rectángulo 20"/>
          <p:cNvSpPr/>
          <p:nvPr/>
        </p:nvSpPr>
        <p:spPr>
          <a:xfrm>
            <a:off x="4543056" y="5623927"/>
            <a:ext cx="3427236" cy="4444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092">
              <a:solidFill>
                <a:prstClr val="white"/>
              </a:solidFill>
            </a:endParaRPr>
          </a:p>
        </p:txBody>
      </p:sp>
      <p:sp>
        <p:nvSpPr>
          <p:cNvPr id="22" name="CuadroTexto 21"/>
          <p:cNvSpPr txBox="1"/>
          <p:nvPr/>
        </p:nvSpPr>
        <p:spPr>
          <a:xfrm>
            <a:off x="5049671" y="5661477"/>
            <a:ext cx="2415653" cy="369332"/>
          </a:xfrm>
          <a:prstGeom prst="rect">
            <a:avLst/>
          </a:prstGeom>
          <a:noFill/>
        </p:spPr>
        <p:txBody>
          <a:bodyPr wrap="square" rtlCol="0">
            <a:spAutoFit/>
          </a:bodyPr>
          <a:lstStyle/>
          <a:p>
            <a:pPr algn="ctr"/>
            <a:r>
              <a:rPr lang="es-ES" dirty="0" smtClean="0">
                <a:solidFill>
                  <a:prstClr val="black"/>
                </a:solidFill>
              </a:rPr>
              <a:t>Operaciones terminales</a:t>
            </a:r>
            <a:endParaRPr lang="es-ES" dirty="0">
              <a:solidFill>
                <a:prstClr val="black"/>
              </a:solidFill>
            </a:endParaRPr>
          </a:p>
        </p:txBody>
      </p:sp>
      <p:cxnSp>
        <p:nvCxnSpPr>
          <p:cNvPr id="23" name="Conector recto de flecha 22"/>
          <p:cNvCxnSpPr/>
          <p:nvPr/>
        </p:nvCxnSpPr>
        <p:spPr>
          <a:xfrm>
            <a:off x="3804084" y="5131333"/>
            <a:ext cx="933227" cy="47833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a:solidFill>
                  <a:srgbClr val="A50021"/>
                </a:solidFill>
                <a:cs typeface="Times New Roman" panose="02020603050405020304" pitchFamily="18" charset="0"/>
              </a:rPr>
              <a:t>MULTITEST resultados</a:t>
            </a:r>
            <a:r>
              <a:rPr lang="es-ES" sz="4000" b="1" dirty="0">
                <a:solidFill>
                  <a:srgbClr val="A50021"/>
                </a:solidFill>
                <a:cs typeface="Times New Roman" panose="02020603050405020304" pitchFamily="18" charset="0"/>
              </a:rPr>
              <a:t/>
            </a:r>
            <a:br>
              <a:rPr lang="es-ES" sz="4000" b="1" dirty="0">
                <a:solidFill>
                  <a:srgbClr val="A50021"/>
                </a:solidFill>
                <a:cs typeface="Times New Roman" panose="02020603050405020304" pitchFamily="18" charset="0"/>
              </a:rPr>
            </a:br>
            <a:r>
              <a:rPr lang="es-ES" sz="3001" b="1" dirty="0">
                <a:solidFill>
                  <a:schemeClr val="accent2">
                    <a:lumMod val="50000"/>
                  </a:schemeClr>
                </a:solidFill>
                <a:cs typeface="Times New Roman" panose="02020603050405020304" pitchFamily="18" charset="0"/>
              </a:rPr>
              <a:t>J </a:t>
            </a:r>
            <a:r>
              <a:rPr lang="es-ES" sz="3001" b="1" dirty="0" err="1">
                <a:solidFill>
                  <a:schemeClr val="accent2">
                    <a:lumMod val="50000"/>
                  </a:schemeClr>
                </a:solidFill>
                <a:cs typeface="Times New Roman" panose="02020603050405020304" pitchFamily="18" charset="0"/>
              </a:rPr>
              <a:t>Climate</a:t>
            </a:r>
            <a:r>
              <a:rPr lang="es-ES" sz="3001" b="1" dirty="0">
                <a:solidFill>
                  <a:schemeClr val="accent2">
                    <a:lumMod val="50000"/>
                  </a:schemeClr>
                </a:solidFill>
                <a:cs typeface="Times New Roman" panose="02020603050405020304" pitchFamily="18" charset="0"/>
              </a:rPr>
              <a:t>, 2021, https://doi.org/10.1175/JCLI-D-20-0611.1</a:t>
            </a:r>
            <a:endParaRPr lang="es-ES" sz="3001" b="1" dirty="0">
              <a:solidFill>
                <a:schemeClr val="accent2">
                  <a:lumMod val="50000"/>
                </a:schemeClr>
              </a:solidFill>
            </a:endParaRPr>
          </a:p>
        </p:txBody>
      </p:sp>
      <p:sp>
        <p:nvSpPr>
          <p:cNvPr id="7" name="Marcador de contenido 6"/>
          <p:cNvSpPr>
            <a:spLocks noGrp="1"/>
          </p:cNvSpPr>
          <p:nvPr>
            <p:ph idx="1"/>
          </p:nvPr>
        </p:nvSpPr>
        <p:spPr/>
        <p:txBody>
          <a:bodyPr/>
          <a:lstStyle/>
          <a:p>
            <a:pPr marL="0" indent="0" algn="ctr">
              <a:buNone/>
            </a:pPr>
            <a:r>
              <a:rPr lang="es-ES" sz="2798" dirty="0">
                <a:solidFill>
                  <a:schemeClr val="accent2">
                    <a:lumMod val="50000"/>
                  </a:schemeClr>
                </a:solidFill>
              </a:rPr>
              <a:t>Disminución de errores de tendencias (%) </a:t>
            </a:r>
            <a:r>
              <a:rPr lang="es-ES" sz="2798" dirty="0"/>
              <a:t>por homogeneización</a:t>
            </a:r>
          </a:p>
          <a:p>
            <a:pPr marL="0" indent="0" algn="ctr">
              <a:buNone/>
            </a:pPr>
            <a:endParaRPr lang="es-ES" sz="2798" dirty="0"/>
          </a:p>
          <a:p>
            <a:pPr marL="0" indent="0" algn="ctr">
              <a:buNone/>
            </a:pPr>
            <a:r>
              <a:rPr lang="es-ES" sz="2400" dirty="0"/>
              <a:t>Series locales			 Series regionales</a:t>
            </a:r>
          </a:p>
          <a:p>
            <a:pPr marL="0" indent="0">
              <a:buNone/>
            </a:pPr>
            <a:r>
              <a:rPr lang="es-ES" sz="2400" dirty="0"/>
              <a:t> </a:t>
            </a:r>
          </a:p>
        </p:txBody>
      </p:sp>
      <p:graphicFrame>
        <p:nvGraphicFramePr>
          <p:cNvPr id="8" name="Tabla 7"/>
          <p:cNvGraphicFramePr>
            <a:graphicFrameLocks noGrp="1"/>
          </p:cNvGraphicFramePr>
          <p:nvPr>
            <p:extLst>
              <p:ext uri="{D42A27DB-BD31-4B8C-83A1-F6EECF244321}">
                <p14:modId xmlns:p14="http://schemas.microsoft.com/office/powerpoint/2010/main" val="2322060320"/>
              </p:ext>
            </p:extLst>
          </p:nvPr>
        </p:nvGraphicFramePr>
        <p:xfrm>
          <a:off x="1105472" y="3152632"/>
          <a:ext cx="4817658" cy="2606718"/>
        </p:xfrm>
        <a:graphic>
          <a:graphicData uri="http://schemas.openxmlformats.org/drawingml/2006/table">
            <a:tbl>
              <a:tblPr firstRow="1" bandRow="1">
                <a:tableStyleId>{073A0DAA-6AF3-43AB-8588-CEC1D06C72B9}</a:tableStyleId>
              </a:tblPr>
              <a:tblGrid>
                <a:gridCol w="1605886"/>
                <a:gridCol w="1605886"/>
                <a:gridCol w="1605886"/>
              </a:tblGrid>
              <a:tr h="434453">
                <a:tc>
                  <a:txBody>
                    <a:bodyPr/>
                    <a:lstStyle/>
                    <a:p>
                      <a:pPr algn="ctr"/>
                      <a:endParaRPr lang="en-US" sz="2000" dirty="0"/>
                    </a:p>
                  </a:txBody>
                  <a:tcPr marT="45719" marB="45719"/>
                </a:tc>
                <a:tc>
                  <a:txBody>
                    <a:bodyPr/>
                    <a:lstStyle/>
                    <a:p>
                      <a:pPr algn="ctr"/>
                      <a:r>
                        <a:rPr lang="es-ES" sz="2000" dirty="0" smtClean="0"/>
                        <a:t>Promedio</a:t>
                      </a:r>
                      <a:endParaRPr lang="en-US" sz="2000" dirty="0"/>
                    </a:p>
                  </a:txBody>
                  <a:tcPr marT="45719" marB="45719"/>
                </a:tc>
                <a:tc>
                  <a:txBody>
                    <a:bodyPr/>
                    <a:lstStyle/>
                    <a:p>
                      <a:pPr algn="ctr"/>
                      <a:r>
                        <a:rPr lang="es-ES" sz="2000" dirty="0" smtClean="0"/>
                        <a:t>PDF=0.95</a:t>
                      </a:r>
                      <a:r>
                        <a:rPr lang="es-ES" sz="2000" baseline="0" dirty="0" smtClean="0"/>
                        <a:t> </a:t>
                      </a:r>
                      <a:endParaRPr lang="en-US" sz="2000" dirty="0"/>
                    </a:p>
                  </a:txBody>
                  <a:tcPr marT="45719" marB="45719"/>
                </a:tc>
              </a:tr>
              <a:tr h="434453">
                <a:tc>
                  <a:txBody>
                    <a:bodyPr/>
                    <a:lstStyle/>
                    <a:p>
                      <a:r>
                        <a:rPr lang="es-ES" sz="2000" dirty="0" smtClean="0"/>
                        <a:t>ACMANT</a:t>
                      </a:r>
                      <a:endParaRPr lang="en-US" sz="2000" dirty="0"/>
                    </a:p>
                  </a:txBody>
                  <a:tcPr marT="45719" marB="45719"/>
                </a:tc>
                <a:tc>
                  <a:txBody>
                    <a:bodyPr/>
                    <a:lstStyle/>
                    <a:p>
                      <a:pPr algn="ctr"/>
                      <a:r>
                        <a:rPr lang="es-ES" sz="2000" dirty="0" smtClean="0"/>
                        <a:t>67,9</a:t>
                      </a:r>
                      <a:endParaRPr lang="en-US" sz="2000" dirty="0"/>
                    </a:p>
                  </a:txBody>
                  <a:tcPr marT="45719" marB="45719"/>
                </a:tc>
                <a:tc>
                  <a:txBody>
                    <a:bodyPr/>
                    <a:lstStyle/>
                    <a:p>
                      <a:pPr algn="ctr"/>
                      <a:r>
                        <a:rPr lang="es-ES" sz="2000" dirty="0" smtClean="0"/>
                        <a:t>69,2</a:t>
                      </a:r>
                      <a:endParaRPr lang="en-US" sz="2000" dirty="0"/>
                    </a:p>
                  </a:txBody>
                  <a:tcPr marT="45719" marB="45719"/>
                </a:tc>
              </a:tr>
              <a:tr h="434453">
                <a:tc>
                  <a:txBody>
                    <a:bodyPr/>
                    <a:lstStyle/>
                    <a:p>
                      <a:r>
                        <a:rPr lang="es-ES" sz="2000" dirty="0" err="1" smtClean="0"/>
                        <a:t>Climatol</a:t>
                      </a:r>
                      <a:endParaRPr lang="en-US" sz="2000" dirty="0"/>
                    </a:p>
                  </a:txBody>
                  <a:tcPr marT="45719" marB="45719"/>
                </a:tc>
                <a:tc>
                  <a:txBody>
                    <a:bodyPr/>
                    <a:lstStyle/>
                    <a:p>
                      <a:pPr algn="ctr"/>
                      <a:r>
                        <a:rPr lang="es-ES" sz="2000" dirty="0" smtClean="0"/>
                        <a:t>58,8</a:t>
                      </a:r>
                      <a:endParaRPr lang="en-US" sz="2000" dirty="0"/>
                    </a:p>
                  </a:txBody>
                  <a:tcPr marT="45719" marB="45719"/>
                </a:tc>
                <a:tc>
                  <a:txBody>
                    <a:bodyPr/>
                    <a:lstStyle/>
                    <a:p>
                      <a:pPr algn="ctr"/>
                      <a:r>
                        <a:rPr lang="es-ES" sz="2000" dirty="0" smtClean="0"/>
                        <a:t>61,5</a:t>
                      </a:r>
                      <a:endParaRPr lang="en-US" sz="2000" dirty="0"/>
                    </a:p>
                  </a:txBody>
                  <a:tcPr marT="45719" marB="45719"/>
                </a:tc>
              </a:tr>
              <a:tr h="434453">
                <a:tc>
                  <a:txBody>
                    <a:bodyPr/>
                    <a:lstStyle/>
                    <a:p>
                      <a:r>
                        <a:rPr lang="es-ES" sz="2000" dirty="0" err="1" smtClean="0"/>
                        <a:t>RHtests</a:t>
                      </a:r>
                      <a:endParaRPr lang="en-US" sz="2000" dirty="0"/>
                    </a:p>
                  </a:txBody>
                  <a:tcPr marT="45719" marB="45719"/>
                </a:tc>
                <a:tc>
                  <a:txBody>
                    <a:bodyPr/>
                    <a:lstStyle/>
                    <a:p>
                      <a:pPr algn="ctr"/>
                      <a:r>
                        <a:rPr lang="es-ES" sz="2000" dirty="0" smtClean="0"/>
                        <a:t>52,4</a:t>
                      </a:r>
                      <a:endParaRPr lang="en-US" sz="2000" dirty="0"/>
                    </a:p>
                  </a:txBody>
                  <a:tcPr marT="45719" marB="45719"/>
                </a:tc>
                <a:tc>
                  <a:txBody>
                    <a:bodyPr/>
                    <a:lstStyle/>
                    <a:p>
                      <a:pPr algn="ctr"/>
                      <a:r>
                        <a:rPr lang="es-ES" sz="2000" dirty="0" smtClean="0"/>
                        <a:t>57,4</a:t>
                      </a:r>
                      <a:endParaRPr lang="en-US" sz="2000" dirty="0"/>
                    </a:p>
                  </a:txBody>
                  <a:tcPr marT="45719" marB="45719"/>
                </a:tc>
              </a:tr>
              <a:tr h="434453">
                <a:tc>
                  <a:txBody>
                    <a:bodyPr/>
                    <a:lstStyle/>
                    <a:p>
                      <a:r>
                        <a:rPr lang="es-ES" sz="2000" dirty="0" smtClean="0"/>
                        <a:t>MASH</a:t>
                      </a:r>
                      <a:endParaRPr lang="en-US" sz="2000" dirty="0"/>
                    </a:p>
                  </a:txBody>
                  <a:tcPr marT="45719" marB="45719"/>
                </a:tc>
                <a:tc>
                  <a:txBody>
                    <a:bodyPr/>
                    <a:lstStyle/>
                    <a:p>
                      <a:pPr algn="ctr"/>
                      <a:r>
                        <a:rPr lang="es-ES" sz="2000" dirty="0" smtClean="0"/>
                        <a:t>52,2</a:t>
                      </a:r>
                      <a:endParaRPr lang="en-US" sz="2000" dirty="0"/>
                    </a:p>
                  </a:txBody>
                  <a:tcPr marT="45719" marB="45719"/>
                </a:tc>
                <a:tc>
                  <a:txBody>
                    <a:bodyPr/>
                    <a:lstStyle/>
                    <a:p>
                      <a:pPr algn="ctr"/>
                      <a:r>
                        <a:rPr lang="es-ES" sz="2000" dirty="0" smtClean="0"/>
                        <a:t>55,9</a:t>
                      </a:r>
                      <a:endParaRPr lang="en-US" sz="2000" dirty="0"/>
                    </a:p>
                  </a:txBody>
                  <a:tcPr marT="45719" marB="45719"/>
                </a:tc>
              </a:tr>
              <a:tr h="434453">
                <a:tc>
                  <a:txBody>
                    <a:bodyPr/>
                    <a:lstStyle/>
                    <a:p>
                      <a:r>
                        <a:rPr lang="es-ES" sz="2000" dirty="0" smtClean="0"/>
                        <a:t>PHA</a:t>
                      </a:r>
                      <a:endParaRPr lang="en-US" sz="2000" dirty="0"/>
                    </a:p>
                  </a:txBody>
                  <a:tcPr marT="45719" marB="45719"/>
                </a:tc>
                <a:tc>
                  <a:txBody>
                    <a:bodyPr/>
                    <a:lstStyle/>
                    <a:p>
                      <a:pPr algn="ctr"/>
                      <a:r>
                        <a:rPr lang="es-ES" sz="2000" dirty="0" smtClean="0"/>
                        <a:t>48,6</a:t>
                      </a:r>
                      <a:endParaRPr lang="en-US" sz="2000" dirty="0"/>
                    </a:p>
                  </a:txBody>
                  <a:tcPr marT="45719" marB="45719"/>
                </a:tc>
                <a:tc>
                  <a:txBody>
                    <a:bodyPr/>
                    <a:lstStyle/>
                    <a:p>
                      <a:pPr algn="ctr"/>
                      <a:r>
                        <a:rPr lang="es-ES" sz="2000" dirty="0" smtClean="0"/>
                        <a:t>47,8</a:t>
                      </a:r>
                      <a:endParaRPr lang="en-US" sz="2000" dirty="0"/>
                    </a:p>
                  </a:txBody>
                  <a:tcPr marT="45719" marB="45719"/>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216616539"/>
              </p:ext>
            </p:extLst>
          </p:nvPr>
        </p:nvGraphicFramePr>
        <p:xfrm>
          <a:off x="6196085" y="3122154"/>
          <a:ext cx="4860877" cy="2637204"/>
        </p:xfrm>
        <a:graphic>
          <a:graphicData uri="http://schemas.openxmlformats.org/drawingml/2006/table">
            <a:tbl>
              <a:tblPr firstRow="1" bandRow="1">
                <a:tableStyleId>{073A0DAA-6AF3-43AB-8588-CEC1D06C72B9}</a:tableStyleId>
              </a:tblPr>
              <a:tblGrid>
                <a:gridCol w="1638997"/>
                <a:gridCol w="1610940"/>
                <a:gridCol w="1610940"/>
              </a:tblGrid>
              <a:tr h="439534">
                <a:tc>
                  <a:txBody>
                    <a:bodyPr/>
                    <a:lstStyle/>
                    <a:p>
                      <a:pPr algn="ctr"/>
                      <a:endParaRPr lang="en-US" sz="2000" dirty="0"/>
                    </a:p>
                  </a:txBody>
                  <a:tcPr marT="45719" marB="45719"/>
                </a:tc>
                <a:tc>
                  <a:txBody>
                    <a:bodyPr/>
                    <a:lstStyle/>
                    <a:p>
                      <a:pPr algn="ctr"/>
                      <a:r>
                        <a:rPr lang="es-ES" sz="2000" dirty="0" smtClean="0"/>
                        <a:t>Promedio</a:t>
                      </a:r>
                      <a:endParaRPr lang="en-US" sz="2000" dirty="0"/>
                    </a:p>
                  </a:txBody>
                  <a:tcPr marT="45719" marB="45719"/>
                </a:tc>
                <a:tc>
                  <a:txBody>
                    <a:bodyPr/>
                    <a:lstStyle/>
                    <a:p>
                      <a:pPr algn="ctr"/>
                      <a:r>
                        <a:rPr lang="es-ES" sz="2000" dirty="0" smtClean="0"/>
                        <a:t>PDF=0.95</a:t>
                      </a:r>
                      <a:r>
                        <a:rPr lang="es-ES" sz="2000" baseline="0" dirty="0" smtClean="0"/>
                        <a:t> </a:t>
                      </a:r>
                      <a:endParaRPr lang="en-US" sz="2000" dirty="0"/>
                    </a:p>
                  </a:txBody>
                  <a:tcPr marT="45719" marB="45719"/>
                </a:tc>
              </a:tr>
              <a:tr h="439534">
                <a:tc>
                  <a:txBody>
                    <a:bodyPr/>
                    <a:lstStyle/>
                    <a:p>
                      <a:r>
                        <a:rPr lang="es-ES" sz="2000" dirty="0" smtClean="0"/>
                        <a:t>ACMANT</a:t>
                      </a:r>
                      <a:endParaRPr lang="en-US" sz="2000" dirty="0"/>
                    </a:p>
                  </a:txBody>
                  <a:tcPr marT="45719" marB="45719"/>
                </a:tc>
                <a:tc>
                  <a:txBody>
                    <a:bodyPr/>
                    <a:lstStyle/>
                    <a:p>
                      <a:pPr algn="ctr"/>
                      <a:r>
                        <a:rPr lang="es-ES" sz="2000" dirty="0" smtClean="0"/>
                        <a:t>36,0</a:t>
                      </a:r>
                      <a:endParaRPr lang="en-US" sz="2000" dirty="0"/>
                    </a:p>
                  </a:txBody>
                  <a:tcPr marT="45719" marB="45719"/>
                </a:tc>
                <a:tc>
                  <a:txBody>
                    <a:bodyPr/>
                    <a:lstStyle/>
                    <a:p>
                      <a:pPr algn="ctr"/>
                      <a:r>
                        <a:rPr lang="es-ES" sz="2000" dirty="0" smtClean="0"/>
                        <a:t>31,0</a:t>
                      </a:r>
                      <a:endParaRPr lang="en-US" sz="2000" dirty="0"/>
                    </a:p>
                  </a:txBody>
                  <a:tcPr marT="45719" marB="45719"/>
                </a:tc>
              </a:tr>
              <a:tr h="439534">
                <a:tc>
                  <a:txBody>
                    <a:bodyPr/>
                    <a:lstStyle/>
                    <a:p>
                      <a:r>
                        <a:rPr lang="es-ES" sz="2000" dirty="0" smtClean="0"/>
                        <a:t>PHA</a:t>
                      </a:r>
                      <a:endParaRPr lang="en-US" sz="2000" dirty="0"/>
                    </a:p>
                  </a:txBody>
                  <a:tcPr marT="45719" marB="45719"/>
                </a:tc>
                <a:tc>
                  <a:txBody>
                    <a:bodyPr/>
                    <a:lstStyle/>
                    <a:p>
                      <a:pPr algn="ctr"/>
                      <a:r>
                        <a:rPr lang="es-ES" sz="2000" dirty="0" smtClean="0"/>
                        <a:t>27,7</a:t>
                      </a:r>
                      <a:endParaRPr lang="en-US" sz="2000" dirty="0"/>
                    </a:p>
                  </a:txBody>
                  <a:tcPr marT="45719" marB="45719"/>
                </a:tc>
                <a:tc>
                  <a:txBody>
                    <a:bodyPr/>
                    <a:lstStyle/>
                    <a:p>
                      <a:pPr algn="ctr"/>
                      <a:r>
                        <a:rPr lang="es-ES" sz="2000" dirty="0" smtClean="0"/>
                        <a:t>20,4</a:t>
                      </a:r>
                      <a:endParaRPr lang="en-US" sz="2000" dirty="0"/>
                    </a:p>
                  </a:txBody>
                  <a:tcPr marT="45719" marB="45719"/>
                </a:tc>
              </a:tr>
              <a:tr h="439534">
                <a:tc>
                  <a:txBody>
                    <a:bodyPr/>
                    <a:lstStyle/>
                    <a:p>
                      <a:r>
                        <a:rPr lang="es-ES" sz="2000" dirty="0" smtClean="0"/>
                        <a:t>MASH</a:t>
                      </a:r>
                      <a:endParaRPr lang="en-US" sz="2000" dirty="0"/>
                    </a:p>
                  </a:txBody>
                  <a:tcPr marT="45719" marB="45719"/>
                </a:tc>
                <a:tc>
                  <a:txBody>
                    <a:bodyPr/>
                    <a:lstStyle/>
                    <a:p>
                      <a:pPr algn="ctr"/>
                      <a:r>
                        <a:rPr lang="es-ES" sz="2000" dirty="0" smtClean="0"/>
                        <a:t>21,0</a:t>
                      </a:r>
                      <a:endParaRPr lang="en-US" sz="2000" dirty="0"/>
                    </a:p>
                  </a:txBody>
                  <a:tcPr marT="45719" marB="45719"/>
                </a:tc>
                <a:tc>
                  <a:txBody>
                    <a:bodyPr/>
                    <a:lstStyle/>
                    <a:p>
                      <a:pPr algn="ctr"/>
                      <a:r>
                        <a:rPr lang="es-ES" sz="2000" dirty="0" smtClean="0"/>
                        <a:t>11,0</a:t>
                      </a:r>
                      <a:endParaRPr lang="en-US" sz="2000" dirty="0"/>
                    </a:p>
                  </a:txBody>
                  <a:tcPr marT="45719" marB="45719"/>
                </a:tc>
              </a:tr>
              <a:tr h="439534">
                <a:tc>
                  <a:txBody>
                    <a:bodyPr/>
                    <a:lstStyle/>
                    <a:p>
                      <a:r>
                        <a:rPr lang="es-ES" sz="2000" dirty="0" err="1" smtClean="0"/>
                        <a:t>Climatol</a:t>
                      </a:r>
                      <a:endParaRPr lang="en-US" sz="2000" dirty="0"/>
                    </a:p>
                  </a:txBody>
                  <a:tcPr marT="45719" marB="45719"/>
                </a:tc>
                <a:tc>
                  <a:txBody>
                    <a:bodyPr/>
                    <a:lstStyle/>
                    <a:p>
                      <a:pPr algn="ctr"/>
                      <a:r>
                        <a:rPr lang="es-ES" sz="2000" dirty="0" smtClean="0"/>
                        <a:t>11,1</a:t>
                      </a:r>
                      <a:endParaRPr lang="en-US" sz="2000" dirty="0"/>
                    </a:p>
                  </a:txBody>
                  <a:tcPr marT="45719" marB="45719"/>
                </a:tc>
                <a:tc>
                  <a:txBody>
                    <a:bodyPr/>
                    <a:lstStyle/>
                    <a:p>
                      <a:pPr algn="ctr"/>
                      <a:r>
                        <a:rPr lang="es-ES" sz="2000" dirty="0" smtClean="0"/>
                        <a:t>–2,1</a:t>
                      </a:r>
                      <a:endParaRPr lang="en-US" sz="2000" dirty="0"/>
                    </a:p>
                  </a:txBody>
                  <a:tcPr marT="45719" marB="45719"/>
                </a:tc>
              </a:tr>
              <a:tr h="439534">
                <a:tc>
                  <a:txBody>
                    <a:bodyPr/>
                    <a:lstStyle/>
                    <a:p>
                      <a:r>
                        <a:rPr lang="es-ES" sz="2000" dirty="0" err="1" smtClean="0"/>
                        <a:t>RHtests</a:t>
                      </a:r>
                      <a:endParaRPr lang="en-US" sz="2000" dirty="0"/>
                    </a:p>
                  </a:txBody>
                  <a:tcPr marT="45719" marB="45719"/>
                </a:tc>
                <a:tc>
                  <a:txBody>
                    <a:bodyPr/>
                    <a:lstStyle/>
                    <a:p>
                      <a:pPr algn="ctr"/>
                      <a:r>
                        <a:rPr lang="es-ES" sz="2000" dirty="0" smtClean="0"/>
                        <a:t>–12,8</a:t>
                      </a:r>
                      <a:endParaRPr lang="en-US" sz="2000" dirty="0"/>
                    </a:p>
                  </a:txBody>
                  <a:tcPr marT="45719" marB="45719"/>
                </a:tc>
                <a:tc>
                  <a:txBody>
                    <a:bodyPr/>
                    <a:lstStyle/>
                    <a:p>
                      <a:pPr algn="ctr"/>
                      <a:r>
                        <a:rPr lang="es-ES" sz="2000" dirty="0" smtClean="0"/>
                        <a:t>–25,1</a:t>
                      </a:r>
                      <a:endParaRPr lang="en-US" sz="2000" dirty="0"/>
                    </a:p>
                  </a:txBody>
                  <a:tcPr marT="45719" marB="45719"/>
                </a:tc>
              </a:tr>
            </a:tbl>
          </a:graphicData>
        </a:graphic>
      </p:graphicFrame>
    </p:spTree>
    <p:extLst>
      <p:ext uri="{BB962C8B-B14F-4D97-AF65-F5344CB8AC3E}">
        <p14:creationId xmlns:p14="http://schemas.microsoft.com/office/powerpoint/2010/main" val="237701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4639"/>
            <a:ext cx="10972800" cy="967307"/>
          </a:xfrm>
        </p:spPr>
        <p:txBody>
          <a:bodyPr/>
          <a:lstStyle/>
          <a:p>
            <a:r>
              <a:rPr lang="es-ES" sz="3600" b="1" dirty="0">
                <a:solidFill>
                  <a:srgbClr val="A50021"/>
                </a:solidFill>
                <a:cs typeface="Times New Roman" panose="02020603050405020304" pitchFamily="18" charset="0"/>
              </a:rPr>
              <a:t>Después MULTITEST</a:t>
            </a:r>
            <a:endParaRPr lang="en-US" sz="3600" dirty="0"/>
          </a:p>
        </p:txBody>
      </p:sp>
      <p:sp>
        <p:nvSpPr>
          <p:cNvPr id="3" name="Marcador de contenido 2"/>
          <p:cNvSpPr>
            <a:spLocks noGrp="1"/>
          </p:cNvSpPr>
          <p:nvPr>
            <p:ph idx="1"/>
          </p:nvPr>
        </p:nvSpPr>
        <p:spPr>
          <a:xfrm>
            <a:off x="609602" y="1417639"/>
            <a:ext cx="10972800" cy="4525964"/>
          </a:xfrm>
        </p:spPr>
        <p:txBody>
          <a:bodyPr/>
          <a:lstStyle/>
          <a:p>
            <a:pPr marL="0" indent="0">
              <a:spcAft>
                <a:spcPts val="1202"/>
              </a:spcAft>
              <a:buNone/>
            </a:pPr>
            <a:r>
              <a:rPr lang="es-ES" sz="2798" dirty="0">
                <a:solidFill>
                  <a:schemeClr val="accent2">
                    <a:lumMod val="50000"/>
                  </a:schemeClr>
                </a:solidFill>
              </a:rPr>
              <a:t>Mundo ideal  </a:t>
            </a:r>
          </a:p>
          <a:p>
            <a:r>
              <a:rPr lang="es-ES" sz="2201" dirty="0"/>
              <a:t>Uso amplio de ACMANT, particularmente en desarrollo de dato bases globales y continentales</a:t>
            </a:r>
          </a:p>
          <a:p>
            <a:r>
              <a:rPr lang="es-ES" sz="2201" dirty="0"/>
              <a:t>Incluso de ACMANT en proyectos internacionales</a:t>
            </a:r>
          </a:p>
          <a:p>
            <a:r>
              <a:rPr lang="es-ES" sz="2201" dirty="0"/>
              <a:t>Desarrollo de otros grandes test dato bases</a:t>
            </a:r>
          </a:p>
          <a:p>
            <a:r>
              <a:rPr lang="es-ES" sz="2201" dirty="0"/>
              <a:t>Estudios sobre las condiciones mínimas para comparaciones espaciales en homogeneización relativa</a:t>
            </a:r>
          </a:p>
          <a:p>
            <a:r>
              <a:rPr lang="es-ES" sz="2201" dirty="0"/>
              <a:t>Estudios sobre las condiciones mínimas para la homogeneización de la distribución probabilística  </a:t>
            </a:r>
          </a:p>
          <a:p>
            <a:r>
              <a:rPr lang="es-ES" sz="2201" dirty="0"/>
              <a:t>Desarrollo de métodos competitivos con ACMANT y uso de unos cuantos métodos en tareas de homogeneización</a:t>
            </a:r>
          </a:p>
          <a:p>
            <a:r>
              <a:rPr lang="es-ES" sz="2201" dirty="0"/>
              <a:t>Re-utilización de dato base MULTITEST  </a:t>
            </a: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485" y="1241946"/>
            <a:ext cx="1819275" cy="861540"/>
          </a:xfrm>
          <a:prstGeom prst="rect">
            <a:avLst/>
          </a:prstGeom>
        </p:spPr>
      </p:pic>
    </p:spTree>
    <p:extLst>
      <p:ext uri="{BB962C8B-B14F-4D97-AF65-F5344CB8AC3E}">
        <p14:creationId xmlns:p14="http://schemas.microsoft.com/office/powerpoint/2010/main" val="280713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a:solidFill>
                  <a:srgbClr val="A50021"/>
                </a:solidFill>
                <a:cs typeface="Times New Roman" panose="02020603050405020304" pitchFamily="18" charset="0"/>
              </a:rPr>
              <a:t>Futuro de ACMANT</a:t>
            </a:r>
            <a:endParaRPr lang="en-US" sz="3600" dirty="0"/>
          </a:p>
        </p:txBody>
      </p:sp>
      <p:sp>
        <p:nvSpPr>
          <p:cNvPr id="3" name="Marcador de contenido 2"/>
          <p:cNvSpPr>
            <a:spLocks noGrp="1"/>
          </p:cNvSpPr>
          <p:nvPr>
            <p:ph idx="1"/>
          </p:nvPr>
        </p:nvSpPr>
        <p:spPr/>
        <p:txBody>
          <a:bodyPr/>
          <a:lstStyle/>
          <a:p>
            <a:pPr>
              <a:spcAft>
                <a:spcPts val="599"/>
              </a:spcAft>
            </a:pPr>
            <a:r>
              <a:rPr lang="es-ES" sz="2400" dirty="0"/>
              <a:t>Voy a emitir ACMANTv6 en 2025. ACMANTv6 incluirá la homogeneización de distribución probabilística cuando el ratio de señal a ruido es favorable para su homogeneización.</a:t>
            </a:r>
          </a:p>
          <a:p>
            <a:r>
              <a:rPr lang="es-ES" sz="2400" dirty="0"/>
              <a:t>Las versiones después ACMANTv4 serán liberados (gratuitos) 5 años después de sus emisiones.  </a:t>
            </a:r>
            <a:endParaRPr lang="en-US" sz="2400" dirty="0"/>
          </a:p>
        </p:txBody>
      </p:sp>
    </p:spTree>
    <p:extLst>
      <p:ext uri="{BB962C8B-B14F-4D97-AF65-F5344CB8AC3E}">
        <p14:creationId xmlns:p14="http://schemas.microsoft.com/office/powerpoint/2010/main" val="321534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247344"/>
            <a:ext cx="10972802" cy="748944"/>
          </a:xfrm>
        </p:spPr>
        <p:txBody>
          <a:bodyPr/>
          <a:lstStyle/>
          <a:p>
            <a:r>
              <a:rPr lang="es-ES" sz="3600" b="1" dirty="0" smtClean="0">
                <a:solidFill>
                  <a:srgbClr val="A50021"/>
                </a:solidFill>
                <a:cs typeface="Times New Roman" panose="02020603050405020304" pitchFamily="18" charset="0"/>
              </a:rPr>
              <a:t>Preparación de datos climáticos</a:t>
            </a:r>
            <a:endParaRPr lang="en-US" sz="3600" dirty="0"/>
          </a:p>
        </p:txBody>
      </p:sp>
      <p:sp>
        <p:nvSpPr>
          <p:cNvPr id="3" name="Marcador de contenido 2"/>
          <p:cNvSpPr>
            <a:spLocks noGrp="1"/>
          </p:cNvSpPr>
          <p:nvPr>
            <p:ph idx="1"/>
          </p:nvPr>
        </p:nvSpPr>
        <p:spPr>
          <a:xfrm>
            <a:off x="609601" y="1163480"/>
            <a:ext cx="10972802" cy="5373798"/>
          </a:xfrm>
        </p:spPr>
        <p:txBody>
          <a:bodyPr/>
          <a:lstStyle/>
          <a:p>
            <a:r>
              <a:rPr lang="es-ES" sz="2200" dirty="0" smtClean="0">
                <a:solidFill>
                  <a:schemeClr val="accent2">
                    <a:lumMod val="50000"/>
                  </a:schemeClr>
                </a:solidFill>
              </a:rPr>
              <a:t>Se debe seguir estrictamente las reglas</a:t>
            </a:r>
          </a:p>
          <a:p>
            <a:r>
              <a:rPr lang="es-ES" sz="2200" dirty="0" smtClean="0"/>
              <a:t>Todos los ficheros tienen extensión “.</a:t>
            </a:r>
            <a:r>
              <a:rPr lang="es-ES" sz="2200" dirty="0" err="1" smtClean="0"/>
              <a:t>txt</a:t>
            </a:r>
            <a:r>
              <a:rPr lang="es-ES" sz="2200" dirty="0" smtClean="0"/>
              <a:t>”, y ponemos los al directorio Input.</a:t>
            </a:r>
          </a:p>
          <a:p>
            <a:r>
              <a:rPr lang="es-ES" sz="2200" dirty="0"/>
              <a:t>C</a:t>
            </a:r>
            <a:r>
              <a:rPr lang="es-ES" sz="2200" dirty="0" smtClean="0"/>
              <a:t>ada serie de datos climáticos tiene un propio fichero. El nombre de un fichero de datos climáticos incluye el nombre de dato base (de 5 caracteres, común para todas las series), y el número de orden de la serie. El orden de series es arbitrario. En caso de datos diarios, el nombre de fichero aun incluye ‘d’ después del numero de orden, p. ej. Blanc0292d.txt incluye los datos diarios de 292° serie de dato base </a:t>
            </a:r>
            <a:r>
              <a:rPr lang="es-ES" sz="2200" dirty="0" err="1" smtClean="0"/>
              <a:t>Blanc</a:t>
            </a:r>
            <a:r>
              <a:rPr lang="es-ES" sz="2200" dirty="0" smtClean="0"/>
              <a:t>. </a:t>
            </a:r>
            <a:r>
              <a:rPr lang="es-ES" sz="2200" dirty="0" smtClean="0">
                <a:solidFill>
                  <a:schemeClr val="accent2">
                    <a:lumMod val="50000"/>
                  </a:schemeClr>
                </a:solidFill>
              </a:rPr>
              <a:t>En la primera fila se debe poner un identificador de estación</a:t>
            </a:r>
          </a:p>
          <a:p>
            <a:r>
              <a:rPr lang="es-ES" sz="2200" dirty="0" smtClean="0"/>
              <a:t>Desde la segunda fila cada fila incluye los datos de un año en caso de datos mensuales, y los datos de un mes en caso de datos diarios</a:t>
            </a:r>
          </a:p>
          <a:p>
            <a:r>
              <a:rPr lang="es-ES" sz="2200" dirty="0" smtClean="0"/>
              <a:t>Los decimales están separados con punto.</a:t>
            </a:r>
          </a:p>
          <a:p>
            <a:r>
              <a:rPr lang="es-ES" sz="2200" dirty="0" smtClean="0"/>
              <a:t> Dato ausencias están indicados con –999.9.</a:t>
            </a:r>
          </a:p>
          <a:p>
            <a:r>
              <a:rPr lang="es-ES" sz="2200" dirty="0" smtClean="0"/>
              <a:t>Las series deben incluir años enteros (desde 01 enero hasta 31 diciembre)</a:t>
            </a:r>
          </a:p>
          <a:p>
            <a:r>
              <a:rPr lang="es-ES" sz="2200" dirty="0" smtClean="0"/>
              <a:t>Las series deben ser continuos (sin saltar fechas) </a:t>
            </a:r>
          </a:p>
          <a:p>
            <a:endParaRPr lang="en-US" sz="2200" dirty="0"/>
          </a:p>
        </p:txBody>
      </p:sp>
    </p:spTree>
    <p:extLst>
      <p:ext uri="{BB962C8B-B14F-4D97-AF65-F5344CB8AC3E}">
        <p14:creationId xmlns:p14="http://schemas.microsoft.com/office/powerpoint/2010/main" val="262024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err="1" smtClean="0">
                <a:solidFill>
                  <a:srgbClr val="A50021"/>
                </a:solidFill>
                <a:cs typeface="Times New Roman" panose="02020603050405020304" pitchFamily="18" charset="0"/>
              </a:rPr>
              <a:t>Items</a:t>
            </a:r>
            <a:r>
              <a:rPr lang="es-ES" sz="3600" b="1" dirty="0" smtClean="0">
                <a:solidFill>
                  <a:srgbClr val="A50021"/>
                </a:solidFill>
                <a:cs typeface="Times New Roman" panose="02020603050405020304" pitchFamily="18" charset="0"/>
              </a:rPr>
              <a:t> opcionales del input</a:t>
            </a:r>
            <a:endParaRPr lang="en-US" sz="3600" dirty="0"/>
          </a:p>
        </p:txBody>
      </p:sp>
      <p:sp>
        <p:nvSpPr>
          <p:cNvPr id="3" name="Marcador de contenido 2"/>
          <p:cNvSpPr>
            <a:spLocks noGrp="1"/>
          </p:cNvSpPr>
          <p:nvPr>
            <p:ph idx="1"/>
          </p:nvPr>
        </p:nvSpPr>
        <p:spPr>
          <a:xfrm>
            <a:off x="609601" y="1859515"/>
            <a:ext cx="10972802" cy="4525963"/>
          </a:xfrm>
        </p:spPr>
        <p:txBody>
          <a:bodyPr/>
          <a:lstStyle/>
          <a:p>
            <a:r>
              <a:rPr lang="es-ES" sz="2400" dirty="0" smtClean="0"/>
              <a:t>Blancmeta.txt – lista de metadatos</a:t>
            </a:r>
          </a:p>
          <a:p>
            <a:r>
              <a:rPr lang="es-ES" sz="2400" dirty="0" smtClean="0"/>
              <a:t>Thresholds.txt – rango de valores climáticamente aceptables</a:t>
            </a:r>
          </a:p>
          <a:p>
            <a:r>
              <a:rPr lang="es-ES" sz="2400" dirty="0" smtClean="0"/>
              <a:t>Rth.txt – límite par las correlaciones espaciales</a:t>
            </a:r>
          </a:p>
          <a:p>
            <a:r>
              <a:rPr lang="es-ES" sz="2400" dirty="0" smtClean="0"/>
              <a:t>Blanctarget-homg.txt – grupo de series que queremos homogeneizar</a:t>
            </a:r>
          </a:p>
          <a:p>
            <a:r>
              <a:rPr lang="es-ES" sz="2400" dirty="0" smtClean="0"/>
              <a:t>Blanctarget-edit.txt – grupo de series que queremos homogeneizar en el modo interactivo  </a:t>
            </a:r>
            <a:endParaRPr lang="en-US" sz="2400" dirty="0"/>
          </a:p>
        </p:txBody>
      </p:sp>
    </p:spTree>
    <p:extLst>
      <p:ext uri="{BB962C8B-B14F-4D97-AF65-F5344CB8AC3E}">
        <p14:creationId xmlns:p14="http://schemas.microsoft.com/office/powerpoint/2010/main" val="134635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4638"/>
            <a:ext cx="10972802" cy="967308"/>
          </a:xfrm>
        </p:spPr>
        <p:txBody>
          <a:bodyPr/>
          <a:lstStyle/>
          <a:p>
            <a:r>
              <a:rPr lang="es-ES" sz="3600" b="1" dirty="0" smtClean="0">
                <a:solidFill>
                  <a:srgbClr val="A50021"/>
                </a:solidFill>
                <a:cs typeface="Times New Roman" panose="02020603050405020304" pitchFamily="18" charset="0"/>
              </a:rPr>
              <a:t>Contenido del output estándar</a:t>
            </a:r>
            <a:endParaRPr lang="en-US" sz="3600" dirty="0"/>
          </a:p>
        </p:txBody>
      </p:sp>
      <p:sp>
        <p:nvSpPr>
          <p:cNvPr id="3" name="Marcador de contenido 2"/>
          <p:cNvSpPr>
            <a:spLocks noGrp="1"/>
          </p:cNvSpPr>
          <p:nvPr>
            <p:ph idx="1"/>
          </p:nvPr>
        </p:nvSpPr>
        <p:spPr>
          <a:xfrm>
            <a:off x="609601" y="1436435"/>
            <a:ext cx="10972802" cy="4525963"/>
          </a:xfrm>
        </p:spPr>
        <p:txBody>
          <a:bodyPr/>
          <a:lstStyle/>
          <a:p>
            <a:r>
              <a:rPr lang="es-ES" sz="2200" dirty="0" smtClean="0"/>
              <a:t>Las series de datos homogeneizados tienen el mismo formato que las del input, excepto que el forma del nombre del fichero es </a:t>
            </a:r>
            <a:r>
              <a:rPr lang="es-ES" sz="2200" dirty="0"/>
              <a:t>“</a:t>
            </a:r>
            <a:r>
              <a:rPr lang="es-ES" sz="2200" dirty="0" smtClean="0"/>
              <a:t>Blanc0292t.txt</a:t>
            </a:r>
            <a:r>
              <a:rPr lang="es-ES" sz="2200" dirty="0"/>
              <a:t>” </a:t>
            </a:r>
            <a:r>
              <a:rPr lang="es-ES" sz="2200" dirty="0" smtClean="0"/>
              <a:t>para </a:t>
            </a:r>
            <a:r>
              <a:rPr lang="es-ES" sz="2200" dirty="0"/>
              <a:t>datos </a:t>
            </a:r>
            <a:r>
              <a:rPr lang="es-ES" sz="2200" dirty="0" smtClean="0"/>
              <a:t>mensuales y “Blanc0292v.txt” para datos diarios, además el largo de serie está ajustado en cada serie al periodo definido por el usuario Las dato lagunas están rellenados dentro del periodo homogeneizado.</a:t>
            </a:r>
          </a:p>
          <a:p>
            <a:r>
              <a:rPr lang="es-ES" sz="2200" dirty="0" smtClean="0"/>
              <a:t>Blanc_breaks.txt – lista de saltos detectados y valores atípicos detectados para cada estación. Una </a:t>
            </a:r>
            <a:r>
              <a:rPr lang="es-ES" sz="2200" dirty="0" err="1"/>
              <a:t>i</a:t>
            </a:r>
            <a:r>
              <a:rPr lang="es-ES" sz="2200" dirty="0" err="1" smtClean="0"/>
              <a:t>nhomogeneidad</a:t>
            </a:r>
            <a:r>
              <a:rPr lang="es-ES" sz="2200" dirty="0" smtClean="0"/>
              <a:t> de &lt; 5 mes duración está considerado como una serie de valores atípicos. Este fichero incluye aún el periodo homogeneizado para cada serie, y un periodo (posiblemente más largo) en que ACMANT encontró datos observados usables. Si una serie no tiene periodo homogeneizado, el código de saltos detectados es –1.</a:t>
            </a:r>
          </a:p>
          <a:p>
            <a:r>
              <a:rPr lang="es-ES" sz="2200" dirty="0" smtClean="0"/>
              <a:t>Blanc_rlist.txt – Lista de series vecinales usadas para cada series candidata, y las correlaciones espaciales entre las series que homogeneizadas junto. </a:t>
            </a:r>
            <a:endParaRPr lang="en-US" sz="2200" dirty="0"/>
          </a:p>
        </p:txBody>
      </p:sp>
    </p:spTree>
    <p:extLst>
      <p:ext uri="{BB962C8B-B14F-4D97-AF65-F5344CB8AC3E}">
        <p14:creationId xmlns:p14="http://schemas.microsoft.com/office/powerpoint/2010/main" val="78388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err="1">
                <a:solidFill>
                  <a:srgbClr val="A50021"/>
                </a:solidFill>
                <a:cs typeface="Times New Roman" panose="02020603050405020304" pitchFamily="18" charset="0"/>
              </a:rPr>
              <a:t>Items</a:t>
            </a:r>
            <a:r>
              <a:rPr lang="es-ES" sz="3600" b="1" dirty="0">
                <a:solidFill>
                  <a:srgbClr val="A50021"/>
                </a:solidFill>
                <a:cs typeface="Times New Roman" panose="02020603050405020304" pitchFamily="18" charset="0"/>
              </a:rPr>
              <a:t> opcionales del </a:t>
            </a:r>
            <a:r>
              <a:rPr lang="es-ES" sz="3600" b="1" dirty="0" smtClean="0">
                <a:solidFill>
                  <a:srgbClr val="A50021"/>
                </a:solidFill>
                <a:cs typeface="Times New Roman" panose="02020603050405020304" pitchFamily="18" charset="0"/>
              </a:rPr>
              <a:t>output</a:t>
            </a:r>
            <a:endParaRPr lang="en-US" sz="3600" dirty="0"/>
          </a:p>
        </p:txBody>
      </p:sp>
      <p:sp>
        <p:nvSpPr>
          <p:cNvPr id="3" name="Marcador de contenido 2"/>
          <p:cNvSpPr>
            <a:spLocks noGrp="1"/>
          </p:cNvSpPr>
          <p:nvPr>
            <p:ph idx="1"/>
          </p:nvPr>
        </p:nvSpPr>
        <p:spPr>
          <a:xfrm>
            <a:off x="609601" y="1654799"/>
            <a:ext cx="10972802" cy="4525963"/>
          </a:xfrm>
        </p:spPr>
        <p:txBody>
          <a:bodyPr/>
          <a:lstStyle/>
          <a:p>
            <a:r>
              <a:rPr lang="es-ES" sz="2200" dirty="0" smtClean="0"/>
              <a:t>Blanc0292s.txt – Series mensuales sin relleno de dato lagunas</a:t>
            </a:r>
          </a:p>
          <a:p>
            <a:r>
              <a:rPr lang="es-ES" sz="2200" dirty="0" smtClean="0"/>
              <a:t>Blanc0292h.txt – Series mensuales completadas al periodo dado por el usuario</a:t>
            </a:r>
          </a:p>
          <a:p>
            <a:r>
              <a:rPr lang="es-ES" sz="2200" dirty="0" smtClean="0"/>
              <a:t>Blanc0292u.txt – Series diarias sin relleno de dato lagunas</a:t>
            </a:r>
          </a:p>
          <a:p>
            <a:r>
              <a:rPr lang="es-ES" sz="2200" dirty="0" smtClean="0"/>
              <a:t>Blanc0292g.txt – Series diarias completadas al periodo dado por el usuario</a:t>
            </a:r>
          </a:p>
          <a:p>
            <a:r>
              <a:rPr lang="es-ES" sz="2200" dirty="0" smtClean="0"/>
              <a:t>Blanc0292j.txt – Series mensuales de fiabilidad indicadores</a:t>
            </a:r>
          </a:p>
          <a:p>
            <a:r>
              <a:rPr lang="es-ES" sz="2200" dirty="0" smtClean="0"/>
              <a:t>Blanc0292i.txt – Series diarias de fiabilidad indicadores</a:t>
            </a:r>
          </a:p>
          <a:p>
            <a:r>
              <a:rPr lang="es-ES" sz="2200" dirty="0" smtClean="0"/>
              <a:t>Los ficheros de fiabilidad indicadores tienen el mismo formato que los de datos climáticos, salvo que los fiabilidad indicadores son números enteros de 0…9.</a:t>
            </a:r>
          </a:p>
          <a:p>
            <a:r>
              <a:rPr lang="es-ES" sz="2200" dirty="0" smtClean="0"/>
              <a:t>La fiabilidad es más alta para códigos bajos, salvo 0. (Tabla de códigos en el Manual) </a:t>
            </a:r>
            <a:endParaRPr lang="en-US" sz="2200" dirty="0"/>
          </a:p>
        </p:txBody>
      </p:sp>
    </p:spTree>
    <p:extLst>
      <p:ext uri="{BB962C8B-B14F-4D97-AF65-F5344CB8AC3E}">
        <p14:creationId xmlns:p14="http://schemas.microsoft.com/office/powerpoint/2010/main" val="104262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smtClean="0">
                <a:solidFill>
                  <a:srgbClr val="A50021"/>
                </a:solidFill>
                <a:cs typeface="Times New Roman" panose="02020603050405020304" pitchFamily="18" charset="0"/>
              </a:rPr>
              <a:t>Relleno de dato lagunas por ACMANT</a:t>
            </a:r>
            <a:endParaRPr lang="en-US" sz="3600" dirty="0"/>
          </a:p>
        </p:txBody>
      </p:sp>
      <p:sp>
        <p:nvSpPr>
          <p:cNvPr id="3" name="Marcador de contenido 2"/>
          <p:cNvSpPr>
            <a:spLocks noGrp="1"/>
          </p:cNvSpPr>
          <p:nvPr>
            <p:ph idx="1"/>
          </p:nvPr>
        </p:nvSpPr>
        <p:spPr>
          <a:xfrm>
            <a:off x="609601" y="1600208"/>
            <a:ext cx="10972802" cy="4525963"/>
          </a:xfrm>
        </p:spPr>
        <p:txBody>
          <a:bodyPr/>
          <a:lstStyle/>
          <a:p>
            <a:r>
              <a:rPr lang="es-ES" sz="2400" dirty="0" smtClean="0"/>
              <a:t>Usuario decide si quiere series completadas o sin relleno de dato lagunas</a:t>
            </a:r>
          </a:p>
          <a:p>
            <a:r>
              <a:rPr lang="es-ES" sz="2400" dirty="0" smtClean="0"/>
              <a:t>No obstante: ACMANT siempre usa valores interpolados en lugares de dato ausencias interiores</a:t>
            </a:r>
          </a:p>
          <a:p>
            <a:r>
              <a:rPr lang="es-ES" sz="2400" dirty="0" smtClean="0"/>
              <a:t>No se debe rellenar dato lagunas antes de correr ACMANT, posible excepción: múltiple factor interpolación (involucrando unas cuantas variables climáticas). Esta regla es porque ACMANT necesita distinguir los datos observados desde los datos interpolados.</a:t>
            </a:r>
          </a:p>
          <a:p>
            <a:r>
              <a:rPr lang="es-ES" sz="2400" dirty="0" smtClean="0"/>
              <a:t>ACMANT rellena dato lagunas con interpolación espacial. En la interpolación final ACMANT usa datos homogeneizados.</a:t>
            </a:r>
          </a:p>
          <a:p>
            <a:r>
              <a:rPr lang="es-ES" sz="2400" dirty="0" smtClean="0"/>
              <a:t>En el output por defecto, solo los dato lagunas del periodo homogeneizado están rellenados. </a:t>
            </a:r>
            <a:endParaRPr lang="en-US" sz="2400" dirty="0"/>
          </a:p>
        </p:txBody>
      </p:sp>
    </p:spTree>
    <p:extLst>
      <p:ext uri="{BB962C8B-B14F-4D97-AF65-F5344CB8AC3E}">
        <p14:creationId xmlns:p14="http://schemas.microsoft.com/office/powerpoint/2010/main" val="364578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a:solidFill>
                  <a:srgbClr val="A50021"/>
                </a:solidFill>
                <a:cs typeface="Times New Roman" panose="02020603050405020304" pitchFamily="18" charset="0"/>
              </a:rPr>
              <a:t>Homogeneización relativa: objetivo principal</a:t>
            </a:r>
            <a:br>
              <a:rPr lang="es-ES" sz="3600" b="1" dirty="0">
                <a:solidFill>
                  <a:srgbClr val="A50021"/>
                </a:solidFill>
                <a:cs typeface="Times New Roman" panose="02020603050405020304" pitchFamily="18" charset="0"/>
              </a:rPr>
            </a:br>
            <a:r>
              <a:rPr lang="es-ES" sz="3600" b="1" dirty="0">
                <a:solidFill>
                  <a:srgbClr val="A50021"/>
                </a:solidFill>
                <a:cs typeface="Times New Roman" panose="02020603050405020304" pitchFamily="18" charset="0"/>
              </a:rPr>
              <a:t> e ideas iniciales</a:t>
            </a:r>
            <a:endParaRPr lang="en-US" sz="3600" dirty="0"/>
          </a:p>
        </p:txBody>
      </p:sp>
      <p:sp>
        <p:nvSpPr>
          <p:cNvPr id="3" name="Marcador de contenido 2"/>
          <p:cNvSpPr>
            <a:spLocks noGrp="1"/>
          </p:cNvSpPr>
          <p:nvPr>
            <p:ph idx="1"/>
          </p:nvPr>
        </p:nvSpPr>
        <p:spPr>
          <a:xfrm>
            <a:off x="609602" y="1670547"/>
            <a:ext cx="10972800" cy="4772459"/>
          </a:xfrm>
        </p:spPr>
        <p:txBody>
          <a:bodyPr/>
          <a:lstStyle/>
          <a:p>
            <a:pPr>
              <a:spcAft>
                <a:spcPts val="599"/>
              </a:spcAft>
            </a:pPr>
            <a:r>
              <a:rPr lang="es-ES" sz="2400" b="1" dirty="0">
                <a:solidFill>
                  <a:schemeClr val="accent2">
                    <a:lumMod val="50000"/>
                  </a:schemeClr>
                </a:solidFill>
              </a:rPr>
              <a:t>Objetivo principal</a:t>
            </a:r>
            <a:r>
              <a:rPr lang="es-ES" sz="2400" dirty="0"/>
              <a:t>: Quitar los efectos de cambios en la técnica de observaciones (efectos non-climáticos, </a:t>
            </a:r>
            <a:r>
              <a:rPr lang="es-ES" sz="2400" dirty="0" err="1"/>
              <a:t>inhomogeneidades</a:t>
            </a:r>
            <a:r>
              <a:rPr lang="es-ES" sz="2400" dirty="0"/>
              <a:t>) desde las series de datos observados. La homogeneización debe preservar la variación natural del clima, incluso debe facilitar series que faciliten la estimación más precisa de tendencias y variaciones temporales naturales del clima.</a:t>
            </a:r>
          </a:p>
          <a:p>
            <a:pPr>
              <a:spcAft>
                <a:spcPts val="599"/>
              </a:spcAft>
            </a:pPr>
            <a:r>
              <a:rPr lang="es-ES" sz="2400" b="1" dirty="0">
                <a:solidFill>
                  <a:schemeClr val="accent2">
                    <a:lumMod val="50000"/>
                  </a:schemeClr>
                </a:solidFill>
              </a:rPr>
              <a:t>Ideas iniciales: (1) </a:t>
            </a:r>
            <a:r>
              <a:rPr lang="es-ES" sz="2400" dirty="0"/>
              <a:t>Cogemos una serie cercana que es aproximadamente homogénea  (referencia serie), y calculamos las diferencias entre los datos de serie candidata y serie referencia. En la serie de diferencias (serie relativa) las variaciones de clima no aparecen, porque esas son las mismas en las dos series. Así la variación climática no afecta la detección de </a:t>
            </a:r>
            <a:r>
              <a:rPr lang="es-ES" sz="2400" dirty="0" err="1"/>
              <a:t>inhomogeneidades</a:t>
            </a:r>
            <a:r>
              <a:rPr lang="es-ES" sz="2400" dirty="0"/>
              <a:t> en las series relativas; </a:t>
            </a:r>
            <a:r>
              <a:rPr lang="es-ES" sz="2400" b="1" dirty="0">
                <a:solidFill>
                  <a:schemeClr val="accent2">
                    <a:lumMod val="50000"/>
                  </a:schemeClr>
                </a:solidFill>
              </a:rPr>
              <a:t>(2)</a:t>
            </a:r>
            <a:r>
              <a:rPr lang="es-ES" sz="2400" dirty="0"/>
              <a:t> Las </a:t>
            </a:r>
            <a:r>
              <a:rPr lang="es-ES" sz="2400" dirty="0" err="1"/>
              <a:t>inhomogeneidades</a:t>
            </a:r>
            <a:r>
              <a:rPr lang="es-ES" sz="2400" dirty="0"/>
              <a:t> se manifiestan como saltos de los promedios entre intervalos vecinales.   </a:t>
            </a:r>
          </a:p>
          <a:p>
            <a:endParaRPr lang="en-US" dirty="0"/>
          </a:p>
        </p:txBody>
      </p:sp>
    </p:spTree>
    <p:extLst>
      <p:ext uri="{BB962C8B-B14F-4D97-AF65-F5344CB8AC3E}">
        <p14:creationId xmlns:p14="http://schemas.microsoft.com/office/powerpoint/2010/main" val="3812339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956" y="165456"/>
            <a:ext cx="10972802" cy="822642"/>
          </a:xfrm>
        </p:spPr>
        <p:txBody>
          <a:bodyPr/>
          <a:lstStyle/>
          <a:p>
            <a:r>
              <a:rPr lang="es-ES" sz="3600" b="1" dirty="0" smtClean="0">
                <a:solidFill>
                  <a:srgbClr val="A50021"/>
                </a:solidFill>
                <a:cs typeface="Times New Roman" panose="02020603050405020304" pitchFamily="18" charset="0"/>
              </a:rPr>
              <a:t>Uso de metadatos en modo automático</a:t>
            </a:r>
            <a:endParaRPr lang="en-US" sz="3600" dirty="0"/>
          </a:p>
        </p:txBody>
      </p:sp>
      <p:sp>
        <p:nvSpPr>
          <p:cNvPr id="3" name="Marcador de contenido 2"/>
          <p:cNvSpPr>
            <a:spLocks noGrp="1"/>
          </p:cNvSpPr>
          <p:nvPr>
            <p:ph idx="1"/>
          </p:nvPr>
        </p:nvSpPr>
        <p:spPr>
          <a:xfrm>
            <a:off x="595956" y="1238648"/>
            <a:ext cx="10972802" cy="5096013"/>
          </a:xfrm>
        </p:spPr>
        <p:txBody>
          <a:bodyPr/>
          <a:lstStyle/>
          <a:p>
            <a:r>
              <a:rPr lang="es-ES" sz="2000" dirty="0" smtClean="0"/>
              <a:t>La importancia metadatos para estaciones individuales crece con la decrecimiento del número de estaciones comparables espacialmente. </a:t>
            </a:r>
          </a:p>
          <a:p>
            <a:r>
              <a:rPr lang="es-ES" sz="2000" dirty="0" smtClean="0"/>
              <a:t>Se debe poner una lista de metadatos en un solo fichero al directorio Input. Se usa tan metadato lista ambos en modo automático y modo interactivo.</a:t>
            </a:r>
          </a:p>
          <a:p>
            <a:r>
              <a:rPr lang="es-ES" sz="2000" dirty="0" smtClean="0"/>
              <a:t>Los primeros 5 caracteres de fichero son el nombre de dato base, y esto completado con “meta.txt”.</a:t>
            </a:r>
          </a:p>
          <a:p>
            <a:r>
              <a:rPr lang="es-ES" sz="2000" dirty="0" smtClean="0"/>
              <a:t>Cada fila del fichero incluye una fecha de un evento, más concretamente (a) el número de orden de estación, (b) el día, el mes y el año del evento, en este orden</a:t>
            </a:r>
          </a:p>
          <a:p>
            <a:r>
              <a:rPr lang="es-ES" sz="2000" dirty="0" smtClean="0"/>
              <a:t>El orden de eventos (filas) es totalmente indiferente.</a:t>
            </a:r>
          </a:p>
          <a:p>
            <a:r>
              <a:rPr lang="es-ES" sz="2000" dirty="0" smtClean="0"/>
              <a:t>El número de filas es prácticamente ilimitado, pero solo eventos que resulten </a:t>
            </a:r>
            <a:r>
              <a:rPr lang="es-ES" sz="2000" dirty="0" err="1" smtClean="0"/>
              <a:t>inhomogeneidad</a:t>
            </a:r>
            <a:r>
              <a:rPr lang="es-ES" sz="2000" dirty="0" smtClean="0"/>
              <a:t> con &gt;50% probabilidad deben ser incluidos. Es recomendado limitar la frecuencia de metadatos usados.</a:t>
            </a:r>
          </a:p>
          <a:p>
            <a:r>
              <a:rPr lang="es-ES" sz="2000" dirty="0" smtClean="0"/>
              <a:t>Saltos coincidentes en &gt;40% de estaciones: control y/o intervención de usuario es recomendado.</a:t>
            </a:r>
          </a:p>
          <a:p>
            <a:r>
              <a:rPr lang="es-ES" sz="2000" dirty="0" smtClean="0"/>
              <a:t>Saltos coincidentes en 100% de estaciones: no se usa sus metadatos en modo automático   </a:t>
            </a:r>
            <a:endParaRPr lang="en-US" sz="2000" dirty="0"/>
          </a:p>
        </p:txBody>
      </p:sp>
    </p:spTree>
    <p:extLst>
      <p:ext uri="{BB962C8B-B14F-4D97-AF65-F5344CB8AC3E}">
        <p14:creationId xmlns:p14="http://schemas.microsoft.com/office/powerpoint/2010/main" val="344335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4639"/>
            <a:ext cx="10972802" cy="776240"/>
          </a:xfrm>
        </p:spPr>
        <p:txBody>
          <a:bodyPr/>
          <a:lstStyle/>
          <a:p>
            <a:r>
              <a:rPr lang="es-ES" sz="3600" b="1" dirty="0" smtClean="0">
                <a:solidFill>
                  <a:srgbClr val="A50021"/>
                </a:solidFill>
                <a:cs typeface="Times New Roman" panose="02020603050405020304" pitchFamily="18" charset="0"/>
              </a:rPr>
              <a:t>Irregularidades en el input dato base</a:t>
            </a:r>
            <a:endParaRPr lang="en-US" sz="3600" dirty="0"/>
          </a:p>
        </p:txBody>
      </p:sp>
      <p:sp>
        <p:nvSpPr>
          <p:cNvPr id="3" name="Marcador de contenido 2"/>
          <p:cNvSpPr>
            <a:spLocks noGrp="1"/>
          </p:cNvSpPr>
          <p:nvPr>
            <p:ph idx="1"/>
          </p:nvPr>
        </p:nvSpPr>
        <p:spPr>
          <a:xfrm>
            <a:off x="609601" y="1313605"/>
            <a:ext cx="10972802" cy="4950717"/>
          </a:xfrm>
        </p:spPr>
        <p:txBody>
          <a:bodyPr/>
          <a:lstStyle/>
          <a:p>
            <a:r>
              <a:rPr lang="es-ES" sz="2200" dirty="0" smtClean="0">
                <a:solidFill>
                  <a:srgbClr val="00B050"/>
                </a:solidFill>
              </a:rPr>
              <a:t>Serie sin periodo homogeneizado</a:t>
            </a:r>
            <a:r>
              <a:rPr lang="es-ES" sz="2200" dirty="0" smtClean="0"/>
              <a:t>: Los valores de output serán idénticos con los de input. Dato lagunas se quedan sin relleno. No afecta la homogeneización de otras series. “Control message.txt” notifica el incidente.</a:t>
            </a:r>
          </a:p>
          <a:p>
            <a:r>
              <a:rPr lang="es-ES" sz="2200" dirty="0" smtClean="0">
                <a:solidFill>
                  <a:srgbClr val="00B050"/>
                </a:solidFill>
              </a:rPr>
              <a:t>Network sin serie homogeneizada</a:t>
            </a:r>
            <a:r>
              <a:rPr lang="es-ES" sz="2200" dirty="0" smtClean="0"/>
              <a:t>: Todo el output contiene los mismos valores que el input. </a:t>
            </a:r>
            <a:r>
              <a:rPr lang="es-ES" sz="2200" dirty="0"/>
              <a:t>“Control message.txt” </a:t>
            </a:r>
            <a:r>
              <a:rPr lang="es-ES" sz="2200" dirty="0" smtClean="0"/>
              <a:t>notifica </a:t>
            </a:r>
            <a:r>
              <a:rPr lang="es-ES" sz="2200" dirty="0"/>
              <a:t>el </a:t>
            </a:r>
            <a:r>
              <a:rPr lang="es-ES" sz="2200" dirty="0" smtClean="0"/>
              <a:t>incidente, y el programa de ACMANT seguirá con la homogeneización del </a:t>
            </a:r>
            <a:r>
              <a:rPr lang="es-ES" sz="2200" dirty="0" err="1" smtClean="0"/>
              <a:t>network</a:t>
            </a:r>
            <a:r>
              <a:rPr lang="es-ES" sz="2200" dirty="0" smtClean="0"/>
              <a:t> siguiente (si hay más </a:t>
            </a:r>
            <a:r>
              <a:rPr lang="es-ES" sz="2200" dirty="0" err="1" smtClean="0"/>
              <a:t>networkes</a:t>
            </a:r>
            <a:r>
              <a:rPr lang="es-ES" sz="2200" dirty="0" smtClean="0"/>
              <a:t>).</a:t>
            </a:r>
          </a:p>
          <a:p>
            <a:r>
              <a:rPr lang="es-ES" sz="2200" dirty="0" smtClean="0">
                <a:solidFill>
                  <a:srgbClr val="00B050"/>
                </a:solidFill>
              </a:rPr>
              <a:t>Error en el formato de input</a:t>
            </a:r>
            <a:r>
              <a:rPr lang="es-ES" sz="2200" dirty="0" smtClean="0"/>
              <a:t>: ACMANT deniega a correr. Se encuentra un error mensaje en el directorio Works.</a:t>
            </a:r>
          </a:p>
          <a:p>
            <a:r>
              <a:rPr lang="es-ES" sz="2200" dirty="0" smtClean="0">
                <a:solidFill>
                  <a:srgbClr val="00B050"/>
                </a:solidFill>
              </a:rPr>
              <a:t>Hay dos periodos separados de la misma serie que ACMANT podría homogeneizar</a:t>
            </a:r>
            <a:r>
              <a:rPr lang="es-ES" sz="2200" dirty="0" smtClean="0"/>
              <a:t>: ACMANT homogeneiza solo el último de estos periodos independientemente de los largos de periodos. </a:t>
            </a:r>
            <a:r>
              <a:rPr lang="es-ES" sz="2200" dirty="0"/>
              <a:t>“Control message.txt” </a:t>
            </a:r>
            <a:r>
              <a:rPr lang="es-ES" sz="2200" dirty="0" smtClean="0"/>
              <a:t>notifica </a:t>
            </a:r>
            <a:r>
              <a:rPr lang="es-ES" sz="2200" dirty="0"/>
              <a:t>el </a:t>
            </a:r>
            <a:r>
              <a:rPr lang="es-ES" sz="2200" dirty="0" smtClean="0"/>
              <a:t>incidente.</a:t>
            </a:r>
          </a:p>
          <a:p>
            <a:pPr marL="0" indent="0">
              <a:buNone/>
            </a:pPr>
            <a:endParaRPr lang="es-ES" sz="1200" dirty="0" smtClean="0"/>
          </a:p>
          <a:p>
            <a:r>
              <a:rPr lang="es-ES" sz="2200" dirty="0" smtClean="0">
                <a:solidFill>
                  <a:srgbClr val="00B050"/>
                </a:solidFill>
              </a:rPr>
              <a:t>Posibilidad de borrar una serie </a:t>
            </a:r>
            <a:r>
              <a:rPr lang="es-ES" sz="2200" dirty="0" smtClean="0"/>
              <a:t>sin renumerar los ficheros: Borra todo el contenido de la serie salvo su primera fila (indicador de estación).  </a:t>
            </a:r>
            <a:endParaRPr lang="en-US" sz="2200" dirty="0"/>
          </a:p>
        </p:txBody>
      </p:sp>
    </p:spTree>
    <p:extLst>
      <p:ext uri="{BB962C8B-B14F-4D97-AF65-F5344CB8AC3E}">
        <p14:creationId xmlns:p14="http://schemas.microsoft.com/office/powerpoint/2010/main" val="1583182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4000" b="1" dirty="0" smtClean="0">
                <a:solidFill>
                  <a:srgbClr val="A50021"/>
                </a:solidFill>
                <a:cs typeface="Times New Roman" panose="02020603050405020304" pitchFamily="18" charset="0"/>
              </a:rPr>
              <a:t>Unir o cortar</a:t>
            </a:r>
            <a:endParaRPr lang="en-US" sz="4000" dirty="0"/>
          </a:p>
        </p:txBody>
      </p:sp>
      <p:sp>
        <p:nvSpPr>
          <p:cNvPr id="3" name="Marcador de contenido 2"/>
          <p:cNvSpPr>
            <a:spLocks noGrp="1"/>
          </p:cNvSpPr>
          <p:nvPr>
            <p:ph idx="1"/>
          </p:nvPr>
        </p:nvSpPr>
        <p:spPr>
          <a:xfrm>
            <a:off x="609601" y="1545617"/>
            <a:ext cx="10972802" cy="4691410"/>
          </a:xfrm>
        </p:spPr>
        <p:txBody>
          <a:bodyPr/>
          <a:lstStyle/>
          <a:p>
            <a:r>
              <a:rPr lang="es-ES" sz="2400" dirty="0" smtClean="0"/>
              <a:t>Tratamos series de datos observados en sitios cercanos pero no en un solo sitio fijado y permanente.</a:t>
            </a:r>
          </a:p>
          <a:p>
            <a:r>
              <a:rPr lang="es-ES" sz="2400" dirty="0" smtClean="0"/>
              <a:t>OMM da recomendaciones cuando se puede unir series de observaciones cercanas. No obstante, podemos aplicar limites diferentes desde las recomendaciones generales, si una tarea concreta sugiere beneficios desde la unificación (</a:t>
            </a:r>
            <a:r>
              <a:rPr lang="es-ES" sz="2400" dirty="0" smtClean="0">
                <a:solidFill>
                  <a:schemeClr val="accent2">
                    <a:lumMod val="50000"/>
                  </a:schemeClr>
                </a:solidFill>
              </a:rPr>
              <a:t>siempre guardamos las observaciones originales</a:t>
            </a:r>
            <a:r>
              <a:rPr lang="es-ES" sz="2400" dirty="0" smtClean="0"/>
              <a:t>)</a:t>
            </a:r>
          </a:p>
          <a:p>
            <a:r>
              <a:rPr lang="es-ES" sz="2400" dirty="0" smtClean="0"/>
              <a:t>A veces hay una pausa larga entre dos periodos de observaciones en el mismo sitio o sitios cercanos. Se puede homogeneizar los datos con ACMANT como si serian de un solo periodo. Sin embargo, si la duración de pausa supera 5 años, no es recomendado usar tan serie como serie vecinal en la homogeneización de otras series (se debe dejar fuera la serie o cortar a dos partes).</a:t>
            </a:r>
            <a:endParaRPr lang="en-US" sz="2400" dirty="0"/>
          </a:p>
        </p:txBody>
      </p:sp>
    </p:spTree>
    <p:extLst>
      <p:ext uri="{BB962C8B-B14F-4D97-AF65-F5344CB8AC3E}">
        <p14:creationId xmlns:p14="http://schemas.microsoft.com/office/powerpoint/2010/main" val="260833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smtClean="0">
                <a:solidFill>
                  <a:srgbClr val="A50021"/>
                </a:solidFill>
                <a:cs typeface="Times New Roman" panose="02020603050405020304" pitchFamily="18" charset="0"/>
              </a:rPr>
              <a:t>Saltos </a:t>
            </a:r>
            <a:r>
              <a:rPr lang="es-ES" sz="3600" b="1" dirty="0" smtClean="0">
                <a:solidFill>
                  <a:srgbClr val="A50021"/>
                </a:solidFill>
                <a:cs typeface="Times New Roman" panose="02020603050405020304" pitchFamily="18" charset="0"/>
              </a:rPr>
              <a:t>coincidentes en un </a:t>
            </a:r>
            <a:r>
              <a:rPr lang="es-ES" sz="3600" b="1" dirty="0" err="1" smtClean="0">
                <a:solidFill>
                  <a:srgbClr val="A50021"/>
                </a:solidFill>
                <a:cs typeface="Times New Roman" panose="02020603050405020304" pitchFamily="18" charset="0"/>
              </a:rPr>
              <a:t>network</a:t>
            </a:r>
            <a:r>
              <a:rPr lang="es-ES" sz="3600" b="1" dirty="0" smtClean="0">
                <a:solidFill>
                  <a:srgbClr val="A50021"/>
                </a:solidFill>
                <a:cs typeface="Times New Roman" panose="02020603050405020304" pitchFamily="18" charset="0"/>
              </a:rPr>
              <a:t> entero</a:t>
            </a:r>
            <a:endParaRPr lang="en-US" sz="3600" dirty="0"/>
          </a:p>
        </p:txBody>
      </p:sp>
      <p:sp>
        <p:nvSpPr>
          <p:cNvPr id="3" name="Marcador de contenido 2"/>
          <p:cNvSpPr>
            <a:spLocks noGrp="1"/>
          </p:cNvSpPr>
          <p:nvPr>
            <p:ph idx="1"/>
          </p:nvPr>
        </p:nvSpPr>
        <p:spPr>
          <a:xfrm>
            <a:off x="591405" y="1654799"/>
            <a:ext cx="10972802" cy="4525963"/>
          </a:xfrm>
        </p:spPr>
        <p:txBody>
          <a:bodyPr/>
          <a:lstStyle/>
          <a:p>
            <a:r>
              <a:rPr lang="es-ES" sz="2200" dirty="0" smtClean="0"/>
              <a:t>En </a:t>
            </a:r>
            <a:r>
              <a:rPr lang="es-ES" sz="2200" dirty="0"/>
              <a:t>el caso óptimo el cambio técnico está controlado y cuantificado por observaciones paralelas</a:t>
            </a:r>
            <a:r>
              <a:rPr lang="es-ES" sz="2200" dirty="0" smtClean="0"/>
              <a:t>. En este caso las correcciones relacionadas se debe aplicar antes de correr ACMANT.</a:t>
            </a:r>
          </a:p>
          <a:p>
            <a:r>
              <a:rPr lang="es-ES" sz="2200" dirty="0" smtClean="0"/>
              <a:t>Si se conoce el hecho de cambio técnico generalizado, pero no hay observaciones paralelas, se puede buscar y usar series de datos no afectadas. Una solución es el uso de datos modelados, aunque esta opción a menudo no da resultados precisos. ACMANT se puede usar solo si hay al menos 3 series vecinales.</a:t>
            </a:r>
          </a:p>
          <a:p>
            <a:r>
              <a:rPr lang="es-ES" sz="2200" dirty="0" smtClean="0"/>
              <a:t>Si conocemos solo la fecha de los saltos coincidentes, y no hay series no afectadas para su homogeneización relativa, debemos anotar el problema. A veces se puede estimar el tamaño de saltos coincidentes desde </a:t>
            </a:r>
            <a:r>
              <a:rPr lang="es-ES" sz="2200" dirty="0" err="1" smtClean="0"/>
              <a:t>experiences</a:t>
            </a:r>
            <a:r>
              <a:rPr lang="es-ES" sz="2200" dirty="0" smtClean="0"/>
              <a:t> de otros </a:t>
            </a:r>
            <a:r>
              <a:rPr lang="es-ES" sz="2200" dirty="0" err="1" smtClean="0"/>
              <a:t>networks</a:t>
            </a:r>
            <a:r>
              <a:rPr lang="es-ES" sz="2200" dirty="0" smtClean="0"/>
              <a:t>. </a:t>
            </a:r>
          </a:p>
          <a:p>
            <a:r>
              <a:rPr lang="es-ES" sz="2200" dirty="0" smtClean="0"/>
              <a:t>Si no hay metadato sobre este tipo de </a:t>
            </a:r>
            <a:r>
              <a:rPr lang="es-ES" sz="2200" dirty="0" err="1" smtClean="0"/>
              <a:t>inhomogeneidad</a:t>
            </a:r>
            <a:r>
              <a:rPr lang="es-ES" sz="2200" dirty="0" smtClean="0"/>
              <a:t> ACMANT no la detectará. </a:t>
            </a:r>
            <a:endParaRPr lang="en-US" sz="2200" dirty="0"/>
          </a:p>
        </p:txBody>
      </p:sp>
    </p:spTree>
    <p:extLst>
      <p:ext uri="{BB962C8B-B14F-4D97-AF65-F5344CB8AC3E}">
        <p14:creationId xmlns:p14="http://schemas.microsoft.com/office/powerpoint/2010/main" val="3504784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a:solidFill>
                  <a:srgbClr val="A50021"/>
                </a:solidFill>
                <a:cs typeface="Times New Roman" panose="02020603050405020304" pitchFamily="18" charset="0"/>
              </a:rPr>
              <a:t>Saltos </a:t>
            </a:r>
            <a:r>
              <a:rPr lang="es-ES" sz="3600" b="1" dirty="0" smtClean="0">
                <a:solidFill>
                  <a:srgbClr val="A50021"/>
                </a:solidFill>
                <a:cs typeface="Times New Roman" panose="02020603050405020304" pitchFamily="18" charset="0"/>
              </a:rPr>
              <a:t>coincidentes </a:t>
            </a:r>
            <a:r>
              <a:rPr lang="es-ES" sz="3600" b="1" dirty="0" smtClean="0">
                <a:solidFill>
                  <a:srgbClr val="A50021"/>
                </a:solidFill>
                <a:cs typeface="Times New Roman" panose="02020603050405020304" pitchFamily="18" charset="0"/>
              </a:rPr>
              <a:t>parciales</a:t>
            </a:r>
            <a:endParaRPr lang="en-US" sz="3600" dirty="0"/>
          </a:p>
        </p:txBody>
      </p:sp>
      <p:sp>
        <p:nvSpPr>
          <p:cNvPr id="3" name="Marcador de contenido 2"/>
          <p:cNvSpPr>
            <a:spLocks noGrp="1"/>
          </p:cNvSpPr>
          <p:nvPr>
            <p:ph idx="1"/>
          </p:nvPr>
        </p:nvSpPr>
        <p:spPr/>
        <p:txBody>
          <a:bodyPr/>
          <a:lstStyle/>
          <a:p>
            <a:r>
              <a:rPr lang="es-ES" sz="2200" dirty="0" smtClean="0"/>
              <a:t>Si más de 50% de las series son afectadas, y no hay metadato, es probable que las series correctas serán ajustadas a las series afectadas.</a:t>
            </a:r>
          </a:p>
          <a:p>
            <a:r>
              <a:rPr lang="es-ES" sz="2200" dirty="0" smtClean="0"/>
              <a:t>Si el ratio de series afectadas es de 40 a 60%, y no hay metadatos, la dirección de ajustes (afectados a correctos o al revés) es de casualidad</a:t>
            </a:r>
          </a:p>
          <a:p>
            <a:r>
              <a:rPr lang="es-ES" sz="2200" dirty="0" smtClean="0"/>
              <a:t>El uso automático de metadatos ayuda mucho, pero un control en modo interactivo es recomendado.</a:t>
            </a:r>
          </a:p>
          <a:p>
            <a:r>
              <a:rPr lang="es-ES" sz="2200" dirty="0"/>
              <a:t>S</a:t>
            </a:r>
            <a:r>
              <a:rPr lang="es-ES" sz="2200" dirty="0" smtClean="0"/>
              <a:t>e puede homogeneizar las series afectadas una por una con la exclusión de otras series afectadas en la edición de referencia serie (cuando hay suficiente número de series no afectadas)</a:t>
            </a:r>
          </a:p>
          <a:p>
            <a:r>
              <a:rPr lang="es-ES" sz="2200" dirty="0" smtClean="0"/>
              <a:t>Las coincidencias de saltos no siempre son precisas, unos pocos años de diferencias entre las fechas aun puede ser insuficiente para librarse de efectos coincidentes.    </a:t>
            </a:r>
            <a:endParaRPr lang="en-US" sz="2200" dirty="0"/>
          </a:p>
        </p:txBody>
      </p:sp>
    </p:spTree>
    <p:extLst>
      <p:ext uri="{BB962C8B-B14F-4D97-AF65-F5344CB8AC3E}">
        <p14:creationId xmlns:p14="http://schemas.microsoft.com/office/powerpoint/2010/main" val="290445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b="1" dirty="0" err="1" smtClean="0">
                <a:solidFill>
                  <a:srgbClr val="A50021"/>
                </a:solidFill>
                <a:cs typeface="Times New Roman" panose="02020603050405020304" pitchFamily="18" charset="0"/>
              </a:rPr>
              <a:t>Warning</a:t>
            </a:r>
            <a:r>
              <a:rPr lang="es-ES" sz="3600" b="1" dirty="0" smtClean="0">
                <a:solidFill>
                  <a:srgbClr val="A50021"/>
                </a:solidFill>
                <a:cs typeface="Times New Roman" panose="02020603050405020304" pitchFamily="18" charset="0"/>
              </a:rPr>
              <a:t> </a:t>
            </a:r>
            <a:r>
              <a:rPr lang="es-ES" sz="3600" b="1" dirty="0" err="1" smtClean="0">
                <a:solidFill>
                  <a:srgbClr val="A50021"/>
                </a:solidFill>
                <a:cs typeface="Times New Roman" panose="02020603050405020304" pitchFamily="18" charset="0"/>
              </a:rPr>
              <a:t>messages</a:t>
            </a:r>
            <a:endParaRPr lang="en-US" sz="3600" dirty="0"/>
          </a:p>
        </p:txBody>
      </p:sp>
      <p:sp>
        <p:nvSpPr>
          <p:cNvPr id="3" name="Marcador de contenido 2"/>
          <p:cNvSpPr>
            <a:spLocks noGrp="1"/>
          </p:cNvSpPr>
          <p:nvPr>
            <p:ph idx="1"/>
          </p:nvPr>
        </p:nvSpPr>
        <p:spPr/>
        <p:txBody>
          <a:bodyPr/>
          <a:lstStyle/>
          <a:p>
            <a:r>
              <a:rPr lang="es-ES" sz="2200" dirty="0" smtClean="0"/>
              <a:t>Cuando ACMANT detecta saltos coincidentes, manda un </a:t>
            </a:r>
            <a:r>
              <a:rPr lang="es-ES" sz="2200" dirty="0" err="1" smtClean="0"/>
              <a:t>warning</a:t>
            </a:r>
            <a:r>
              <a:rPr lang="es-ES" sz="2200" dirty="0" smtClean="0"/>
              <a:t> </a:t>
            </a:r>
            <a:r>
              <a:rPr lang="es-ES" sz="2200" dirty="0" err="1" smtClean="0"/>
              <a:t>message</a:t>
            </a:r>
            <a:r>
              <a:rPr lang="es-ES" sz="2200" dirty="0" smtClean="0"/>
              <a:t>.</a:t>
            </a:r>
          </a:p>
          <a:p>
            <a:r>
              <a:rPr lang="es-ES" sz="2200" dirty="0"/>
              <a:t>Diferentes factores pueden causar la percepción de saltos </a:t>
            </a:r>
            <a:r>
              <a:rPr lang="es-ES" sz="2200" dirty="0" smtClean="0"/>
              <a:t>coincidentes por ACMANT:</a:t>
            </a:r>
            <a:endParaRPr lang="es-ES" sz="2200" dirty="0"/>
          </a:p>
          <a:p>
            <a:pPr marL="0" indent="0">
              <a:spcBef>
                <a:spcPts val="0"/>
              </a:spcBef>
              <a:buNone/>
            </a:pPr>
            <a:r>
              <a:rPr lang="es-ES" sz="2200" dirty="0"/>
              <a:t>    -  C</a:t>
            </a:r>
            <a:r>
              <a:rPr lang="es-ES" sz="2200" dirty="0" smtClean="0"/>
              <a:t>asualidad, principalmente cuando el número de series es bajo</a:t>
            </a:r>
            <a:endParaRPr lang="es-ES" sz="2200" dirty="0"/>
          </a:p>
          <a:p>
            <a:pPr marL="0" indent="0">
              <a:spcBef>
                <a:spcPts val="0"/>
              </a:spcBef>
              <a:buNone/>
            </a:pPr>
            <a:r>
              <a:rPr lang="es-ES" sz="2200" dirty="0"/>
              <a:t>    -  Saltos coincidentes parciales verdaderos, pero ellos pueden causar </a:t>
            </a:r>
            <a:r>
              <a:rPr lang="es-ES" sz="2200" dirty="0" smtClean="0"/>
              <a:t>aún detección</a:t>
            </a:r>
            <a:endParaRPr lang="es-ES" sz="2200" dirty="0"/>
          </a:p>
          <a:p>
            <a:pPr marL="0" indent="0">
              <a:spcBef>
                <a:spcPts val="0"/>
              </a:spcBef>
              <a:buNone/>
            </a:pPr>
            <a:r>
              <a:rPr lang="es-ES" sz="2200" dirty="0"/>
              <a:t>       falsa en las series no afectadas (entonces la detección es por los</a:t>
            </a:r>
          </a:p>
          <a:p>
            <a:pPr marL="0" indent="0">
              <a:spcBef>
                <a:spcPts val="0"/>
              </a:spcBef>
              <a:buNone/>
            </a:pPr>
            <a:r>
              <a:rPr lang="es-ES" sz="2200" dirty="0"/>
              <a:t>       saltos en la referencia </a:t>
            </a:r>
            <a:r>
              <a:rPr lang="es-ES" sz="2200" dirty="0" smtClean="0"/>
              <a:t>serie</a:t>
            </a:r>
          </a:p>
          <a:p>
            <a:r>
              <a:rPr lang="es-ES" sz="2200" dirty="0" smtClean="0"/>
              <a:t>Si tenemos metadatos, podemos analizar los factores con ellos y interactuar con ACMANT</a:t>
            </a:r>
          </a:p>
          <a:p>
            <a:r>
              <a:rPr lang="es-ES" sz="2200" dirty="0" smtClean="0"/>
              <a:t>Si no hay metadatos, el mejor es aceptar los resultados de ACMANT y no intervenir</a:t>
            </a:r>
          </a:p>
          <a:p>
            <a:r>
              <a:rPr lang="es-ES" sz="2200" dirty="0" smtClean="0"/>
              <a:t>Excepcional razón para intervenir: climáticamente increíble resultados (ojo, algo que es inusual no es increíble) </a:t>
            </a:r>
          </a:p>
          <a:p>
            <a:pPr marL="0" indent="0">
              <a:buNone/>
            </a:pPr>
            <a:endParaRPr lang="en-US" sz="2200" dirty="0"/>
          </a:p>
        </p:txBody>
      </p:sp>
    </p:spTree>
    <p:extLst>
      <p:ext uri="{BB962C8B-B14F-4D97-AF65-F5344CB8AC3E}">
        <p14:creationId xmlns:p14="http://schemas.microsoft.com/office/powerpoint/2010/main" val="1992238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4639"/>
            <a:ext cx="10972802" cy="858126"/>
          </a:xfrm>
        </p:spPr>
        <p:txBody>
          <a:bodyPr/>
          <a:lstStyle/>
          <a:p>
            <a:r>
              <a:rPr lang="es-ES" sz="3600" b="1" dirty="0" smtClean="0">
                <a:solidFill>
                  <a:srgbClr val="A50021"/>
                </a:solidFill>
                <a:cs typeface="Times New Roman" panose="02020603050405020304" pitchFamily="18" charset="0"/>
              </a:rPr>
              <a:t>Intervenciones del usuario</a:t>
            </a:r>
            <a:endParaRPr lang="en-US" sz="3600" dirty="0"/>
          </a:p>
        </p:txBody>
      </p:sp>
      <p:sp>
        <p:nvSpPr>
          <p:cNvPr id="3" name="Marcador de contenido 2"/>
          <p:cNvSpPr>
            <a:spLocks noGrp="1"/>
          </p:cNvSpPr>
          <p:nvPr>
            <p:ph idx="1"/>
          </p:nvPr>
        </p:nvSpPr>
        <p:spPr>
          <a:xfrm>
            <a:off x="605053" y="1392071"/>
            <a:ext cx="10972802" cy="4899547"/>
          </a:xfrm>
        </p:spPr>
        <p:txBody>
          <a:bodyPr/>
          <a:lstStyle/>
          <a:p>
            <a:r>
              <a:rPr lang="es-ES" sz="2200" dirty="0" smtClean="0">
                <a:solidFill>
                  <a:schemeClr val="accent2">
                    <a:lumMod val="50000"/>
                  </a:schemeClr>
                </a:solidFill>
              </a:rPr>
              <a:t>Se puede editar </a:t>
            </a:r>
            <a:r>
              <a:rPr lang="es-ES" sz="2200" dirty="0" err="1" smtClean="0">
                <a:solidFill>
                  <a:schemeClr val="accent2">
                    <a:lumMod val="50000"/>
                  </a:schemeClr>
                </a:solidFill>
              </a:rPr>
              <a:t>networks</a:t>
            </a:r>
            <a:r>
              <a:rPr lang="es-ES" sz="2200" dirty="0" smtClean="0">
                <a:solidFill>
                  <a:schemeClr val="accent2">
                    <a:lumMod val="50000"/>
                  </a:schemeClr>
                </a:solidFill>
              </a:rPr>
              <a:t> y/o la lista de saltos del primer ciclo de homogeneización.</a:t>
            </a:r>
          </a:p>
          <a:p>
            <a:r>
              <a:rPr lang="es-ES" sz="2200" dirty="0" smtClean="0">
                <a:solidFill>
                  <a:schemeClr val="accent2">
                    <a:lumMod val="50000"/>
                  </a:schemeClr>
                </a:solidFill>
              </a:rPr>
              <a:t>Networks tienen estructuras ordenadas, y se debe seguir manteniendo las reglas:</a:t>
            </a:r>
          </a:p>
          <a:p>
            <a:pPr marL="0" indent="0">
              <a:spcBef>
                <a:spcPts val="530"/>
              </a:spcBef>
              <a:buNone/>
            </a:pPr>
            <a:r>
              <a:rPr lang="es-ES" sz="2200" dirty="0"/>
              <a:t> </a:t>
            </a:r>
            <a:r>
              <a:rPr lang="es-ES" sz="2200" dirty="0" smtClean="0"/>
              <a:t>    - El número de orden en el nombre de un fichero difiere desde el número de orden</a:t>
            </a:r>
          </a:p>
          <a:p>
            <a:pPr marL="0" indent="0">
              <a:spcBef>
                <a:spcPts val="0"/>
              </a:spcBef>
              <a:buNone/>
            </a:pPr>
            <a:r>
              <a:rPr lang="es-ES" sz="2200" dirty="0"/>
              <a:t> </a:t>
            </a:r>
            <a:r>
              <a:rPr lang="es-ES" sz="2200" dirty="0" smtClean="0"/>
              <a:t>      en la dato base entera,</a:t>
            </a:r>
          </a:p>
          <a:p>
            <a:pPr marL="0" indent="0">
              <a:buNone/>
            </a:pPr>
            <a:r>
              <a:rPr lang="es-ES" sz="2200" dirty="0"/>
              <a:t> </a:t>
            </a:r>
            <a:r>
              <a:rPr lang="es-ES" sz="2200" dirty="0" smtClean="0"/>
              <a:t>    - Todas las series cubren el mismo periodo</a:t>
            </a:r>
          </a:p>
          <a:p>
            <a:pPr marL="0" indent="0">
              <a:buNone/>
            </a:pPr>
            <a:r>
              <a:rPr lang="es-ES" sz="2200" dirty="0"/>
              <a:t> </a:t>
            </a:r>
            <a:r>
              <a:rPr lang="es-ES" sz="2200" dirty="0" smtClean="0"/>
              <a:t>    - Bajo de los datos climáticos están los metadatos de la serie. En la cabeza de la</a:t>
            </a:r>
          </a:p>
          <a:p>
            <a:pPr marL="0" indent="0">
              <a:spcBef>
                <a:spcPts val="0"/>
              </a:spcBef>
              <a:buNone/>
            </a:pPr>
            <a:r>
              <a:rPr lang="es-ES" sz="2200" dirty="0" smtClean="0"/>
              <a:t>       lista está el número de metadatos. Si no hay metadato se encuentra un “0” como</a:t>
            </a:r>
          </a:p>
          <a:p>
            <a:pPr marL="0" indent="0">
              <a:spcBef>
                <a:spcPts val="0"/>
              </a:spcBef>
              <a:buNone/>
            </a:pPr>
            <a:r>
              <a:rPr lang="es-ES" sz="2200" dirty="0" smtClean="0"/>
              <a:t>       número de metadatos.</a:t>
            </a:r>
          </a:p>
          <a:p>
            <a:pPr marL="0" indent="0">
              <a:buNone/>
            </a:pPr>
            <a:r>
              <a:rPr lang="es-ES" sz="2200" dirty="0" smtClean="0"/>
              <a:t>     - En cada </a:t>
            </a:r>
            <a:r>
              <a:rPr lang="es-ES" sz="2200" dirty="0" err="1" smtClean="0"/>
              <a:t>network</a:t>
            </a:r>
            <a:r>
              <a:rPr lang="es-ES" sz="2200" dirty="0" smtClean="0"/>
              <a:t> hay un fichero con dos números: el primero muestra el número</a:t>
            </a:r>
          </a:p>
          <a:p>
            <a:pPr marL="0" indent="0">
              <a:spcBef>
                <a:spcPts val="0"/>
              </a:spcBef>
              <a:buNone/>
            </a:pPr>
            <a:r>
              <a:rPr lang="es-ES" sz="2200" dirty="0"/>
              <a:t> </a:t>
            </a:r>
            <a:r>
              <a:rPr lang="es-ES" sz="2200" dirty="0" smtClean="0"/>
              <a:t>      (</a:t>
            </a:r>
            <a:r>
              <a:rPr lang="es-ES" sz="2200" i="1" dirty="0" smtClean="0"/>
              <a:t>k</a:t>
            </a:r>
            <a:r>
              <a:rPr lang="es-ES" sz="2200" dirty="0" smtClean="0"/>
              <a:t>1) de series usadas en todo el procedimiento de ACMANT, mientras el segundo</a:t>
            </a:r>
          </a:p>
          <a:p>
            <a:pPr marL="0" indent="0">
              <a:spcBef>
                <a:spcPts val="0"/>
              </a:spcBef>
              <a:buNone/>
            </a:pPr>
            <a:r>
              <a:rPr lang="es-ES" sz="2200" dirty="0"/>
              <a:t> </a:t>
            </a:r>
            <a:r>
              <a:rPr lang="es-ES" sz="2200" dirty="0" smtClean="0"/>
              <a:t>      muestra el número total de series (</a:t>
            </a:r>
            <a:r>
              <a:rPr lang="es-ES" sz="2200" i="1" dirty="0" smtClean="0"/>
              <a:t>k</a:t>
            </a:r>
            <a:r>
              <a:rPr lang="es-ES" sz="2200" dirty="0" smtClean="0"/>
              <a:t>) en el </a:t>
            </a:r>
            <a:r>
              <a:rPr lang="es-ES" sz="2200" dirty="0" err="1" smtClean="0"/>
              <a:t>network</a:t>
            </a:r>
            <a:r>
              <a:rPr lang="es-ES" sz="2200" dirty="0" smtClean="0"/>
              <a:t>. Reglas son que </a:t>
            </a:r>
            <a:r>
              <a:rPr lang="es-ES" sz="2200" i="1" dirty="0" smtClean="0"/>
              <a:t>k</a:t>
            </a:r>
            <a:r>
              <a:rPr lang="es-ES" sz="2200" dirty="0" smtClean="0"/>
              <a:t>1 ≤ </a:t>
            </a:r>
            <a:r>
              <a:rPr lang="es-ES" sz="2200" i="1" dirty="0" smtClean="0"/>
              <a:t>k</a:t>
            </a:r>
            <a:r>
              <a:rPr lang="es-ES" sz="2200" dirty="0" smtClean="0"/>
              <a:t>, y las</a:t>
            </a:r>
          </a:p>
          <a:p>
            <a:pPr marL="0" indent="0">
              <a:spcBef>
                <a:spcPts val="0"/>
              </a:spcBef>
              <a:buNone/>
            </a:pPr>
            <a:r>
              <a:rPr lang="es-ES" sz="2200" dirty="0"/>
              <a:t> </a:t>
            </a:r>
            <a:r>
              <a:rPr lang="es-ES" sz="2200" dirty="0" smtClean="0"/>
              <a:t>      primeras </a:t>
            </a:r>
            <a:r>
              <a:rPr lang="es-ES" sz="2200" i="1" dirty="0" smtClean="0"/>
              <a:t>k</a:t>
            </a:r>
            <a:r>
              <a:rPr lang="es-ES" sz="2200" dirty="0" smtClean="0"/>
              <a:t>1 series están usadas en todo el procedimiento, mientras las otras solo</a:t>
            </a:r>
          </a:p>
          <a:p>
            <a:pPr marL="0" indent="0">
              <a:spcBef>
                <a:spcPts val="0"/>
              </a:spcBef>
              <a:buNone/>
            </a:pPr>
            <a:r>
              <a:rPr lang="es-ES" sz="2200" dirty="0"/>
              <a:t> </a:t>
            </a:r>
            <a:r>
              <a:rPr lang="es-ES" sz="2200" dirty="0" smtClean="0"/>
              <a:t>      en unos pasos del primero ciclo.  </a:t>
            </a:r>
            <a:endParaRPr lang="en-US" sz="2200" dirty="0"/>
          </a:p>
        </p:txBody>
      </p:sp>
    </p:spTree>
    <p:extLst>
      <p:ext uri="{BB962C8B-B14F-4D97-AF65-F5344CB8AC3E}">
        <p14:creationId xmlns:p14="http://schemas.microsoft.com/office/powerpoint/2010/main" val="7987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1016" y="274641"/>
            <a:ext cx="11633982" cy="724167"/>
          </a:xfrm>
        </p:spPr>
        <p:txBody>
          <a:bodyPr/>
          <a:lstStyle/>
          <a:p>
            <a:r>
              <a:rPr lang="es-ES" sz="3600" b="1" dirty="0">
                <a:solidFill>
                  <a:srgbClr val="A50021"/>
                </a:solidFill>
                <a:cs typeface="Times New Roman" panose="02020603050405020304" pitchFamily="18" charset="0"/>
              </a:rPr>
              <a:t>Problemas generales de homogeneización relativa</a:t>
            </a:r>
            <a:endParaRPr lang="en-US" sz="3600" dirty="0"/>
          </a:p>
        </p:txBody>
      </p:sp>
      <p:sp>
        <p:nvSpPr>
          <p:cNvPr id="3" name="Marcador de contenido 2"/>
          <p:cNvSpPr>
            <a:spLocks noGrp="1"/>
          </p:cNvSpPr>
          <p:nvPr>
            <p:ph idx="1"/>
          </p:nvPr>
        </p:nvSpPr>
        <p:spPr>
          <a:xfrm>
            <a:off x="609602" y="1336435"/>
            <a:ext cx="10972800" cy="4888212"/>
          </a:xfrm>
        </p:spPr>
        <p:txBody>
          <a:bodyPr/>
          <a:lstStyle/>
          <a:p>
            <a:r>
              <a:rPr lang="es-ES" sz="2201" dirty="0"/>
              <a:t>La fiabilidad y precisión depende del ratio de señal a ruido;</a:t>
            </a:r>
          </a:p>
          <a:p>
            <a:r>
              <a:rPr lang="es-ES" sz="2201" dirty="0"/>
              <a:t>No tenemos referencia series perfectamente homogéneas;</a:t>
            </a:r>
          </a:p>
          <a:p>
            <a:r>
              <a:rPr lang="es-ES" sz="2201" dirty="0" err="1"/>
              <a:t>Inhomogeneidades</a:t>
            </a:r>
            <a:r>
              <a:rPr lang="es-ES" sz="2201" dirty="0"/>
              <a:t> múltiples de la misma serie (frecuencia de saltos: ~ 1/15 años)</a:t>
            </a:r>
          </a:p>
          <a:p>
            <a:r>
              <a:rPr lang="es-ES" sz="2201" dirty="0"/>
              <a:t>Ocurrencias de saltos coincidentes en unas series o redes enteras</a:t>
            </a:r>
          </a:p>
          <a:p>
            <a:r>
              <a:rPr lang="es-ES" sz="2201" dirty="0"/>
              <a:t>Las series de una red de estaciones a menudo difieren en su largo y/o el periodo que cubran, además pueden tener dato lagunas</a:t>
            </a:r>
          </a:p>
          <a:p>
            <a:r>
              <a:rPr lang="es-ES" sz="2201" dirty="0"/>
              <a:t>Diferencias de la variación climática por baja densidad de observaciones, o entornos especiales (ciudad, montaña, costa,…)</a:t>
            </a:r>
          </a:p>
          <a:p>
            <a:r>
              <a:rPr lang="es-ES" sz="2201" dirty="0"/>
              <a:t>La variación climática tiene diferencias espaciales mas grandes en intervalos cortos</a:t>
            </a:r>
          </a:p>
          <a:p>
            <a:r>
              <a:rPr lang="es-ES" sz="2201" dirty="0"/>
              <a:t>Desviaciones por </a:t>
            </a:r>
            <a:r>
              <a:rPr lang="es-ES" sz="2201" dirty="0" err="1"/>
              <a:t>inhomogeneidades</a:t>
            </a:r>
            <a:r>
              <a:rPr lang="es-ES" sz="2201" dirty="0"/>
              <a:t> a menudo tienen estacionalidad</a:t>
            </a:r>
          </a:p>
          <a:p>
            <a:r>
              <a:rPr lang="es-ES" sz="2201" dirty="0"/>
              <a:t>Las </a:t>
            </a:r>
            <a:r>
              <a:rPr lang="es-ES" sz="2201" dirty="0" err="1"/>
              <a:t>inhomogeneidades</a:t>
            </a:r>
            <a:r>
              <a:rPr lang="es-ES" sz="2201" dirty="0"/>
              <a:t> a menudo afectan en diferente manera los valores extremos que los valores promedios.</a:t>
            </a:r>
            <a:endParaRPr lang="en-US" sz="2201" dirty="0"/>
          </a:p>
        </p:txBody>
      </p:sp>
    </p:spTree>
    <p:extLst>
      <p:ext uri="{BB962C8B-B14F-4D97-AF65-F5344CB8AC3E}">
        <p14:creationId xmlns:p14="http://schemas.microsoft.com/office/powerpoint/2010/main" val="66764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4638"/>
            <a:ext cx="10972800" cy="921116"/>
          </a:xfrm>
        </p:spPr>
        <p:txBody>
          <a:bodyPr/>
          <a:lstStyle/>
          <a:p>
            <a:r>
              <a:rPr lang="es-ES" sz="3600" b="1" dirty="0">
                <a:solidFill>
                  <a:srgbClr val="A50021"/>
                </a:solidFill>
                <a:cs typeface="Times New Roman" panose="02020603050405020304" pitchFamily="18" charset="0"/>
              </a:rPr>
              <a:t>Frecuencia de saltos detectados, EE.UU.</a:t>
            </a:r>
            <a:endParaRPr lang="en-US" sz="3600" b="1" dirty="0">
              <a:solidFill>
                <a:srgbClr val="C00000"/>
              </a:solidFill>
            </a:endParaRPr>
          </a:p>
        </p:txBody>
      </p:sp>
      <p:pic>
        <p:nvPicPr>
          <p:cNvPr id="4" name="Marcador de contenido 3"/>
          <p:cNvPicPr>
            <a:picLocks noGrp="1" noChangeAspect="1"/>
          </p:cNvPicPr>
          <p:nvPr>
            <p:ph idx="1"/>
          </p:nvPr>
        </p:nvPicPr>
        <p:blipFill>
          <a:blip r:embed="rId2"/>
          <a:stretch>
            <a:fillRect/>
          </a:stretch>
        </p:blipFill>
        <p:spPr>
          <a:xfrm>
            <a:off x="3118517" y="1698678"/>
            <a:ext cx="5954974" cy="4525964"/>
          </a:xfrm>
          <a:prstGeom prst="rect">
            <a:avLst/>
          </a:prstGeom>
        </p:spPr>
      </p:pic>
    </p:spTree>
    <p:extLst>
      <p:ext uri="{BB962C8B-B14F-4D97-AF65-F5344CB8AC3E}">
        <p14:creationId xmlns:p14="http://schemas.microsoft.com/office/powerpoint/2010/main" val="66204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8367" y="247343"/>
            <a:ext cx="11559653" cy="885422"/>
          </a:xfrm>
        </p:spPr>
        <p:txBody>
          <a:bodyPr/>
          <a:lstStyle/>
          <a:p>
            <a:r>
              <a:rPr lang="es-ES" sz="3600" b="1" dirty="0">
                <a:solidFill>
                  <a:srgbClr val="A50021"/>
                </a:solidFill>
                <a:cs typeface="Times New Roman" panose="02020603050405020304" pitchFamily="18" charset="0"/>
              </a:rPr>
              <a:t>Aspectos generales de la homogeneización relativa</a:t>
            </a:r>
            <a:endParaRPr lang="en-US" sz="3600" dirty="0"/>
          </a:p>
        </p:txBody>
      </p:sp>
      <p:sp>
        <p:nvSpPr>
          <p:cNvPr id="3" name="Marcador de contenido 2"/>
          <p:cNvSpPr>
            <a:spLocks noGrp="1"/>
          </p:cNvSpPr>
          <p:nvPr>
            <p:ph idx="1"/>
          </p:nvPr>
        </p:nvSpPr>
        <p:spPr>
          <a:xfrm>
            <a:off x="636896" y="1372817"/>
            <a:ext cx="10972800" cy="5123520"/>
          </a:xfrm>
        </p:spPr>
        <p:txBody>
          <a:bodyPr/>
          <a:lstStyle/>
          <a:p>
            <a:r>
              <a:rPr lang="es-ES" sz="2201" dirty="0"/>
              <a:t>Las series que homogeneizamos juntos deben pertenecer a la misma área climática</a:t>
            </a:r>
          </a:p>
          <a:p>
            <a:r>
              <a:rPr lang="es-ES" sz="2201" dirty="0"/>
              <a:t>Los efectos adversos de las </a:t>
            </a:r>
            <a:r>
              <a:rPr lang="es-ES" sz="2201" dirty="0" err="1"/>
              <a:t>inhomogeneidades</a:t>
            </a:r>
            <a:r>
              <a:rPr lang="es-ES" sz="2201" dirty="0"/>
              <a:t> en las referencia series se puede reducir con la combinación de series vecinales de la serie candidata.</a:t>
            </a:r>
          </a:p>
          <a:p>
            <a:pPr>
              <a:spcAft>
                <a:spcPts val="0"/>
              </a:spcAft>
            </a:pPr>
            <a:r>
              <a:rPr lang="es-ES" sz="2201" dirty="0"/>
              <a:t>A menudo se puede utilizar documentos (metadatos) de los cambios técnicos.</a:t>
            </a:r>
          </a:p>
          <a:p>
            <a:pPr>
              <a:spcAft>
                <a:spcPts val="1202"/>
              </a:spcAft>
            </a:pPr>
            <a:r>
              <a:rPr lang="es-ES" sz="2201" dirty="0">
                <a:solidFill>
                  <a:schemeClr val="accent2">
                    <a:lumMod val="50000"/>
                  </a:schemeClr>
                </a:solidFill>
              </a:rPr>
              <a:t>Si metadatos no indiquen en otra manera, la señal común de las series es la variación climática, mientras las desviaciones desde ella son por ruido (variación de tiempo y/o errores no sistemáticos) y </a:t>
            </a:r>
            <a:r>
              <a:rPr lang="es-ES" sz="2201" dirty="0" err="1">
                <a:solidFill>
                  <a:schemeClr val="accent2">
                    <a:lumMod val="50000"/>
                  </a:schemeClr>
                </a:solidFill>
              </a:rPr>
              <a:t>inhomogeneidades</a:t>
            </a:r>
            <a:r>
              <a:rPr lang="es-ES" sz="2201" dirty="0">
                <a:solidFill>
                  <a:schemeClr val="accent2">
                    <a:lumMod val="50000"/>
                  </a:schemeClr>
                </a:solidFill>
              </a:rPr>
              <a:t>. </a:t>
            </a:r>
          </a:p>
          <a:p>
            <a:r>
              <a:rPr lang="es-ES" sz="2201" i="1" dirty="0"/>
              <a:t>Se debe considerar que los efectos conjuntos de las </a:t>
            </a:r>
            <a:r>
              <a:rPr lang="es-ES" sz="2201" i="1" dirty="0" err="1"/>
              <a:t>inhomogeneidades</a:t>
            </a:r>
            <a:r>
              <a:rPr lang="es-ES" sz="2201" i="1" dirty="0"/>
              <a:t> son mas importantes que la detección precisa de saltos individuales.</a:t>
            </a:r>
          </a:p>
          <a:p>
            <a:r>
              <a:rPr lang="es-ES" sz="2201" i="1" dirty="0"/>
              <a:t>En caso de bajo señal a ruido ratio, puede ser mejor dejar los datos sin homogeneización (riesgo alto de deterioro de calidad)</a:t>
            </a:r>
          </a:p>
          <a:p>
            <a:r>
              <a:rPr lang="es-ES" sz="2201" i="1" dirty="0"/>
              <a:t>Con un buen software, las intervenciones subjetivas están limitadas (p. ej. metadatos sobre saltos coincidentes)</a:t>
            </a:r>
          </a:p>
          <a:p>
            <a:endParaRPr lang="en-US" sz="2400" dirty="0"/>
          </a:p>
        </p:txBody>
      </p:sp>
    </p:spTree>
    <p:extLst>
      <p:ext uri="{BB962C8B-B14F-4D97-AF65-F5344CB8AC3E}">
        <p14:creationId xmlns:p14="http://schemas.microsoft.com/office/powerpoint/2010/main" val="419923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4639"/>
            <a:ext cx="10972800" cy="1103787"/>
          </a:xfrm>
        </p:spPr>
        <p:txBody>
          <a:bodyPr/>
          <a:lstStyle/>
          <a:p>
            <a:r>
              <a:rPr lang="es-ES" sz="3600" b="1" dirty="0">
                <a:solidFill>
                  <a:srgbClr val="A50021"/>
                </a:solidFill>
                <a:cs typeface="Times New Roman" panose="02020603050405020304" pitchFamily="18" charset="0"/>
              </a:rPr>
              <a:t>Tipos de tareas de homogeneización, factores</a:t>
            </a:r>
            <a:endParaRPr lang="en-US" sz="3600" dirty="0"/>
          </a:p>
        </p:txBody>
      </p:sp>
      <p:sp>
        <p:nvSpPr>
          <p:cNvPr id="3" name="Marcador de contenido 2"/>
          <p:cNvSpPr>
            <a:spLocks noGrp="1"/>
          </p:cNvSpPr>
          <p:nvPr>
            <p:ph idx="1"/>
          </p:nvPr>
        </p:nvSpPr>
        <p:spPr>
          <a:xfrm>
            <a:off x="609602" y="1804922"/>
            <a:ext cx="10972800" cy="4554933"/>
          </a:xfrm>
        </p:spPr>
        <p:txBody>
          <a:bodyPr/>
          <a:lstStyle/>
          <a:p>
            <a:r>
              <a:rPr lang="es-ES" sz="2201" dirty="0"/>
              <a:t>Tamaño de la área de la red de estaciones</a:t>
            </a:r>
          </a:p>
          <a:p>
            <a:r>
              <a:rPr lang="es-ES" sz="2201" dirty="0"/>
              <a:t>Número y densidad de estaciones. Para grandes dato bases la edición de sub-bases con características climáticas semejantes (“</a:t>
            </a:r>
            <a:r>
              <a:rPr lang="es-ES" sz="2201" dirty="0" err="1"/>
              <a:t>networks</a:t>
            </a:r>
            <a:r>
              <a:rPr lang="es-ES" sz="2201" dirty="0"/>
              <a:t>”) es necesario.</a:t>
            </a:r>
          </a:p>
          <a:p>
            <a:r>
              <a:rPr lang="es-ES" sz="2201" dirty="0"/>
              <a:t>Variable climática</a:t>
            </a:r>
          </a:p>
          <a:p>
            <a:r>
              <a:rPr lang="es-ES" sz="2201" dirty="0"/>
              <a:t>Resolución temporal de datos climáticos: diario o mensual</a:t>
            </a:r>
          </a:p>
          <a:p>
            <a:r>
              <a:rPr lang="es-ES" sz="2201" dirty="0"/>
              <a:t>Ratio de señal a ruido </a:t>
            </a:r>
          </a:p>
          <a:p>
            <a:r>
              <a:rPr lang="es-ES" sz="2201" dirty="0"/>
              <a:t>Las series observadas pueden cubrir periodos diferentes, y/o incluir dato lagunas</a:t>
            </a:r>
          </a:p>
          <a:p>
            <a:r>
              <a:rPr lang="es-ES" sz="2201" dirty="0"/>
              <a:t>Los datos observados pueden ser acompañados sí o no con metadatos</a:t>
            </a:r>
          </a:p>
          <a:p>
            <a:r>
              <a:rPr lang="es-ES" sz="2201" dirty="0"/>
              <a:t>Resultados de observaciones paralelas pueden contribuir a la homogeneización.</a:t>
            </a:r>
            <a:endParaRPr lang="en-US" sz="2201" dirty="0"/>
          </a:p>
        </p:txBody>
      </p:sp>
    </p:spTree>
    <p:extLst>
      <p:ext uri="{BB962C8B-B14F-4D97-AF65-F5344CB8AC3E}">
        <p14:creationId xmlns:p14="http://schemas.microsoft.com/office/powerpoint/2010/main" val="85431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274637"/>
            <a:ext cx="10972800" cy="748946"/>
          </a:xfrm>
        </p:spPr>
        <p:txBody>
          <a:bodyPr/>
          <a:lstStyle/>
          <a:p>
            <a:r>
              <a:rPr lang="es-ES" sz="3600" b="1" dirty="0">
                <a:solidFill>
                  <a:srgbClr val="A50021"/>
                </a:solidFill>
                <a:cs typeface="Times New Roman" panose="02020603050405020304" pitchFamily="18" charset="0"/>
              </a:rPr>
              <a:t>Desarrollo de ACMANT</a:t>
            </a:r>
            <a:endParaRPr lang="es-ES" sz="3600" b="1" dirty="0">
              <a:solidFill>
                <a:schemeClr val="accent1">
                  <a:lumMod val="50000"/>
                </a:schemeClr>
              </a:solidFill>
            </a:endParaRPr>
          </a:p>
        </p:txBody>
      </p:sp>
      <p:sp>
        <p:nvSpPr>
          <p:cNvPr id="3" name="Marcador de contenido 2"/>
          <p:cNvSpPr>
            <a:spLocks noGrp="1"/>
          </p:cNvSpPr>
          <p:nvPr>
            <p:ph idx="1"/>
          </p:nvPr>
        </p:nvSpPr>
        <p:spPr>
          <a:xfrm>
            <a:off x="609602" y="1214655"/>
            <a:ext cx="10972800" cy="5221945"/>
          </a:xfrm>
        </p:spPr>
        <p:txBody>
          <a:bodyPr/>
          <a:lstStyle/>
          <a:p>
            <a:pPr>
              <a:spcBef>
                <a:spcPts val="0"/>
              </a:spcBef>
              <a:spcAft>
                <a:spcPts val="599"/>
              </a:spcAft>
            </a:pPr>
            <a:r>
              <a:rPr lang="es-ES" sz="2201" dirty="0">
                <a:latin typeface="Times New Roman" panose="02020603050405020304" pitchFamily="18" charset="0"/>
                <a:cs typeface="Times New Roman" panose="02020603050405020304" pitchFamily="18" charset="0"/>
              </a:rPr>
              <a:t>ACMANT = </a:t>
            </a:r>
            <a:r>
              <a:rPr lang="es-ES" sz="2201" dirty="0" err="1">
                <a:latin typeface="Times New Roman" panose="02020603050405020304" pitchFamily="18" charset="0"/>
                <a:cs typeface="Times New Roman" panose="02020603050405020304" pitchFamily="18" charset="0"/>
              </a:rPr>
              <a:t>Applied</a:t>
            </a:r>
            <a:r>
              <a:rPr lang="es-ES" sz="2201" dirty="0">
                <a:latin typeface="Times New Roman" panose="02020603050405020304" pitchFamily="18" charset="0"/>
                <a:cs typeface="Times New Roman" panose="02020603050405020304" pitchFamily="18" charset="0"/>
              </a:rPr>
              <a:t> </a:t>
            </a:r>
            <a:r>
              <a:rPr lang="es-ES" sz="2201" dirty="0" err="1">
                <a:latin typeface="Times New Roman" panose="02020603050405020304" pitchFamily="18" charset="0"/>
                <a:cs typeface="Times New Roman" panose="02020603050405020304" pitchFamily="18" charset="0"/>
              </a:rPr>
              <a:t>Caussinus</a:t>
            </a:r>
            <a:r>
              <a:rPr lang="es-ES" sz="2201" dirty="0">
                <a:latin typeface="Times New Roman" panose="02020603050405020304" pitchFamily="18" charset="0"/>
                <a:cs typeface="Times New Roman" panose="02020603050405020304" pitchFamily="18" charset="0"/>
              </a:rPr>
              <a:t> - </a:t>
            </a:r>
            <a:r>
              <a:rPr lang="es-ES" sz="2201" dirty="0" err="1">
                <a:latin typeface="Times New Roman" panose="02020603050405020304" pitchFamily="18" charset="0"/>
                <a:cs typeface="Times New Roman" panose="02020603050405020304" pitchFamily="18" charset="0"/>
              </a:rPr>
              <a:t>Mestre</a:t>
            </a:r>
            <a:r>
              <a:rPr lang="es-ES" sz="2201" dirty="0">
                <a:latin typeface="Times New Roman" panose="02020603050405020304" pitchFamily="18" charset="0"/>
                <a:cs typeface="Times New Roman" panose="02020603050405020304" pitchFamily="18" charset="0"/>
              </a:rPr>
              <a:t> </a:t>
            </a:r>
            <a:r>
              <a:rPr lang="es-ES" sz="2201" dirty="0" err="1">
                <a:latin typeface="Times New Roman" panose="02020603050405020304" pitchFamily="18" charset="0"/>
                <a:cs typeface="Times New Roman" panose="02020603050405020304" pitchFamily="18" charset="0"/>
              </a:rPr>
              <a:t>Algorithm</a:t>
            </a:r>
            <a:r>
              <a:rPr lang="es-ES" sz="2201" dirty="0">
                <a:latin typeface="Times New Roman" panose="02020603050405020304" pitchFamily="18" charset="0"/>
                <a:cs typeface="Times New Roman" panose="02020603050405020304" pitchFamily="18" charset="0"/>
              </a:rPr>
              <a:t> </a:t>
            </a:r>
            <a:r>
              <a:rPr lang="es-ES" sz="2201" dirty="0" err="1">
                <a:latin typeface="Times New Roman" panose="02020603050405020304" pitchFamily="18" charset="0"/>
                <a:cs typeface="Times New Roman" panose="02020603050405020304" pitchFamily="18" charset="0"/>
              </a:rPr>
              <a:t>for</a:t>
            </a:r>
            <a:r>
              <a:rPr lang="es-ES" sz="2201" dirty="0">
                <a:latin typeface="Times New Roman" panose="02020603050405020304" pitchFamily="18" charset="0"/>
                <a:cs typeface="Times New Roman" panose="02020603050405020304" pitchFamily="18" charset="0"/>
              </a:rPr>
              <a:t> </a:t>
            </a:r>
            <a:r>
              <a:rPr lang="es-ES" sz="2201" dirty="0" err="1">
                <a:latin typeface="Times New Roman" panose="02020603050405020304" pitchFamily="18" charset="0"/>
                <a:cs typeface="Times New Roman" panose="02020603050405020304" pitchFamily="18" charset="0"/>
              </a:rPr>
              <a:t>the</a:t>
            </a:r>
            <a:r>
              <a:rPr lang="es-ES" sz="2201" dirty="0">
                <a:latin typeface="Times New Roman" panose="02020603050405020304" pitchFamily="18" charset="0"/>
                <a:cs typeface="Times New Roman" panose="02020603050405020304" pitchFamily="18" charset="0"/>
              </a:rPr>
              <a:t> </a:t>
            </a:r>
            <a:r>
              <a:rPr lang="es-ES" sz="2201" dirty="0" err="1">
                <a:latin typeface="Times New Roman" panose="02020603050405020304" pitchFamily="18" charset="0"/>
                <a:cs typeface="Times New Roman" panose="02020603050405020304" pitchFamily="18" charset="0"/>
              </a:rPr>
              <a:t>homogenization</a:t>
            </a:r>
            <a:r>
              <a:rPr lang="es-ES" sz="2201" dirty="0">
                <a:latin typeface="Times New Roman" panose="02020603050405020304" pitchFamily="18" charset="0"/>
                <a:cs typeface="Times New Roman" panose="02020603050405020304" pitchFamily="18" charset="0"/>
              </a:rPr>
              <a:t> of Networks of Time series</a:t>
            </a:r>
          </a:p>
          <a:p>
            <a:pPr>
              <a:spcBef>
                <a:spcPts val="0"/>
              </a:spcBef>
              <a:spcAft>
                <a:spcPts val="599"/>
              </a:spcAft>
            </a:pPr>
            <a:r>
              <a:rPr lang="es-ES" sz="2201" dirty="0">
                <a:latin typeface="Times New Roman" panose="02020603050405020304" pitchFamily="18" charset="0"/>
                <a:cs typeface="Times New Roman" panose="02020603050405020304" pitchFamily="18" charset="0"/>
              </a:rPr>
              <a:t>Empecé su desarrollo en 2010 aplicando técnicas con rendimiento alto. Hasta la versión ACMANTv3 (2015), la Universidad Rovira i </a:t>
            </a:r>
            <a:r>
              <a:rPr lang="es-ES" sz="2201" dirty="0" err="1">
                <a:latin typeface="Times New Roman" panose="02020603050405020304" pitchFamily="18" charset="0"/>
                <a:cs typeface="Times New Roman" panose="02020603050405020304" pitchFamily="18" charset="0"/>
              </a:rPr>
              <a:t>Virgili</a:t>
            </a:r>
            <a:r>
              <a:rPr lang="es-ES" sz="2201" dirty="0">
                <a:latin typeface="Times New Roman" panose="02020603050405020304" pitchFamily="18" charset="0"/>
                <a:cs typeface="Times New Roman" panose="02020603050405020304" pitchFamily="18" charset="0"/>
              </a:rPr>
              <a:t> apoyó su desarrollo. Aún entonces el rendimiento y la facilidad de su uso estaban convencedores, y enseñé el uso de ACMANT en cursos de OMM en 2014 y 2015. Sin embargo, tuve que continuar el desarrollo desde mis propios recursos entre 2016-2020. En los últimos años recibí apoyo desde el SMC.</a:t>
            </a:r>
          </a:p>
          <a:p>
            <a:pPr>
              <a:spcBef>
                <a:spcPts val="0"/>
              </a:spcBef>
              <a:spcAft>
                <a:spcPts val="599"/>
              </a:spcAft>
            </a:pPr>
            <a:r>
              <a:rPr lang="es-ES" sz="2201" dirty="0">
                <a:latin typeface="Times New Roman" panose="02020603050405020304" pitchFamily="18" charset="0"/>
                <a:cs typeface="Times New Roman" panose="02020603050405020304" pitchFamily="18" charset="0"/>
              </a:rPr>
              <a:t>ACMANTv4 (2018) funciona automáticamente y aún no utiliza metadatos. </a:t>
            </a:r>
          </a:p>
          <a:p>
            <a:pPr>
              <a:spcBef>
                <a:spcPts val="0"/>
              </a:spcBef>
              <a:spcAft>
                <a:spcPts val="599"/>
              </a:spcAft>
            </a:pPr>
            <a:r>
              <a:rPr lang="es-ES" sz="2201" dirty="0">
                <a:latin typeface="Times New Roman" panose="02020603050405020304" pitchFamily="18" charset="0"/>
                <a:cs typeface="Times New Roman" panose="02020603050405020304" pitchFamily="18" charset="0"/>
              </a:rPr>
              <a:t>ACMANTv4 dio los mejores resultados entre los métodos probados en el proyecto MULTITEST (2015-2017, pero los últimos testes son de 2018), esos testes de comparación de métodos de homogeneización son los testes más importantes hasta ahora.</a:t>
            </a:r>
          </a:p>
          <a:p>
            <a:pPr>
              <a:spcBef>
                <a:spcPts val="0"/>
              </a:spcBef>
              <a:spcAft>
                <a:spcPts val="599"/>
              </a:spcAft>
            </a:pPr>
            <a:r>
              <a:rPr lang="es-ES" sz="2201" dirty="0">
                <a:latin typeface="Times New Roman" panose="02020603050405020304" pitchFamily="18" charset="0"/>
                <a:cs typeface="Times New Roman" panose="02020603050405020304" pitchFamily="18" charset="0"/>
              </a:rPr>
              <a:t>ACMANTv5 tiene versiones automáticas e interactivas y puede utilizar metadatos. Aun tiene unas mejoras en el algoritmo relativamente a ACMANTv4.</a:t>
            </a:r>
          </a:p>
          <a:p>
            <a:pPr>
              <a:spcBef>
                <a:spcPts val="0"/>
              </a:spcBef>
              <a:spcAft>
                <a:spcPts val="599"/>
              </a:spcAft>
            </a:pPr>
            <a:r>
              <a:rPr lang="es-ES" sz="2201" dirty="0">
                <a:latin typeface="Times New Roman" panose="02020603050405020304" pitchFamily="18" charset="0"/>
                <a:cs typeface="Times New Roman" panose="02020603050405020304" pitchFamily="18" charset="0"/>
              </a:rPr>
              <a:t>ACMANTv4 es libre, mientras ACMANTv5 es producto comercial. </a:t>
            </a:r>
          </a:p>
          <a:p>
            <a:pPr>
              <a:spcBef>
                <a:spcPts val="0"/>
              </a:spcBef>
              <a:spcAft>
                <a:spcPts val="599"/>
              </a:spcAft>
            </a:pPr>
            <a:endParaRPr lang="en-GB" sz="2201" dirty="0">
              <a:latin typeface="Times New Roman" panose="02020603050405020304" pitchFamily="18" charset="0"/>
              <a:cs typeface="Times New Roman" panose="02020603050405020304" pitchFamily="18" charset="0"/>
            </a:endParaRPr>
          </a:p>
          <a:p>
            <a:pPr marL="0" indent="0">
              <a:spcBef>
                <a:spcPts val="0"/>
              </a:spcBef>
              <a:spcAft>
                <a:spcPts val="599"/>
              </a:spcAft>
              <a:buNone/>
            </a:pPr>
            <a:endParaRPr lang="en-GB" sz="22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706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151811"/>
            <a:ext cx="10972800" cy="858126"/>
          </a:xfrm>
        </p:spPr>
        <p:txBody>
          <a:bodyPr/>
          <a:lstStyle/>
          <a:p>
            <a:r>
              <a:rPr lang="es-ES" sz="3600" b="1" dirty="0">
                <a:solidFill>
                  <a:srgbClr val="A50021"/>
                </a:solidFill>
                <a:cs typeface="Times New Roman" panose="02020603050405020304" pitchFamily="18" charset="0"/>
              </a:rPr>
              <a:t>ACMANTv5 atributos principales </a:t>
            </a:r>
            <a:endParaRPr lang="en-US" sz="3600" dirty="0"/>
          </a:p>
        </p:txBody>
      </p:sp>
      <p:sp>
        <p:nvSpPr>
          <p:cNvPr id="3" name="Marcador de contenido 2"/>
          <p:cNvSpPr>
            <a:spLocks noGrp="1"/>
          </p:cNvSpPr>
          <p:nvPr>
            <p:ph idx="1"/>
          </p:nvPr>
        </p:nvSpPr>
        <p:spPr>
          <a:xfrm>
            <a:off x="609602" y="1245366"/>
            <a:ext cx="10972800" cy="5128140"/>
          </a:xfrm>
        </p:spPr>
        <p:txBody>
          <a:bodyPr/>
          <a:lstStyle/>
          <a:p>
            <a:r>
              <a:rPr lang="es-ES" sz="2201" dirty="0"/>
              <a:t>Homogeneiza temperatura, cantidad de precipitación, humedad relativa, velocidad de viento, duración de sol, cantidad de radiación, presión atmosférica;</a:t>
            </a:r>
          </a:p>
          <a:p>
            <a:r>
              <a:rPr lang="es-ES" sz="2201" dirty="0"/>
              <a:t>Resolución: diario o mensual</a:t>
            </a:r>
          </a:p>
          <a:p>
            <a:r>
              <a:rPr lang="es-ES" sz="2201" dirty="0"/>
              <a:t>Edición de redes: automático cuando es necesario (usuario puede modificar las redes)</a:t>
            </a:r>
          </a:p>
          <a:p>
            <a:r>
              <a:rPr lang="es-ES" sz="2201" dirty="0"/>
              <a:t>Homogeneiza solo promedios </a:t>
            </a:r>
          </a:p>
          <a:p>
            <a:r>
              <a:rPr lang="es-ES" sz="2201" dirty="0" err="1"/>
              <a:t>Univariate</a:t>
            </a:r>
            <a:r>
              <a:rPr lang="es-ES" sz="2201" dirty="0"/>
              <a:t> o </a:t>
            </a:r>
            <a:r>
              <a:rPr lang="es-ES" sz="2201" dirty="0" err="1"/>
              <a:t>bivariate</a:t>
            </a:r>
            <a:r>
              <a:rPr lang="es-ES" sz="2201" dirty="0"/>
              <a:t> homogeneización; Homogeneización de estacionalidad </a:t>
            </a:r>
          </a:p>
          <a:p>
            <a:r>
              <a:rPr lang="es-ES" sz="2201" dirty="0"/>
              <a:t>Toleración alta de dato lagunas</a:t>
            </a:r>
          </a:p>
          <a:p>
            <a:r>
              <a:rPr lang="es-ES" sz="2201" dirty="0"/>
              <a:t>Detecta y quita automáticamente valores atípicos</a:t>
            </a:r>
          </a:p>
          <a:p>
            <a:r>
              <a:rPr lang="es-ES" sz="2201" dirty="0"/>
              <a:t>Utiliza metadatos en modo automático y en modo interactivo</a:t>
            </a:r>
          </a:p>
          <a:p>
            <a:r>
              <a:rPr lang="es-ES" sz="2201" dirty="0"/>
              <a:t>Da opciones al usuario (parámetros del programa, contenido de output)   </a:t>
            </a:r>
          </a:p>
          <a:p>
            <a:r>
              <a:rPr lang="es-ES" sz="2201" dirty="0"/>
              <a:t>Facilita mensajes al usuario</a:t>
            </a:r>
          </a:p>
          <a:p>
            <a:r>
              <a:rPr lang="es-ES" sz="2201" dirty="0"/>
              <a:t>Facilita ficheros de Excel en el modo interactivo  </a:t>
            </a:r>
            <a:endParaRPr lang="en-US" sz="2201" dirty="0"/>
          </a:p>
        </p:txBody>
      </p:sp>
    </p:spTree>
    <p:extLst>
      <p:ext uri="{BB962C8B-B14F-4D97-AF65-F5344CB8AC3E}">
        <p14:creationId xmlns:p14="http://schemas.microsoft.com/office/powerpoint/2010/main" val="97382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2" y="110866"/>
            <a:ext cx="10972800" cy="762594"/>
          </a:xfrm>
        </p:spPr>
        <p:txBody>
          <a:bodyPr/>
          <a:lstStyle/>
          <a:p>
            <a:r>
              <a:rPr lang="es-ES" sz="3600" b="1" dirty="0">
                <a:solidFill>
                  <a:srgbClr val="A50021"/>
                </a:solidFill>
                <a:cs typeface="Times New Roman" panose="02020603050405020304" pitchFamily="18" charset="0"/>
              </a:rPr>
              <a:t>ACMANTv5.3 Condiciones del uso</a:t>
            </a:r>
            <a:endParaRPr lang="en-US" sz="3600" dirty="0"/>
          </a:p>
        </p:txBody>
      </p:sp>
      <p:sp>
        <p:nvSpPr>
          <p:cNvPr id="3" name="Marcador de contenido 2"/>
          <p:cNvSpPr>
            <a:spLocks noGrp="1"/>
          </p:cNvSpPr>
          <p:nvPr>
            <p:ph idx="1"/>
          </p:nvPr>
        </p:nvSpPr>
        <p:spPr>
          <a:xfrm>
            <a:off x="609602" y="1108887"/>
            <a:ext cx="10972800" cy="5523927"/>
          </a:xfrm>
        </p:spPr>
        <p:txBody>
          <a:bodyPr/>
          <a:lstStyle/>
          <a:p>
            <a:r>
              <a:rPr lang="es-ES" sz="2201" dirty="0"/>
              <a:t>Dato bases de 4 a 5.000 series de tiempo</a:t>
            </a:r>
          </a:p>
          <a:p>
            <a:r>
              <a:rPr lang="es-ES" sz="2201" dirty="0"/>
              <a:t>Largo de series: 10 a 200 años</a:t>
            </a:r>
          </a:p>
          <a:p>
            <a:r>
              <a:rPr lang="es-ES" sz="2201" dirty="0"/>
              <a:t>Cantidad mínima de datos mensuales observados: 90</a:t>
            </a:r>
          </a:p>
          <a:p>
            <a:r>
              <a:rPr lang="es-ES" sz="2201" dirty="0"/>
              <a:t>Correlación espacial de series comparables: 0.4</a:t>
            </a:r>
          </a:p>
          <a:p>
            <a:r>
              <a:rPr lang="es-ES" sz="2201" dirty="0"/>
              <a:t>Número de series en un </a:t>
            </a:r>
            <a:r>
              <a:rPr lang="es-ES" sz="2201" dirty="0" err="1"/>
              <a:t>network</a:t>
            </a:r>
            <a:r>
              <a:rPr lang="es-ES" sz="2201" dirty="0"/>
              <a:t>: de 4 a 99</a:t>
            </a:r>
          </a:p>
          <a:p>
            <a:r>
              <a:rPr lang="es-ES" sz="2201" dirty="0"/>
              <a:t>Tolerancia del ratio de dato ausencia en la escala mensual: hasta 75% en los primeros 5 años y últimos 5 años y ilimitado en otros secciones, pero series con dato lagunas mas largas que 5-6 años no deben usadas como referencias  </a:t>
            </a:r>
          </a:p>
          <a:p>
            <a:r>
              <a:rPr lang="es-ES" sz="2201" dirty="0"/>
              <a:t>Un dato mensual es considerado observado cuando 75% de sus datos diarios son observados (100% en series de precipitación) </a:t>
            </a:r>
          </a:p>
          <a:p>
            <a:r>
              <a:rPr lang="es-ES" sz="2201" dirty="0"/>
              <a:t>Secciones de series sin al menos 3 series vecinales con datos observados pueden ser excluidos desde la homogeneización, pero pueden recibir correcciones por los resultados recibidos en otros periodos.</a:t>
            </a:r>
          </a:p>
          <a:p>
            <a:r>
              <a:rPr lang="es-ES" sz="2201" dirty="0"/>
              <a:t>Control de calidad previa de series es recomendado</a:t>
            </a:r>
            <a:endParaRPr lang="en-US" sz="2201" dirty="0"/>
          </a:p>
        </p:txBody>
      </p:sp>
    </p:spTree>
    <p:extLst>
      <p:ext uri="{BB962C8B-B14F-4D97-AF65-F5344CB8AC3E}">
        <p14:creationId xmlns:p14="http://schemas.microsoft.com/office/powerpoint/2010/main" val="522880484"/>
      </p:ext>
    </p:extLst>
  </p:cSld>
  <p:clrMapOvr>
    <a:masterClrMapping/>
  </p:clrMapOvr>
</p:sld>
</file>

<file path=ppt/theme/theme1.xml><?xml version="1.0" encoding="utf-8"?>
<a:theme xmlns:a="http://schemas.openxmlformats.org/drawingml/2006/main" name="1_Default Design">
  <a:themeElements>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3471</TotalTime>
  <Words>3009</Words>
  <Application>Microsoft Office PowerPoint</Application>
  <PresentationFormat>Panorámica</PresentationFormat>
  <Paragraphs>225</Paragraphs>
  <Slides>26</Slides>
  <Notes>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26</vt:i4>
      </vt:variant>
    </vt:vector>
  </HeadingPairs>
  <TitlesOfParts>
    <vt:vector size="32" baseType="lpstr">
      <vt:lpstr>Arial</vt:lpstr>
      <vt:lpstr>Calibri</vt:lpstr>
      <vt:lpstr>Calibri Light</vt:lpstr>
      <vt:lpstr>Times New Roman</vt:lpstr>
      <vt:lpstr>1_Default Design</vt:lpstr>
      <vt:lpstr>Tema de Office</vt:lpstr>
      <vt:lpstr>Efectos de cambios técnicos a las series  de datos climáticos observados </vt:lpstr>
      <vt:lpstr>Homogeneización relativa: objetivo principal  e ideas iniciales</vt:lpstr>
      <vt:lpstr>Problemas generales de homogeneización relativa</vt:lpstr>
      <vt:lpstr>Frecuencia de saltos detectados, EE.UU.</vt:lpstr>
      <vt:lpstr>Aspectos generales de la homogeneización relativa</vt:lpstr>
      <vt:lpstr>Tipos de tareas de homogeneización, factores</vt:lpstr>
      <vt:lpstr>Desarrollo de ACMANT</vt:lpstr>
      <vt:lpstr>ACMANTv5 atributos principales </vt:lpstr>
      <vt:lpstr>ACMANTv5.3 Condiciones del uso</vt:lpstr>
      <vt:lpstr>ACMANTv5 Algoritmo</vt:lpstr>
      <vt:lpstr>ACMANTv5 Esquema</vt:lpstr>
      <vt:lpstr>MULTITEST resultados J Climate, 2021, https://doi.org/10.1175/JCLI-D-20-0611.1</vt:lpstr>
      <vt:lpstr>Después MULTITEST</vt:lpstr>
      <vt:lpstr>Futuro de ACMANT</vt:lpstr>
      <vt:lpstr>Preparación de datos climáticos</vt:lpstr>
      <vt:lpstr>Items opcionales del input</vt:lpstr>
      <vt:lpstr>Contenido del output estándar</vt:lpstr>
      <vt:lpstr>Items opcionales del output</vt:lpstr>
      <vt:lpstr>Relleno de dato lagunas por ACMANT</vt:lpstr>
      <vt:lpstr>Uso de metadatos en modo automático</vt:lpstr>
      <vt:lpstr>Irregularidades en el input dato base</vt:lpstr>
      <vt:lpstr>Unir o cortar</vt:lpstr>
      <vt:lpstr>Saltos coincidentes en un network entero</vt:lpstr>
      <vt:lpstr>Saltos coincidentes parciales</vt:lpstr>
      <vt:lpstr>Warning messages</vt:lpstr>
      <vt:lpstr>Intervenciones del usuario</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MDPI</dc:creator>
  <cp:lastModifiedBy>Cuenta Microsoft</cp:lastModifiedBy>
  <cp:revision>274</cp:revision>
  <dcterms:created xsi:type="dcterms:W3CDTF">2017-03-26T08:03:22Z</dcterms:created>
  <dcterms:modified xsi:type="dcterms:W3CDTF">2024-11-08T20:39:57Z</dcterms:modified>
</cp:coreProperties>
</file>