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62" r:id="rId5"/>
    <p:sldId id="261" r:id="rId6"/>
    <p:sldId id="259" r:id="rId7"/>
    <p:sldId id="260" r:id="rId8"/>
    <p:sldId id="258" r:id="rId9"/>
    <p:sldId id="266" r:id="rId10"/>
    <p:sldId id="265" r:id="rId11"/>
    <p:sldId id="264" r:id="rId12"/>
    <p:sldId id="263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3" r:id="rId21"/>
    <p:sldId id="274" r:id="rId22"/>
    <p:sldId id="275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819448"/>
            <a:ext cx="3595936" cy="1368152"/>
          </a:xfrm>
        </p:spPr>
        <p:txBody>
          <a:bodyPr>
            <a:normAutofit/>
          </a:bodyPr>
          <a:lstStyle>
            <a:lvl1pPr>
              <a:defRPr sz="24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9" descr="LOGO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6748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 bwMode="auto">
          <a:xfrm flipV="1">
            <a:off x="0" y="6767513"/>
            <a:ext cx="9144000" cy="730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2" descr="d:\Users\xuxiaoya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6183313"/>
            <a:ext cx="1384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7215238" cy="56356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819448"/>
            <a:ext cx="3595936" cy="1368152"/>
          </a:xfrm>
        </p:spPr>
        <p:txBody>
          <a:bodyPr>
            <a:normAutofit/>
          </a:bodyPr>
          <a:lstStyle>
            <a:lvl1pPr>
              <a:defRPr sz="24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9" descr="LOGO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6748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 bwMode="auto">
          <a:xfrm flipV="1">
            <a:off x="0" y="6767513"/>
            <a:ext cx="9144000" cy="730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2" descr="d:\Users\xuxiaoya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6183313"/>
            <a:ext cx="1384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7215238" cy="56356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PPT简洁背景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3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PPT简洁背景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3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3667944" cy="99084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Spring </a:t>
            </a:r>
            <a:r>
              <a:rPr lang="en-US" altLang="zh-CN" sz="4000" dirty="0" err="1" smtClean="0"/>
              <a:t>Ioc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57301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WebApplicationContext</a:t>
            </a:r>
            <a:r>
              <a:rPr lang="en-US" altLang="zh-CN" dirty="0" smtClean="0"/>
              <a:t> </a:t>
            </a:r>
            <a:r>
              <a:rPr lang="zh-CN" altLang="zh-CN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04056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Spring</a:t>
            </a:r>
            <a:r>
              <a:rPr lang="zh-CN" altLang="zh-CN" dirty="0" smtClean="0"/>
              <a:t>提供了两种方式用于初始化</a:t>
            </a:r>
            <a:r>
              <a:rPr lang="en-US" altLang="zh-CN" dirty="0" err="1" smtClean="0"/>
              <a:t>WebApplicationContext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ServletContext</a:t>
            </a:r>
            <a:r>
              <a:rPr lang="zh-CN" altLang="zh-CN" dirty="0" smtClean="0"/>
              <a:t>监听器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自启动</a:t>
            </a:r>
            <a:r>
              <a:rPr lang="en-US" altLang="zh-CN" dirty="0" err="1" smtClean="0"/>
              <a:t>Servlet</a:t>
            </a:r>
            <a:endParaRPr lang="en-US" altLang="zh-CN" dirty="0" smtClean="0"/>
          </a:p>
          <a:p>
            <a:r>
              <a:rPr lang="zh-CN" altLang="zh-CN" dirty="0" smtClean="0"/>
              <a:t>配置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配置文件</a:t>
            </a:r>
            <a:r>
              <a:rPr lang="zh-CN" altLang="zh-CN" dirty="0" smtClean="0"/>
              <a:t>路径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400" dirty="0" smtClean="0"/>
              <a:t>&lt;context-</a:t>
            </a:r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-name&gt;</a:t>
            </a:r>
            <a:r>
              <a:rPr lang="en-US" altLang="zh-CN" sz="1400" dirty="0" err="1" smtClean="0"/>
              <a:t>contextConfigLocation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-name&gt;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-value&gt;/</a:t>
            </a:r>
            <a:r>
              <a:rPr lang="en-US" altLang="zh-CN" sz="1400" dirty="0" smtClean="0"/>
              <a:t>WEB-INF/applicationContext.xml&lt;/</a:t>
            </a:r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-value</a:t>
            </a:r>
            <a:r>
              <a:rPr lang="en-US" altLang="zh-CN" sz="1400" dirty="0" smtClean="0"/>
              <a:t>&gt;</a:t>
            </a:r>
          </a:p>
          <a:p>
            <a:pPr lvl="1"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 smtClean="0"/>
              <a:t>context-</a:t>
            </a:r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&gt;</a:t>
            </a:r>
            <a:endParaRPr lang="zh-CN" altLang="zh-CN" sz="1400" dirty="0" smtClean="0"/>
          </a:p>
          <a:p>
            <a:r>
              <a:rPr lang="zh-CN" altLang="zh-CN" dirty="0" smtClean="0"/>
              <a:t>监听器</a:t>
            </a:r>
            <a:r>
              <a:rPr lang="zh-CN" altLang="zh-CN" dirty="0" smtClean="0"/>
              <a:t>方式</a:t>
            </a:r>
            <a:r>
              <a:rPr lang="en-US" altLang="zh-CN" dirty="0" smtClean="0"/>
              <a:t>(</a:t>
            </a:r>
            <a:r>
              <a:rPr lang="en-US" altLang="zh-CN" sz="1600" dirty="0" err="1" smtClean="0"/>
              <a:t>org.springframework.web.context.ContextLoaderListener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sz="1400" dirty="0" smtClean="0"/>
              <a:t>&lt;listener&gt;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smtClean="0"/>
              <a:t>listener-class&gt;</a:t>
            </a:r>
            <a:r>
              <a:rPr lang="en-US" altLang="zh-CN" sz="1400" dirty="0" err="1" smtClean="0"/>
              <a:t>org.springframework.web.context.ContextLoaderListener</a:t>
            </a:r>
            <a:r>
              <a:rPr lang="en-US" altLang="zh-CN" sz="1400" dirty="0" smtClean="0"/>
              <a:t>&lt;/listener-class&gt;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&lt;listener&gt;</a:t>
            </a:r>
          </a:p>
          <a:p>
            <a:r>
              <a:rPr lang="zh-CN" altLang="zh-CN" dirty="0" smtClean="0"/>
              <a:t>自启动</a:t>
            </a:r>
            <a:r>
              <a:rPr lang="en-US" altLang="zh-CN" dirty="0" err="1" smtClean="0"/>
              <a:t>Servlet</a:t>
            </a:r>
            <a:r>
              <a:rPr lang="zh-CN" altLang="zh-CN" dirty="0" smtClean="0"/>
              <a:t>方式</a:t>
            </a:r>
            <a:r>
              <a:rPr lang="en-US" altLang="zh-CN" dirty="0" smtClean="0"/>
              <a:t>(</a:t>
            </a:r>
            <a:r>
              <a:rPr lang="en-US" altLang="zh-CN" sz="1600" dirty="0" err="1" smtClean="0"/>
              <a:t>org.springframework.web.context.ContextLoaderServlet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servlet</a:t>
            </a:r>
            <a:r>
              <a:rPr lang="en-US" altLang="zh-CN" sz="1400" dirty="0" smtClean="0"/>
              <a:t>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servlet</a:t>
            </a:r>
            <a:r>
              <a:rPr lang="en-US" altLang="zh-CN" sz="1400" dirty="0" smtClean="0"/>
              <a:t>-name&gt;</a:t>
            </a:r>
            <a:r>
              <a:rPr lang="en-US" altLang="zh-CN" sz="1400" dirty="0" err="1" smtClean="0"/>
              <a:t>springContextLoaderServlet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servlet</a:t>
            </a:r>
            <a:r>
              <a:rPr lang="en-US" altLang="zh-CN" sz="1400" dirty="0" smtClean="0"/>
              <a:t>-name&gt;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servlet</a:t>
            </a:r>
            <a:r>
              <a:rPr lang="en-US" altLang="zh-CN" sz="1400" dirty="0" smtClean="0"/>
              <a:t>-class&gt;</a:t>
            </a:r>
            <a:r>
              <a:rPr lang="en-US" altLang="zh-CN" sz="1400" dirty="0" err="1" smtClean="0"/>
              <a:t>org.springframework.web.context.ContextLoaderServlet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servlet</a:t>
            </a:r>
            <a:r>
              <a:rPr lang="en-US" altLang="zh-CN" sz="1400" dirty="0" smtClean="0"/>
              <a:t>-class&gt;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smtClean="0"/>
              <a:t>load-on-startup&gt;1&lt;/load-on-startup&gt;</a:t>
            </a:r>
            <a:endParaRPr lang="zh-CN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servlet</a:t>
            </a:r>
            <a:r>
              <a:rPr lang="en-US" altLang="zh-CN" sz="1400" dirty="0" smtClean="0"/>
              <a:t>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获取</a:t>
            </a:r>
            <a:r>
              <a:rPr lang="en-US" altLang="zh-CN" dirty="0" smtClean="0"/>
              <a:t>Bean</a:t>
            </a:r>
            <a:r>
              <a:rPr lang="zh-CN" altLang="zh-CN" dirty="0" smtClean="0"/>
              <a:t>工厂对象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实现类创建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ApplicationContext</a:t>
            </a:r>
            <a:r>
              <a:rPr lang="en-US" altLang="zh-CN" dirty="0" smtClean="0"/>
              <a:t> </a:t>
            </a:r>
            <a:r>
              <a:rPr lang="en-US" altLang="zh-CN" dirty="0" smtClean="0"/>
              <a:t>ac = new </a:t>
            </a:r>
            <a:r>
              <a:rPr lang="en-US" altLang="zh-CN" dirty="0" err="1" smtClean="0"/>
              <a:t>FileSystemXmlApplicationContext</a:t>
            </a:r>
            <a:r>
              <a:rPr lang="en-US" altLang="zh-CN" dirty="0" smtClean="0"/>
              <a:t>("applicationContext.xml</a:t>
            </a:r>
            <a:r>
              <a:rPr lang="en-US" altLang="zh-CN" dirty="0" smtClean="0"/>
              <a:t>");</a:t>
            </a:r>
          </a:p>
          <a:p>
            <a:pPr lvl="0"/>
            <a:r>
              <a:rPr lang="zh-CN" altLang="zh-CN" dirty="0" smtClean="0"/>
              <a:t>通过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提供的工具类获取</a:t>
            </a:r>
            <a:r>
              <a:rPr lang="en-US" altLang="zh-CN" dirty="0" err="1" smtClean="0"/>
              <a:t>ApplicationContext</a:t>
            </a:r>
            <a:r>
              <a:rPr lang="zh-CN" altLang="zh-CN" dirty="0" smtClean="0"/>
              <a:t>对象</a:t>
            </a:r>
          </a:p>
          <a:p>
            <a:pPr lvl="1"/>
            <a:r>
              <a:rPr lang="en-US" altLang="zh-CN" dirty="0" err="1" smtClean="0"/>
              <a:t>ApplicationContext</a:t>
            </a:r>
            <a:r>
              <a:rPr lang="en-US" altLang="zh-CN" dirty="0" smtClean="0"/>
              <a:t> </a:t>
            </a:r>
            <a:r>
              <a:rPr lang="en-US" altLang="zh-CN" dirty="0" smtClean="0"/>
              <a:t>ac1 = </a:t>
            </a:r>
            <a:r>
              <a:rPr lang="en-US" altLang="zh-CN" dirty="0" err="1" smtClean="0"/>
              <a:t>WebApplicationContextUtils.getRequiredWebApplicationContext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ServletContext</a:t>
            </a:r>
            <a:r>
              <a:rPr lang="en-US" altLang="zh-CN" dirty="0" smtClean="0"/>
              <a:t> sc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ApplicationContext</a:t>
            </a:r>
            <a:r>
              <a:rPr lang="en-US" altLang="zh-CN" dirty="0" smtClean="0"/>
              <a:t> ac2 = </a:t>
            </a:r>
            <a:r>
              <a:rPr lang="en-US" altLang="zh-CN" dirty="0" err="1" smtClean="0"/>
              <a:t>WebApplicationContextUtils.getWebApplicationContext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ServletContext</a:t>
            </a:r>
            <a:r>
              <a:rPr lang="en-US" altLang="zh-CN" dirty="0" smtClean="0"/>
              <a:t> sc</a:t>
            </a:r>
            <a:r>
              <a:rPr lang="en-US" altLang="zh-CN" dirty="0" smtClean="0"/>
              <a:t>);</a:t>
            </a:r>
          </a:p>
          <a:p>
            <a:pPr lvl="0"/>
            <a:r>
              <a:rPr lang="zh-CN" altLang="zh-CN" dirty="0" smtClean="0"/>
              <a:t>继承自抽象类</a:t>
            </a:r>
            <a:r>
              <a:rPr lang="en-US" altLang="zh-CN" dirty="0" err="1" smtClean="0"/>
              <a:t>ApplicationObjectSupport</a:t>
            </a:r>
            <a:r>
              <a:rPr lang="zh-CN" altLang="zh-CN" dirty="0" smtClean="0"/>
              <a:t>或</a:t>
            </a:r>
            <a:r>
              <a:rPr lang="en-US" altLang="zh-CN" dirty="0" err="1" smtClean="0"/>
              <a:t>WebApplicationObjectSupport</a:t>
            </a:r>
            <a:endParaRPr lang="zh-CN" altLang="zh-CN" sz="2800" dirty="0" smtClean="0"/>
          </a:p>
          <a:p>
            <a:pPr lvl="0"/>
            <a:r>
              <a:rPr lang="zh-CN" altLang="zh-CN" dirty="0" smtClean="0"/>
              <a:t>实现接口</a:t>
            </a:r>
            <a:r>
              <a:rPr lang="en-US" altLang="zh-CN" dirty="0" err="1" smtClean="0"/>
              <a:t>ApplicationContextAware</a:t>
            </a:r>
            <a:endParaRPr lang="zh-CN" altLang="zh-CN" sz="28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获取</a:t>
            </a:r>
            <a:r>
              <a:rPr lang="en-US" altLang="zh-CN" dirty="0" smtClean="0"/>
              <a:t>Bean</a:t>
            </a:r>
            <a:r>
              <a:rPr lang="zh-CN" altLang="zh-CN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err="1" smtClean="0"/>
              <a:t>UserService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userService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UserService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beanFactory.getBean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userService</a:t>
            </a:r>
            <a:r>
              <a:rPr lang="en-US" altLang="zh-CN" dirty="0" smtClean="0"/>
              <a:t>");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UserService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userService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beanFactory.getBean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UserService.class</a:t>
            </a:r>
            <a:r>
              <a:rPr lang="en-US" altLang="zh-CN" i="1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zh-CN" dirty="0" smtClean="0"/>
              <a:t>装配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sz="1600" dirty="0" smtClean="0"/>
              <a:t>&lt;bean id="</a:t>
            </a:r>
            <a:r>
              <a:rPr lang="en-US" altLang="zh-CN" sz="1600" dirty="0" err="1" smtClean="0"/>
              <a:t>userDao</a:t>
            </a:r>
            <a:r>
              <a:rPr lang="en-US" altLang="zh-CN" sz="1600" dirty="0" smtClean="0"/>
              <a:t>" class="</a:t>
            </a:r>
            <a:r>
              <a:rPr lang="en-US" altLang="zh-CN" sz="1600" dirty="0" err="1" smtClean="0"/>
              <a:t>springdemo.dao.UserDaoImpl</a:t>
            </a:r>
            <a:r>
              <a:rPr lang="en-US" altLang="zh-CN" sz="1600" dirty="0" smtClean="0"/>
              <a:t>"&gt;&lt;/bean&gt;	</a:t>
            </a:r>
            <a:endParaRPr lang="zh-CN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&lt;bean id="</a:t>
            </a:r>
            <a:r>
              <a:rPr lang="en-US" altLang="zh-CN" sz="1600" dirty="0" err="1" smtClean="0"/>
              <a:t>userService</a:t>
            </a:r>
            <a:r>
              <a:rPr lang="en-US" altLang="zh-CN" sz="1600" dirty="0" smtClean="0"/>
              <a:t>" class="</a:t>
            </a:r>
            <a:r>
              <a:rPr lang="en-US" altLang="zh-CN" sz="1600" dirty="0" err="1" smtClean="0"/>
              <a:t>springdemo.service.UserServiceImpl</a:t>
            </a:r>
            <a:r>
              <a:rPr lang="en-US" altLang="zh-CN" sz="1600" dirty="0" smtClean="0"/>
              <a:t>"  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	&lt;property name="</a:t>
            </a:r>
            <a:r>
              <a:rPr lang="en-US" altLang="zh-CN" sz="1600" dirty="0" err="1" smtClean="0"/>
              <a:t>userDao</a:t>
            </a:r>
            <a:r>
              <a:rPr lang="en-US" altLang="zh-CN" sz="1600" dirty="0" smtClean="0"/>
              <a:t>" ref="</a:t>
            </a:r>
            <a:r>
              <a:rPr lang="en-US" altLang="zh-CN" sz="1600" dirty="0" err="1" smtClean="0"/>
              <a:t>userDao</a:t>
            </a:r>
            <a:r>
              <a:rPr lang="en-US" altLang="zh-CN" sz="1600" dirty="0" smtClean="0"/>
              <a:t>"&gt;&lt;/property&gt;</a:t>
            </a:r>
            <a:endParaRPr lang="zh-CN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&lt;/</a:t>
            </a:r>
            <a:r>
              <a:rPr lang="en-US" altLang="zh-CN" sz="1600" dirty="0" smtClean="0"/>
              <a:t>bean</a:t>
            </a:r>
            <a:r>
              <a:rPr lang="en-US" altLang="zh-CN" sz="1600" dirty="0" smtClean="0"/>
              <a:t>&gt;</a:t>
            </a:r>
          </a:p>
          <a:p>
            <a:pPr lvl="1">
              <a:buNone/>
            </a:pP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&lt;bean id="</a:t>
            </a:r>
            <a:r>
              <a:rPr lang="en-US" altLang="zh-CN" sz="1600" dirty="0" err="1" smtClean="0"/>
              <a:t>userService</a:t>
            </a:r>
            <a:r>
              <a:rPr lang="en-US" altLang="zh-CN" sz="1600" dirty="0" smtClean="0"/>
              <a:t>" class="</a:t>
            </a:r>
            <a:r>
              <a:rPr lang="en-US" altLang="zh-CN" sz="1600" dirty="0" err="1" smtClean="0"/>
              <a:t>springdemo.service.UserServiceImpl</a:t>
            </a:r>
            <a:r>
              <a:rPr lang="en-US" altLang="zh-CN" sz="1600" dirty="0" smtClean="0"/>
              <a:t>"  &gt;</a:t>
            </a:r>
          </a:p>
          <a:p>
            <a:pPr lvl="1">
              <a:buNone/>
            </a:pPr>
            <a:r>
              <a:rPr lang="en-US" altLang="zh-CN" sz="1600" dirty="0" smtClean="0"/>
              <a:t>	&lt;property name="</a:t>
            </a:r>
            <a:r>
              <a:rPr lang="en-US" altLang="zh-CN" sz="1600" dirty="0" err="1" smtClean="0"/>
              <a:t>userDao</a:t>
            </a:r>
            <a:r>
              <a:rPr lang="en-US" altLang="zh-CN" sz="1600" dirty="0" smtClean="0"/>
              <a:t>" &gt;</a:t>
            </a:r>
          </a:p>
          <a:p>
            <a:pPr lvl="1">
              <a:buNone/>
            </a:pPr>
            <a:r>
              <a:rPr lang="en-US" altLang="zh-CN" sz="1600" dirty="0" smtClean="0"/>
              <a:t>		&lt;bean class="</a:t>
            </a:r>
            <a:r>
              <a:rPr lang="en-US" altLang="zh-CN" sz="1600" dirty="0" err="1" smtClean="0"/>
              <a:t>springdemo.dao.UserDaoImpl</a:t>
            </a:r>
            <a:r>
              <a:rPr lang="en-US" altLang="zh-CN" sz="1600" dirty="0" smtClean="0"/>
              <a:t>"&gt;&lt;/bean&gt;</a:t>
            </a:r>
          </a:p>
          <a:p>
            <a:pPr lvl="1">
              <a:buNone/>
            </a:pPr>
            <a:r>
              <a:rPr lang="en-US" altLang="zh-CN" sz="1600" dirty="0" smtClean="0"/>
              <a:t>	&lt;/property&gt;</a:t>
            </a:r>
          </a:p>
          <a:p>
            <a:pPr lvl="1">
              <a:buNone/>
            </a:pPr>
            <a:r>
              <a:rPr lang="en-US" altLang="zh-CN" sz="1600" dirty="0" smtClean="0"/>
              <a:t>&lt;/bean</a:t>
            </a:r>
            <a:r>
              <a:rPr lang="en-US" altLang="zh-CN" sz="1600" dirty="0" smtClean="0"/>
              <a:t>&gt;</a:t>
            </a:r>
          </a:p>
          <a:p>
            <a:pPr lvl="1">
              <a:buNone/>
            </a:pPr>
            <a:endParaRPr lang="zh-CN" altLang="zh-CN" sz="1600" dirty="0" smtClean="0"/>
          </a:p>
          <a:p>
            <a:r>
              <a:rPr lang="en-US" altLang="zh-CN" sz="1900" dirty="0" smtClean="0"/>
              <a:t>Bean</a:t>
            </a:r>
            <a:r>
              <a:rPr lang="zh-CN" altLang="zh-CN" sz="1900" dirty="0" smtClean="0"/>
              <a:t>元素</a:t>
            </a:r>
            <a:endParaRPr lang="en-US" altLang="zh-CN" sz="1900" dirty="0" smtClean="0"/>
          </a:p>
          <a:p>
            <a:pPr lvl="1"/>
            <a:r>
              <a:rPr lang="en-US" altLang="zh-CN" sz="1600" dirty="0" smtClean="0"/>
              <a:t>value</a:t>
            </a:r>
            <a:r>
              <a:rPr lang="zh-CN" altLang="zh-CN" sz="1600" dirty="0" smtClean="0"/>
              <a:t>：它的是基本数据类型的</a:t>
            </a:r>
          </a:p>
          <a:p>
            <a:pPr lvl="1"/>
            <a:r>
              <a:rPr lang="en-US" altLang="zh-CN" sz="1600" dirty="0" smtClean="0"/>
              <a:t>ref</a:t>
            </a:r>
            <a:r>
              <a:rPr lang="zh-CN" altLang="zh-CN" sz="1600" dirty="0" smtClean="0"/>
              <a:t>：是引用别一个</a:t>
            </a:r>
            <a:r>
              <a:rPr lang="en-US" altLang="zh-CN" sz="1600" dirty="0" smtClean="0"/>
              <a:t>Bean</a:t>
            </a:r>
            <a:r>
              <a:rPr lang="zh-CN" altLang="zh-CN" sz="1600" dirty="0" smtClean="0"/>
              <a:t>它的</a:t>
            </a:r>
            <a:r>
              <a:rPr lang="zh-CN" altLang="zh-CN" sz="1600" dirty="0" smtClean="0"/>
              <a:t>属性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bean</a:t>
            </a:r>
            <a:r>
              <a:rPr lang="zh-CN" altLang="zh-CN" sz="1600" dirty="0" smtClean="0"/>
              <a:t>：这里的</a:t>
            </a:r>
            <a:r>
              <a:rPr lang="en-US" altLang="zh-CN" sz="1600" dirty="0" smtClean="0"/>
              <a:t>Bean</a:t>
            </a:r>
            <a:r>
              <a:rPr lang="zh-CN" altLang="zh-CN" sz="1600" dirty="0" smtClean="0"/>
              <a:t>是指嵌套</a:t>
            </a:r>
            <a:r>
              <a:rPr lang="en-US" altLang="zh-CN" sz="1600" dirty="0" smtClean="0"/>
              <a:t>Bean</a:t>
            </a:r>
            <a:r>
              <a:rPr lang="zh-CN" altLang="zh-CN" sz="1600" dirty="0" smtClean="0"/>
              <a:t>，它只对外围</a:t>
            </a:r>
            <a:r>
              <a:rPr lang="en-US" altLang="zh-CN" sz="1600" dirty="0" smtClean="0"/>
              <a:t>Bean</a:t>
            </a:r>
            <a:r>
              <a:rPr lang="zh-CN" altLang="zh-CN" sz="1600" dirty="0" smtClean="0"/>
              <a:t>有效</a:t>
            </a:r>
          </a:p>
          <a:p>
            <a:pPr lvl="1"/>
            <a:r>
              <a:rPr lang="en-US" altLang="zh-CN" sz="1600" dirty="0" smtClean="0"/>
              <a:t>list Set Map Props</a:t>
            </a:r>
            <a:r>
              <a:rPr lang="zh-CN" altLang="zh-CN" sz="1600" dirty="0" smtClean="0"/>
              <a:t>：是对</a:t>
            </a:r>
            <a:r>
              <a:rPr lang="en-US" altLang="zh-CN" sz="1600" dirty="0" smtClean="0"/>
              <a:t>Bean</a:t>
            </a:r>
            <a:r>
              <a:rPr lang="zh-CN" altLang="zh-CN" sz="1600" dirty="0" smtClean="0"/>
              <a:t>实现的集合属性</a:t>
            </a:r>
          </a:p>
          <a:p>
            <a:endParaRPr lang="en-US" altLang="zh-CN" sz="19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依赖注入的实现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构造函数注入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在构造函数注入中，我们通过调用类的构造函数，将接口实现类通过构造函数变量传入由于是构造函数，就必须注入，没有选择性。</a:t>
            </a:r>
          </a:p>
          <a:p>
            <a:r>
              <a:rPr lang="zh-CN" altLang="zh-CN" b="1" dirty="0" smtClean="0"/>
              <a:t>属性注入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属性注入可以有选择地通过</a:t>
            </a:r>
            <a:r>
              <a:rPr lang="en-US" altLang="zh-CN" dirty="0" smtClean="0"/>
              <a:t>Setter </a:t>
            </a:r>
            <a:r>
              <a:rPr lang="zh-CN" altLang="zh-CN" dirty="0" smtClean="0"/>
              <a:t>方法完成调用类所需依赖的注入，更加灵活方便。</a:t>
            </a:r>
          </a:p>
          <a:p>
            <a:r>
              <a:rPr lang="zh-CN" altLang="en-US" b="1" dirty="0" smtClean="0"/>
              <a:t>工厂</a:t>
            </a:r>
            <a:r>
              <a:rPr lang="zh-CN" altLang="zh-CN" b="1" dirty="0" smtClean="0"/>
              <a:t>注入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通过静态工厂方法或是实例工厂方法进行注入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自动</a:t>
            </a:r>
            <a:r>
              <a:rPr lang="zh-CN" altLang="zh-CN" b="1" dirty="0" smtClean="0"/>
              <a:t>装配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err="1" smtClean="0"/>
              <a:t>byName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环境中获取目标对象时，目标对象中的属性会根据名称在整个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环境中查找</a:t>
            </a:r>
            <a:r>
              <a:rPr lang="en-US" altLang="zh-CN" dirty="0" smtClean="0"/>
              <a:t>&lt;bean&gt;</a:t>
            </a:r>
            <a:r>
              <a:rPr lang="zh-CN" altLang="zh-CN" dirty="0" smtClean="0"/>
              <a:t>标签的</a:t>
            </a:r>
            <a:r>
              <a:rPr lang="en-US" altLang="zh-CN" dirty="0" smtClean="0"/>
              <a:t>id</a:t>
            </a:r>
            <a:r>
              <a:rPr lang="zh-CN" altLang="zh-CN" dirty="0" smtClean="0"/>
              <a:t>属性值。如果有相同的，那么获取这个对象，实现关联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整个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环境：表示所有的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配置文件中查找，那么</a:t>
            </a:r>
            <a:r>
              <a:rPr lang="en-US" altLang="zh-CN" dirty="0" smtClean="0"/>
              <a:t>id</a:t>
            </a:r>
            <a:r>
              <a:rPr lang="zh-CN" altLang="zh-CN" dirty="0" smtClean="0"/>
              <a:t>不能有重复的。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b="1" dirty="0" err="1" smtClean="0"/>
              <a:t>byType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环境中获取目标对象时，目标对象中的属性会根据类型在整个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环境中查找</a:t>
            </a:r>
            <a:r>
              <a:rPr lang="en-US" altLang="zh-CN" dirty="0" smtClean="0"/>
              <a:t>&lt;bean&gt;</a:t>
            </a:r>
            <a:r>
              <a:rPr lang="zh-CN" altLang="zh-CN" dirty="0" smtClean="0"/>
              <a:t>标签的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属性值。如果有相同的，那么获取这个对象，实现关联。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缺点</a:t>
            </a:r>
            <a:r>
              <a:rPr lang="zh-CN" altLang="zh-CN" dirty="0" smtClean="0"/>
              <a:t>：如果存在多个相同类型的</a:t>
            </a:r>
            <a:r>
              <a:rPr lang="en-US" altLang="zh-CN" dirty="0" smtClean="0"/>
              <a:t>bean</a:t>
            </a:r>
            <a:r>
              <a:rPr lang="zh-CN" altLang="zh-CN" dirty="0" smtClean="0"/>
              <a:t>对象，会出错。如果属性为单一类型的数据，那么查找到多个关联对象会发生错误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zh-CN" altLang="zh-CN" dirty="0" smtClean="0"/>
              <a:t>属性为数组或集合</a:t>
            </a:r>
            <a:r>
              <a:rPr lang="en-US" altLang="zh-CN" dirty="0" smtClean="0"/>
              <a:t>(</a:t>
            </a:r>
            <a:r>
              <a:rPr lang="zh-CN" altLang="zh-CN" dirty="0" smtClean="0"/>
              <a:t>泛型</a:t>
            </a:r>
            <a:r>
              <a:rPr lang="en-US" altLang="zh-CN" dirty="0" smtClean="0"/>
              <a:t>)</a:t>
            </a:r>
            <a:r>
              <a:rPr lang="zh-CN" altLang="zh-CN" dirty="0" smtClean="0"/>
              <a:t>类型，那么查找到多个关联对象不会发生异常。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b="1" dirty="0" smtClean="0"/>
              <a:t>constructor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使用构造方法完成对象注入，其实也是根据构造方法的参数类型进行对象查找，相当于采用</a:t>
            </a:r>
            <a:r>
              <a:rPr lang="en-US" altLang="zh-CN" dirty="0" err="1" smtClean="0"/>
              <a:t>byType</a:t>
            </a:r>
            <a:r>
              <a:rPr lang="zh-CN" altLang="zh-CN" dirty="0" smtClean="0"/>
              <a:t>的方式。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b="1" dirty="0" err="1" smtClean="0"/>
              <a:t>autodetect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自动选择：如果对象没有无参数的构造方法，那么自动选择</a:t>
            </a:r>
            <a:r>
              <a:rPr lang="en-US" altLang="zh-CN" dirty="0" smtClean="0"/>
              <a:t>constructor</a:t>
            </a:r>
            <a:r>
              <a:rPr lang="zh-CN" altLang="zh-CN" dirty="0" smtClean="0"/>
              <a:t>的自动装配方式进行构造注入。如果对象含有无参数的构造方法，那么自动选择</a:t>
            </a:r>
            <a:r>
              <a:rPr lang="en-US" altLang="zh-CN" dirty="0" err="1" smtClean="0"/>
              <a:t>byType</a:t>
            </a:r>
            <a:r>
              <a:rPr lang="zh-CN" altLang="zh-CN" dirty="0" smtClean="0"/>
              <a:t>的自动装配方式进行</a:t>
            </a:r>
            <a:r>
              <a:rPr lang="en-US" altLang="zh-CN" dirty="0" smtClean="0"/>
              <a:t>setter</a:t>
            </a:r>
            <a:r>
              <a:rPr lang="zh-CN" altLang="zh-CN" dirty="0" smtClean="0"/>
              <a:t>注入。</a:t>
            </a:r>
          </a:p>
          <a:p>
            <a:r>
              <a:rPr lang="en-US" altLang="zh-CN" b="1" dirty="0" smtClean="0"/>
              <a:t>none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不支持自动装配功能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singleton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 smtClean="0"/>
              <a:t>spring IOC</a:t>
            </a:r>
            <a:r>
              <a:rPr lang="zh-CN" altLang="zh-CN" dirty="0" smtClean="0"/>
              <a:t>容器中仅存在一个</a:t>
            </a:r>
            <a:r>
              <a:rPr lang="en-US" altLang="zh-CN" dirty="0" smtClean="0"/>
              <a:t>Bean</a:t>
            </a:r>
            <a:r>
              <a:rPr lang="zh-CN" altLang="zh-CN" dirty="0" smtClean="0"/>
              <a:t>实例</a:t>
            </a:r>
            <a:r>
              <a:rPr lang="en-US" altLang="zh-CN" dirty="0" smtClean="0"/>
              <a:t>,Bean</a:t>
            </a:r>
            <a:r>
              <a:rPr lang="zh-CN" altLang="zh-CN" dirty="0" smtClean="0"/>
              <a:t>以单实例的方式存在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en-US" altLang="zh-CN" b="1" dirty="0" smtClean="0"/>
              <a:t>prototype 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每次从容器中调用</a:t>
            </a:r>
            <a:r>
              <a:rPr lang="en-US" altLang="zh-CN" dirty="0" smtClean="0"/>
              <a:t>Bean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都返回一个新的实例</a:t>
            </a:r>
            <a:r>
              <a:rPr lang="en-US" altLang="zh-CN" dirty="0" smtClean="0"/>
              <a:t>,</a:t>
            </a:r>
            <a:r>
              <a:rPr lang="zh-CN" altLang="zh-CN" dirty="0" smtClean="0"/>
              <a:t>即每次调用</a:t>
            </a:r>
            <a:r>
              <a:rPr lang="en-US" altLang="zh-CN" dirty="0" err="1" smtClean="0"/>
              <a:t>getBean</a:t>
            </a:r>
            <a:r>
              <a:rPr lang="en-US" altLang="zh-CN" dirty="0" smtClean="0"/>
              <a:t>()</a:t>
            </a:r>
            <a:r>
              <a:rPr lang="zh-CN" altLang="zh-CN" dirty="0" smtClean="0"/>
              <a:t>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相当于执行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XxxBean</a:t>
            </a:r>
            <a:r>
              <a:rPr lang="en-US" altLang="zh-CN" dirty="0" smtClean="0"/>
              <a:t>()</a:t>
            </a:r>
            <a:r>
              <a:rPr lang="zh-CN" altLang="zh-CN" dirty="0" smtClean="0"/>
              <a:t>的操作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en-US" altLang="zh-CN" b="1" dirty="0" smtClean="0"/>
              <a:t>request 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每次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请求都会创建一个新的</a:t>
            </a:r>
            <a:r>
              <a:rPr lang="en-US" altLang="zh-CN" dirty="0" smtClean="0"/>
              <a:t>Bean,</a:t>
            </a:r>
            <a:r>
              <a:rPr lang="zh-CN" altLang="zh-CN" dirty="0" smtClean="0"/>
              <a:t>该作用域仅适用于</a:t>
            </a:r>
            <a:r>
              <a:rPr lang="en-US" altLang="zh-CN" dirty="0" err="1" smtClean="0"/>
              <a:t>webApplicationContext</a:t>
            </a:r>
            <a:r>
              <a:rPr lang="zh-CN" altLang="zh-CN" dirty="0" smtClean="0"/>
              <a:t>环境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en-US" altLang="zh-CN" b="1" dirty="0" smtClean="0"/>
              <a:t>session 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同一个</a:t>
            </a:r>
            <a:r>
              <a:rPr lang="en-US" altLang="zh-CN" dirty="0" smtClean="0"/>
              <a:t>HTTP session</a:t>
            </a:r>
            <a:r>
              <a:rPr lang="zh-CN" altLang="zh-CN" dirty="0" smtClean="0"/>
              <a:t>共享一个</a:t>
            </a:r>
            <a:r>
              <a:rPr lang="en-US" altLang="zh-CN" dirty="0" smtClean="0"/>
              <a:t>Bean,</a:t>
            </a:r>
            <a:r>
              <a:rPr lang="zh-CN" altLang="zh-CN" dirty="0" smtClean="0"/>
              <a:t>不同</a:t>
            </a:r>
            <a:r>
              <a:rPr lang="en-US" altLang="zh-CN" dirty="0" smtClean="0"/>
              <a:t>HTTP session</a:t>
            </a:r>
            <a:r>
              <a:rPr lang="zh-CN" altLang="zh-CN" dirty="0" smtClean="0"/>
              <a:t>使用不同的</a:t>
            </a:r>
            <a:r>
              <a:rPr lang="en-US" altLang="zh-CN" dirty="0" smtClean="0"/>
              <a:t>Bean,</a:t>
            </a:r>
            <a:r>
              <a:rPr lang="zh-CN" altLang="zh-CN" dirty="0" smtClean="0"/>
              <a:t>该作用域仅适用于</a:t>
            </a:r>
            <a:r>
              <a:rPr lang="en-US" altLang="zh-CN" dirty="0" err="1" smtClean="0"/>
              <a:t>webApplicationContext</a:t>
            </a:r>
            <a:r>
              <a:rPr lang="zh-CN" altLang="zh-CN" dirty="0" smtClean="0"/>
              <a:t>环境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en-US" altLang="zh-CN" b="1" dirty="0" err="1" smtClean="0"/>
              <a:t>globalSession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同一个全局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共享一个</a:t>
            </a:r>
            <a:r>
              <a:rPr lang="en-US" altLang="zh-CN" dirty="0" smtClean="0"/>
              <a:t>Bean,</a:t>
            </a:r>
            <a:r>
              <a:rPr lang="zh-CN" altLang="zh-CN" dirty="0" smtClean="0"/>
              <a:t>一般用于</a:t>
            </a:r>
            <a:r>
              <a:rPr lang="en-US" altLang="zh-CN" dirty="0" err="1" smtClean="0"/>
              <a:t>portlet</a:t>
            </a:r>
            <a:r>
              <a:rPr lang="zh-CN" altLang="zh-CN" dirty="0" smtClean="0"/>
              <a:t>应用环境</a:t>
            </a:r>
            <a:r>
              <a:rPr lang="en-US" altLang="zh-CN" dirty="0" smtClean="0"/>
              <a:t>,</a:t>
            </a:r>
            <a:r>
              <a:rPr lang="zh-CN" altLang="zh-CN" dirty="0" smtClean="0"/>
              <a:t>该作用域仅适用于</a:t>
            </a:r>
            <a:r>
              <a:rPr lang="en-US" altLang="zh-CN" dirty="0" err="1" smtClean="0"/>
              <a:t>webApplicationContext</a:t>
            </a:r>
            <a:r>
              <a:rPr lang="zh-CN" altLang="zh-CN" dirty="0" smtClean="0"/>
              <a:t>环境</a:t>
            </a:r>
            <a:r>
              <a:rPr lang="en-US" altLang="zh-CN" dirty="0" smtClean="0"/>
              <a:t>.</a:t>
            </a:r>
          </a:p>
          <a:p>
            <a:pPr lvl="1">
              <a:buNone/>
            </a:pPr>
            <a:r>
              <a:rPr lang="en-US" altLang="zh-CN" dirty="0" smtClean="0"/>
              <a:t>&lt;bean id="" class="" </a:t>
            </a:r>
            <a:r>
              <a:rPr lang="en-US" altLang="zh-CN" b="1" dirty="0" smtClean="0"/>
              <a:t>scope</a:t>
            </a:r>
            <a:r>
              <a:rPr lang="en-US" altLang="zh-CN" dirty="0" smtClean="0"/>
              <a:t>="singleton"/&gt;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作用域</a:t>
            </a:r>
            <a:r>
              <a:rPr lang="en-US" altLang="zh-CN" b="1" dirty="0" smtClean="0"/>
              <a:t>-</a:t>
            </a:r>
            <a:r>
              <a:rPr lang="en-US" altLang="zh-CN" sz="2800" b="1" dirty="0" smtClean="0"/>
              <a:t>lookup</a:t>
            </a:r>
            <a:r>
              <a:rPr lang="zh-CN" altLang="en-US" sz="2800" b="1" dirty="0" smtClean="0"/>
              <a:t>方法注入</a:t>
            </a:r>
            <a:endParaRPr lang="zh-CN" altLang="en-US" sz="28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个单例对象，而是每次获取时都是一个新建的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lookup</a:t>
            </a:r>
            <a:r>
              <a:rPr lang="zh-CN" altLang="en-US" dirty="0" smtClean="0"/>
              <a:t>注入，主要是解决一个问题，程序运行时获取对象，但是该对象不是</a:t>
            </a:r>
            <a:r>
              <a:rPr lang="zh-CN" altLang="en-US" dirty="0" smtClean="0"/>
              <a:t>象。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抽象</a:t>
            </a:r>
            <a:r>
              <a:rPr lang="en-US" altLang="zh-CN" dirty="0" smtClean="0"/>
              <a:t>Bean</a:t>
            </a:r>
            <a:r>
              <a:rPr lang="zh-CN" altLang="zh-CN" dirty="0" smtClean="0"/>
              <a:t>（模板）和子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如果两个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之间的配置信息非常相似，可利用继承来减少重复配置工作。</a:t>
            </a:r>
            <a:br>
              <a:rPr lang="zh-CN" altLang="en-US" sz="1800" dirty="0" smtClean="0"/>
            </a:br>
            <a:r>
              <a:rPr lang="zh-CN" altLang="en-US" sz="1800" dirty="0" smtClean="0"/>
              <a:t>继承是指子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定义可从父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定义继承部分配置信息，也可覆盖特定的配置</a:t>
            </a:r>
            <a:r>
              <a:rPr lang="zh-CN" altLang="en-US" sz="1800" dirty="0" smtClean="0"/>
              <a:t>信息</a:t>
            </a:r>
            <a:r>
              <a:rPr lang="zh-CN" altLang="en-US" sz="1800" dirty="0" smtClean="0"/>
              <a:t>，或者添加一些配置。使用继承配置可以节省很多的配置工作。在实际应用中，</a:t>
            </a:r>
            <a:r>
              <a:rPr lang="zh-CN" altLang="en-US" sz="1800" dirty="0" smtClean="0"/>
              <a:t>通用配置</a:t>
            </a:r>
            <a:r>
              <a:rPr lang="zh-CN" altLang="en-US" sz="1800" dirty="0" smtClean="0"/>
              <a:t>会被配置成模板</a:t>
            </a:r>
            <a:r>
              <a:rPr lang="zh-CN" altLang="en-US" sz="1800" dirty="0" smtClean="0"/>
              <a:t>，可供</a:t>
            </a:r>
            <a:r>
              <a:rPr lang="zh-CN" altLang="en-US" sz="1800" dirty="0" smtClean="0"/>
              <a:t>子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继承。</a:t>
            </a:r>
            <a:br>
              <a:rPr lang="zh-CN" altLang="en-US" sz="1800" dirty="0" smtClean="0"/>
            </a:br>
            <a:endParaRPr lang="en-US" altLang="zh-CN" sz="1800" dirty="0" smtClean="0"/>
          </a:p>
          <a:p>
            <a:r>
              <a:rPr lang="zh-CN" altLang="en-US" sz="1800" dirty="0" smtClean="0"/>
              <a:t>通用</a:t>
            </a:r>
            <a:r>
              <a:rPr lang="zh-CN" altLang="en-US" sz="1800" dirty="0" smtClean="0"/>
              <a:t>的配置会被配置成模板，而模板不需要实例化，仅仅作为子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定义的模板使用。而</a:t>
            </a:r>
            <a:r>
              <a:rPr lang="en-US" altLang="zh-CN" sz="1800" dirty="0" err="1" smtClean="0"/>
              <a:t>ApplicationContext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默认预初始化所有的</a:t>
            </a:r>
            <a:r>
              <a:rPr lang="en-US" altLang="zh-CN" sz="1800" dirty="0" smtClean="0"/>
              <a:t>singleton bean </a:t>
            </a:r>
            <a:r>
              <a:rPr lang="zh-CN" altLang="en-US" sz="1800" dirty="0" smtClean="0"/>
              <a:t>。使用</a:t>
            </a:r>
            <a:r>
              <a:rPr lang="en-US" altLang="zh-CN" sz="1800" dirty="0" smtClean="0"/>
              <a:t>abstract </a:t>
            </a:r>
            <a:r>
              <a:rPr lang="zh-CN" altLang="en-US" sz="1800" dirty="0" smtClean="0"/>
              <a:t>属性，可以阻止模板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被预初始化。</a:t>
            </a:r>
            <a:br>
              <a:rPr lang="zh-CN" altLang="en-US" sz="1800" dirty="0" smtClean="0"/>
            </a:br>
            <a:r>
              <a:rPr lang="en-US" altLang="zh-CN" sz="1800" dirty="0" smtClean="0"/>
              <a:t>abstract </a:t>
            </a:r>
            <a:r>
              <a:rPr lang="zh-CN" altLang="en-US" sz="1800" dirty="0" smtClean="0"/>
              <a:t>属性为</a:t>
            </a:r>
            <a:r>
              <a:rPr lang="en-US" altLang="zh-CN" sz="1800" dirty="0" smtClean="0"/>
              <a:t>true 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称为抽象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，容器会忽略所有的抽象</a:t>
            </a:r>
            <a:r>
              <a:rPr lang="en-US" altLang="zh-CN" sz="1800" dirty="0" smtClean="0"/>
              <a:t>bean </a:t>
            </a:r>
            <a:r>
              <a:rPr lang="zh-CN" altLang="en-US" sz="1800" dirty="0" smtClean="0"/>
              <a:t>定义，预初始化时不初始化抽象</a:t>
            </a:r>
            <a:r>
              <a:rPr lang="en-US" altLang="zh-CN" sz="1800" dirty="0" smtClean="0"/>
              <a:t>bean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&lt;</a:t>
            </a:r>
            <a:r>
              <a:rPr lang="en-US" altLang="zh-CN" sz="1800" dirty="0" smtClean="0"/>
              <a:t>bean id="</a:t>
            </a:r>
            <a:r>
              <a:rPr lang="en-US" altLang="zh-CN" sz="1800" dirty="0" err="1" smtClean="0"/>
              <a:t>chineseTemplate</a:t>
            </a:r>
            <a:r>
              <a:rPr lang="en-US" altLang="zh-CN" sz="1800" dirty="0" smtClean="0"/>
              <a:t>" class="xxx" </a:t>
            </a:r>
            <a:r>
              <a:rPr lang="en-US" altLang="zh-CN" sz="1800" b="1" dirty="0" smtClean="0"/>
              <a:t>abstract="true"</a:t>
            </a:r>
            <a:r>
              <a:rPr lang="en-US" altLang="zh-CN" sz="1800" dirty="0" smtClean="0"/>
              <a:t>&gt;&lt;/bean&gt;</a:t>
            </a:r>
            <a:endParaRPr lang="zh-CN" altLang="zh-CN" sz="1800" dirty="0" smtClean="0"/>
          </a:p>
          <a:p>
            <a:r>
              <a:rPr lang="en-US" altLang="zh-CN" sz="1800" dirty="0" smtClean="0"/>
              <a:t>&lt;</a:t>
            </a:r>
            <a:r>
              <a:rPr lang="en-US" altLang="zh-CN" sz="1800" dirty="0" smtClean="0"/>
              <a:t>bean id="shanghai" parent="</a:t>
            </a:r>
            <a:r>
              <a:rPr lang="en-US" altLang="zh-CN" sz="1800" dirty="0" err="1" smtClean="0"/>
              <a:t>chineseTemplate</a:t>
            </a:r>
            <a:r>
              <a:rPr lang="en-US" altLang="zh-CN" sz="1800" dirty="0" smtClean="0"/>
              <a:t>"&gt;&lt;/bean&gt;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zh-CN" dirty="0" smtClean="0"/>
              <a:t>生命周期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980728"/>
            <a:ext cx="6264696" cy="5688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zh-CN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zh-CN" dirty="0" smtClean="0"/>
              <a:t>就是一个轻量级的控制反转（</a:t>
            </a:r>
            <a:r>
              <a:rPr lang="en-US" altLang="zh-CN" dirty="0" err="1" smtClean="0"/>
              <a:t>IoC</a:t>
            </a:r>
            <a:r>
              <a:rPr lang="zh-CN" altLang="zh-CN" dirty="0" smtClean="0"/>
              <a:t>）和面向切面（</a:t>
            </a:r>
            <a:r>
              <a:rPr lang="en-US" altLang="zh-CN" dirty="0" smtClean="0"/>
              <a:t>AOP</a:t>
            </a:r>
            <a:r>
              <a:rPr lang="zh-CN" altLang="zh-CN" dirty="0" smtClean="0"/>
              <a:t>）的容器框架。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后处理器事件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Bean</a:t>
            </a:r>
            <a:r>
              <a:rPr lang="zh-CN" altLang="zh-CN" b="1" dirty="0" smtClean="0"/>
              <a:t>后处理器</a:t>
            </a:r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 err="1" smtClean="0"/>
              <a:t>BeanPostProcessor</a:t>
            </a:r>
            <a:r>
              <a:rPr lang="zh-CN" altLang="zh-CN" dirty="0" smtClean="0"/>
              <a:t>接口</a:t>
            </a:r>
          </a:p>
          <a:p>
            <a:pPr>
              <a:buNone/>
            </a:pPr>
            <a:r>
              <a:rPr lang="en-US" altLang="zh-CN" dirty="0" smtClean="0"/>
              <a:t>        </a:t>
            </a:r>
            <a:endParaRPr lang="zh-CN" altLang="zh-CN" dirty="0" smtClean="0"/>
          </a:p>
          <a:p>
            <a:r>
              <a:rPr lang="zh-CN" altLang="zh-CN" b="1" dirty="0" smtClean="0"/>
              <a:t>容器后处理器：</a:t>
            </a:r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 err="1" smtClean="0"/>
              <a:t>BeanFactoryPostProcessor</a:t>
            </a:r>
            <a:r>
              <a:rPr lang="zh-CN" altLang="zh-CN" dirty="0" smtClean="0"/>
              <a:t>接口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两个常用的容器后处理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PropertyPlaceholderConfigurer</a:t>
            </a:r>
            <a:r>
              <a:rPr lang="zh-CN" altLang="zh-CN" b="1" dirty="0" smtClean="0"/>
              <a:t>后处理器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负责读取</a:t>
            </a:r>
            <a:r>
              <a:rPr lang="en-US" altLang="zh-CN" dirty="0" smtClean="0"/>
              <a:t>properties</a:t>
            </a:r>
            <a:r>
              <a:rPr lang="zh-CN" altLang="zh-CN" dirty="0" smtClean="0"/>
              <a:t>属性文件里的属性值，并将这些属性值设置成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配置文件的元数据。</a:t>
            </a:r>
          </a:p>
          <a:p>
            <a:r>
              <a:rPr lang="en-US" altLang="zh-CN" b="1" dirty="0" err="1" smtClean="0"/>
              <a:t>PropertyOverrideConfigurer</a:t>
            </a:r>
            <a:r>
              <a:rPr lang="zh-CN" altLang="zh-CN" b="1" dirty="0" smtClean="0"/>
              <a:t>后处理器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属性文件指定的信息可以直接覆盖</a:t>
            </a:r>
            <a:r>
              <a:rPr lang="en-US" altLang="zh-CN" dirty="0" smtClean="0"/>
              <a:t>Spring</a:t>
            </a:r>
            <a:r>
              <a:rPr lang="zh-CN" altLang="zh-CN" dirty="0" smtClean="0"/>
              <a:t>配置文件中的元数据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72000" y="2505398"/>
            <a:ext cx="7215238" cy="563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6000" dirty="0" smtClean="0"/>
              <a:t>Thank you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5947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包括那些模块</a:t>
            </a:r>
            <a:endParaRPr lang="zh-CN" altLang="en-US" dirty="0"/>
          </a:p>
        </p:txBody>
      </p:sp>
      <p:pic>
        <p:nvPicPr>
          <p:cNvPr id="4" name="内容占位符 3" descr="d:\Users\pdong\Desktop\Spring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66069"/>
            <a:ext cx="80772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包括那些模块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zh-CN" b="1" dirty="0" smtClean="0"/>
              <a:t>核心容器：</a:t>
            </a:r>
            <a:r>
              <a:rPr lang="zh-CN" altLang="zh-CN" dirty="0" smtClean="0"/>
              <a:t>核心容器提供</a:t>
            </a:r>
            <a:r>
              <a:rPr lang="en-US" altLang="zh-CN" dirty="0" smtClean="0"/>
              <a:t> Spring </a:t>
            </a:r>
            <a:r>
              <a:rPr lang="zh-CN" altLang="zh-CN" dirty="0" smtClean="0"/>
              <a:t>框架的基本功能。核心容器的主要组件是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BeanFactory</a:t>
            </a:r>
            <a:r>
              <a:rPr lang="zh-CN" altLang="zh-CN" dirty="0" smtClean="0"/>
              <a:t>，它是工厂模式的实现。</a:t>
            </a:r>
            <a:r>
              <a:rPr lang="en-US" altLang="zh-CN" dirty="0" err="1" smtClean="0"/>
              <a:t>BeanFactory</a:t>
            </a:r>
            <a:r>
              <a:rPr lang="en-US" altLang="zh-CN" dirty="0" smtClean="0"/>
              <a:t> </a:t>
            </a:r>
            <a:r>
              <a:rPr lang="zh-CN" altLang="zh-CN" dirty="0" smtClean="0"/>
              <a:t>使用控制反转（</a:t>
            </a:r>
            <a:r>
              <a:rPr lang="en-US" altLang="zh-CN" dirty="0" smtClean="0"/>
              <a:t>IOC</a:t>
            </a:r>
            <a:r>
              <a:rPr lang="zh-CN" altLang="zh-CN" dirty="0" smtClean="0"/>
              <a:t>） 模式将应用程序的配置和依赖性规范与实际的应用程序代码分开。</a:t>
            </a:r>
          </a:p>
          <a:p>
            <a:pPr lvl="0"/>
            <a:r>
              <a:rPr lang="en-US" altLang="zh-CN" b="1" dirty="0" smtClean="0"/>
              <a:t>Spring Context</a:t>
            </a:r>
            <a:r>
              <a:rPr lang="zh-CN" altLang="zh-CN" b="1" dirty="0" smtClean="0"/>
              <a:t>：</a:t>
            </a:r>
            <a:r>
              <a:rPr lang="en-US" altLang="zh-CN" dirty="0" smtClean="0"/>
              <a:t>Spring </a:t>
            </a:r>
            <a:r>
              <a:rPr lang="zh-CN" altLang="zh-CN" dirty="0" smtClean="0"/>
              <a:t>上下文是一个配置文件，向</a:t>
            </a:r>
            <a:r>
              <a:rPr lang="en-US" altLang="zh-CN" dirty="0" smtClean="0"/>
              <a:t> Spring </a:t>
            </a:r>
            <a:r>
              <a:rPr lang="zh-CN" altLang="zh-CN" dirty="0" smtClean="0"/>
              <a:t>框架提供上下文信息。</a:t>
            </a:r>
            <a:r>
              <a:rPr lang="en-US" altLang="zh-CN" dirty="0" smtClean="0"/>
              <a:t>Spring </a:t>
            </a:r>
            <a:r>
              <a:rPr lang="zh-CN" altLang="zh-CN" dirty="0" smtClean="0"/>
              <a:t>上下文包括企业服务，例如 </a:t>
            </a:r>
            <a:r>
              <a:rPr lang="en-US" altLang="zh-CN" dirty="0" smtClean="0"/>
              <a:t>JNDI</a:t>
            </a:r>
            <a:r>
              <a:rPr lang="zh-CN" altLang="zh-CN" dirty="0" smtClean="0"/>
              <a:t>、</a:t>
            </a:r>
            <a:r>
              <a:rPr lang="en-US" altLang="zh-CN" dirty="0" smtClean="0"/>
              <a:t>EJB</a:t>
            </a:r>
            <a:r>
              <a:rPr lang="zh-CN" altLang="zh-CN" dirty="0" smtClean="0"/>
              <a:t>、电子邮件、国际化、校验和调度功能。</a:t>
            </a:r>
          </a:p>
          <a:p>
            <a:pPr lvl="0"/>
            <a:r>
              <a:rPr lang="en-US" altLang="zh-CN" b="1" dirty="0" smtClean="0"/>
              <a:t>Spring AOP</a:t>
            </a:r>
            <a:r>
              <a:rPr lang="zh-CN" altLang="zh-CN" b="1" dirty="0" smtClean="0"/>
              <a:t>：</a:t>
            </a:r>
            <a:r>
              <a:rPr lang="zh-CN" altLang="zh-CN" dirty="0" smtClean="0"/>
              <a:t>通过配置管理特性，</a:t>
            </a:r>
            <a:r>
              <a:rPr lang="en-US" altLang="zh-CN" dirty="0" smtClean="0"/>
              <a:t>Spring AOP </a:t>
            </a:r>
            <a:r>
              <a:rPr lang="zh-CN" altLang="zh-CN" dirty="0" smtClean="0"/>
              <a:t>模块直接将面向方面的编程功能集成到了</a:t>
            </a:r>
            <a:r>
              <a:rPr lang="en-US" altLang="zh-CN" dirty="0" smtClean="0"/>
              <a:t> Spring </a:t>
            </a:r>
            <a:r>
              <a:rPr lang="zh-CN" altLang="zh-CN" dirty="0" smtClean="0"/>
              <a:t>框架中。所以，可以很容易地使</a:t>
            </a:r>
            <a:r>
              <a:rPr lang="en-US" altLang="zh-CN" dirty="0" smtClean="0"/>
              <a:t> Spring </a:t>
            </a:r>
            <a:r>
              <a:rPr lang="zh-CN" altLang="zh-CN" dirty="0" smtClean="0"/>
              <a:t>框架管理的任何对象支持</a:t>
            </a:r>
            <a:r>
              <a:rPr lang="en-US" altLang="zh-CN" dirty="0" smtClean="0"/>
              <a:t> AOP</a:t>
            </a:r>
            <a:r>
              <a:rPr lang="zh-CN" altLang="zh-CN" dirty="0" smtClean="0"/>
              <a:t>。</a:t>
            </a:r>
            <a:r>
              <a:rPr lang="en-US" altLang="zh-CN" dirty="0" smtClean="0"/>
              <a:t>Spring AOP </a:t>
            </a:r>
            <a:r>
              <a:rPr lang="zh-CN" altLang="zh-CN" dirty="0" smtClean="0"/>
              <a:t>模块为基于</a:t>
            </a:r>
            <a:r>
              <a:rPr lang="en-US" altLang="zh-CN" dirty="0" smtClean="0"/>
              <a:t> Spring </a:t>
            </a:r>
            <a:r>
              <a:rPr lang="zh-CN" altLang="zh-CN" dirty="0" smtClean="0"/>
              <a:t>的应用程序中的对象提供了事务管理服务。通过使用</a:t>
            </a:r>
            <a:r>
              <a:rPr lang="en-US" altLang="zh-CN" dirty="0" smtClean="0"/>
              <a:t> Spring AOP</a:t>
            </a:r>
            <a:r>
              <a:rPr lang="zh-CN" altLang="zh-CN" dirty="0" smtClean="0"/>
              <a:t>，不用依赖</a:t>
            </a:r>
            <a:r>
              <a:rPr lang="en-US" altLang="zh-CN" dirty="0" smtClean="0"/>
              <a:t> EJB </a:t>
            </a:r>
            <a:r>
              <a:rPr lang="zh-CN" altLang="zh-CN" dirty="0" smtClean="0"/>
              <a:t>组件，就可以将声明性事务管理集成到应用程序中。</a:t>
            </a:r>
          </a:p>
          <a:p>
            <a:pPr lvl="0"/>
            <a:r>
              <a:rPr lang="en-US" altLang="zh-CN" b="1" dirty="0" smtClean="0"/>
              <a:t>Spring DAO</a:t>
            </a:r>
            <a:r>
              <a:rPr lang="zh-CN" altLang="zh-CN" b="1" dirty="0" smtClean="0"/>
              <a:t>：</a:t>
            </a:r>
            <a:r>
              <a:rPr lang="en-US" altLang="zh-CN" dirty="0" smtClean="0"/>
              <a:t>JDBC DAO </a:t>
            </a:r>
            <a:r>
              <a:rPr lang="zh-CN" altLang="zh-CN" dirty="0" smtClean="0"/>
              <a:t>抽象层提供了有意义的异常层次结构，可用该结构来管理异常处理和不同数据库供应商抛出的错误消息。异常层次结构简化了错误处理，并且极大地降低了需要编写的异常代码数量（例如打开和关闭连接）。</a:t>
            </a:r>
            <a:r>
              <a:rPr lang="en-US" altLang="zh-CN" dirty="0" smtClean="0"/>
              <a:t>Spring DAO </a:t>
            </a:r>
            <a:r>
              <a:rPr lang="zh-CN" altLang="zh-CN" dirty="0" smtClean="0"/>
              <a:t>的面向</a:t>
            </a:r>
            <a:r>
              <a:rPr lang="en-US" altLang="zh-CN" dirty="0" smtClean="0"/>
              <a:t> JDBC </a:t>
            </a:r>
            <a:r>
              <a:rPr lang="zh-CN" altLang="zh-CN" dirty="0" smtClean="0"/>
              <a:t>的异常遵从通用的</a:t>
            </a:r>
            <a:r>
              <a:rPr lang="en-US" altLang="zh-CN" dirty="0" smtClean="0"/>
              <a:t> DAO </a:t>
            </a:r>
            <a:r>
              <a:rPr lang="zh-CN" altLang="zh-CN" dirty="0" smtClean="0"/>
              <a:t>异常层次结构。</a:t>
            </a:r>
          </a:p>
          <a:p>
            <a:pPr lvl="0"/>
            <a:r>
              <a:rPr lang="en-US" altLang="zh-CN" b="1" dirty="0" smtClean="0"/>
              <a:t>Spring ORM</a:t>
            </a:r>
            <a:r>
              <a:rPr lang="zh-CN" altLang="zh-CN" b="1" dirty="0" smtClean="0"/>
              <a:t>：</a:t>
            </a:r>
            <a:r>
              <a:rPr lang="en-US" altLang="zh-CN" dirty="0" smtClean="0"/>
              <a:t>Spring </a:t>
            </a:r>
            <a:r>
              <a:rPr lang="zh-CN" altLang="zh-CN" dirty="0" smtClean="0"/>
              <a:t>框架插入了若干个</a:t>
            </a:r>
            <a:r>
              <a:rPr lang="en-US" altLang="zh-CN" dirty="0" smtClean="0"/>
              <a:t> ORM </a:t>
            </a:r>
            <a:r>
              <a:rPr lang="zh-CN" altLang="zh-CN" dirty="0" smtClean="0"/>
              <a:t>框架，从而提供了</a:t>
            </a:r>
            <a:r>
              <a:rPr lang="en-US" altLang="zh-CN" dirty="0" smtClean="0"/>
              <a:t> ORM </a:t>
            </a:r>
            <a:r>
              <a:rPr lang="zh-CN" altLang="zh-CN" dirty="0" smtClean="0"/>
              <a:t>的对象关系工具，其中包括</a:t>
            </a:r>
            <a:r>
              <a:rPr lang="en-US" altLang="zh-CN" dirty="0" smtClean="0"/>
              <a:t> JDO</a:t>
            </a:r>
            <a:r>
              <a:rPr lang="zh-CN" altLang="zh-CN" dirty="0" smtClean="0"/>
              <a:t>、</a:t>
            </a:r>
            <a:r>
              <a:rPr lang="en-US" altLang="zh-CN" dirty="0" smtClean="0"/>
              <a:t>Hibernate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iBatis</a:t>
            </a:r>
            <a:r>
              <a:rPr lang="en-US" altLang="zh-CN" dirty="0" smtClean="0"/>
              <a:t> SQL Map</a:t>
            </a:r>
            <a:r>
              <a:rPr lang="zh-CN" altLang="zh-CN" dirty="0" smtClean="0"/>
              <a:t>。所有这些都遵从</a:t>
            </a:r>
            <a:r>
              <a:rPr lang="en-US" altLang="zh-CN" dirty="0" smtClean="0"/>
              <a:t> Spring </a:t>
            </a:r>
            <a:r>
              <a:rPr lang="zh-CN" altLang="zh-CN" dirty="0" smtClean="0"/>
              <a:t>的通用事务和</a:t>
            </a:r>
            <a:r>
              <a:rPr lang="en-US" altLang="zh-CN" dirty="0" smtClean="0"/>
              <a:t> DAO </a:t>
            </a:r>
            <a:r>
              <a:rPr lang="zh-CN" altLang="zh-CN" dirty="0" smtClean="0"/>
              <a:t>异常层次结构。</a:t>
            </a:r>
          </a:p>
          <a:p>
            <a:pPr lvl="0"/>
            <a:r>
              <a:rPr lang="en-US" altLang="zh-CN" b="1" dirty="0" smtClean="0"/>
              <a:t>Spring Web </a:t>
            </a:r>
            <a:r>
              <a:rPr lang="zh-CN" altLang="zh-CN" b="1" dirty="0" smtClean="0"/>
              <a:t>模块：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上下文模块建立在应用程序上下文模块之上，为基于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的应用程序提供了上下文。所以，</a:t>
            </a:r>
            <a:r>
              <a:rPr lang="en-US" altLang="zh-CN" dirty="0" smtClean="0"/>
              <a:t>Spring </a:t>
            </a:r>
            <a:r>
              <a:rPr lang="zh-CN" altLang="zh-CN" dirty="0" smtClean="0"/>
              <a:t>框架支持与</a:t>
            </a:r>
            <a:r>
              <a:rPr lang="en-US" altLang="zh-CN" dirty="0" smtClean="0"/>
              <a:t> Jakarta Struts </a:t>
            </a:r>
            <a:r>
              <a:rPr lang="zh-CN" altLang="zh-CN" dirty="0" smtClean="0"/>
              <a:t>的集成。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模块还简化了处理多部分请求以及将请求参数绑定到域对象的工作。</a:t>
            </a:r>
          </a:p>
          <a:p>
            <a:pPr lvl="0"/>
            <a:r>
              <a:rPr lang="en-US" altLang="zh-CN" b="1" dirty="0" smtClean="0"/>
              <a:t>Spring MVC </a:t>
            </a:r>
            <a:r>
              <a:rPr lang="zh-CN" altLang="zh-CN" b="1" dirty="0" smtClean="0"/>
              <a:t>框架：</a:t>
            </a:r>
            <a:r>
              <a:rPr lang="en-US" altLang="zh-CN" dirty="0" smtClean="0"/>
              <a:t>MVC </a:t>
            </a:r>
            <a:r>
              <a:rPr lang="zh-CN" altLang="zh-CN" dirty="0" smtClean="0"/>
              <a:t>框架是一个全功能的构建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应用程序的</a:t>
            </a:r>
            <a:r>
              <a:rPr lang="en-US" altLang="zh-CN" dirty="0" smtClean="0"/>
              <a:t> MVC </a:t>
            </a:r>
            <a:r>
              <a:rPr lang="zh-CN" altLang="zh-CN" dirty="0" smtClean="0"/>
              <a:t>实现。通过策略接口，</a:t>
            </a:r>
            <a:r>
              <a:rPr lang="en-US" altLang="zh-CN" dirty="0" smtClean="0"/>
              <a:t>MVC </a:t>
            </a:r>
            <a:r>
              <a:rPr lang="zh-CN" altLang="zh-CN" dirty="0" smtClean="0"/>
              <a:t>框架变成为高度可配置的，</a:t>
            </a:r>
            <a:r>
              <a:rPr lang="en-US" altLang="zh-CN" dirty="0" smtClean="0"/>
              <a:t>MVC </a:t>
            </a:r>
            <a:r>
              <a:rPr lang="zh-CN" altLang="zh-CN" dirty="0" smtClean="0"/>
              <a:t>容纳了大量视图技术，其中包括</a:t>
            </a:r>
            <a:r>
              <a:rPr lang="en-US" altLang="zh-CN" dirty="0" smtClean="0"/>
              <a:t> JSP</a:t>
            </a:r>
            <a:r>
              <a:rPr lang="zh-CN" altLang="zh-CN" dirty="0" smtClean="0"/>
              <a:t>、</a:t>
            </a:r>
            <a:r>
              <a:rPr lang="en-US" altLang="zh-CN" dirty="0" smtClean="0"/>
              <a:t>Velocity</a:t>
            </a:r>
            <a:r>
              <a:rPr lang="zh-CN" altLang="zh-CN" dirty="0" smtClean="0"/>
              <a:t>、</a:t>
            </a:r>
            <a:r>
              <a:rPr lang="en-US" altLang="zh-CN" dirty="0" smtClean="0"/>
              <a:t>Tiles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iText</a:t>
            </a:r>
            <a:r>
              <a:rPr lang="en-US" altLang="zh-CN" dirty="0" smtClean="0"/>
              <a:t>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POI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带给我们什么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方便解耦，简化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r>
              <a:rPr lang="en-US" altLang="zh-CN" sz="2400" dirty="0" smtClean="0"/>
              <a:t>AOP</a:t>
            </a:r>
            <a:r>
              <a:rPr lang="zh-CN" altLang="en-US" sz="2400" dirty="0" smtClean="0"/>
              <a:t>编程的</a:t>
            </a:r>
            <a:r>
              <a:rPr lang="zh-CN" altLang="en-US" sz="2400" dirty="0" smtClean="0"/>
              <a:t>支持</a:t>
            </a:r>
            <a:endParaRPr lang="en-US" altLang="zh-CN" sz="2400" dirty="0" smtClean="0"/>
          </a:p>
          <a:p>
            <a:r>
              <a:rPr lang="zh-CN" altLang="en-US" sz="2400" dirty="0" smtClean="0"/>
              <a:t>声明式事务的</a:t>
            </a:r>
            <a:r>
              <a:rPr lang="zh-CN" altLang="en-US" sz="2400" dirty="0" smtClean="0"/>
              <a:t>支持</a:t>
            </a:r>
            <a:endParaRPr lang="en-US" altLang="zh-CN" sz="2400" dirty="0" smtClean="0"/>
          </a:p>
          <a:p>
            <a:r>
              <a:rPr lang="zh-CN" altLang="en-US" sz="2400" dirty="0" smtClean="0"/>
              <a:t>方便程序的</a:t>
            </a:r>
            <a:r>
              <a:rPr lang="zh-CN" altLang="en-US" sz="2400" dirty="0" smtClean="0"/>
              <a:t>测试</a:t>
            </a:r>
            <a:endParaRPr lang="en-US" altLang="zh-CN" sz="2400" dirty="0" smtClean="0"/>
          </a:p>
          <a:p>
            <a:r>
              <a:rPr lang="zh-CN" altLang="en-US" sz="2400" dirty="0" smtClean="0"/>
              <a:t>方便集成各种优秀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en-US" altLang="zh-CN" dirty="0" smtClean="0"/>
              <a:t> </a:t>
            </a:r>
            <a:r>
              <a:rPr lang="zh-CN" altLang="zh-CN" dirty="0" smtClean="0"/>
              <a:t>（控制反转）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 “</a:t>
            </a:r>
            <a:r>
              <a:rPr lang="zh-CN" altLang="zh-CN" dirty="0" smtClean="0"/>
              <a:t>控制反转</a:t>
            </a:r>
            <a:r>
              <a:rPr lang="en-US" altLang="zh-CN" dirty="0" smtClean="0"/>
              <a:t>”</a:t>
            </a:r>
            <a:r>
              <a:rPr lang="zh-CN" altLang="zh-CN" dirty="0" smtClean="0"/>
              <a:t>的</a:t>
            </a:r>
            <a:r>
              <a:rPr lang="zh-CN" altLang="zh-CN" dirty="0" smtClean="0"/>
              <a:t>概念所在：控制权由应用代码中转到了外部容器，</a:t>
            </a:r>
            <a:r>
              <a:rPr lang="zh-CN" altLang="zh-CN" dirty="0" smtClean="0"/>
              <a:t>控制权</a:t>
            </a:r>
            <a:r>
              <a:rPr lang="zh-CN" altLang="zh-CN" dirty="0" smtClean="0"/>
              <a:t>的转移，是所谓反转。</a:t>
            </a:r>
          </a:p>
          <a:p>
            <a:r>
              <a:rPr lang="zh-CN" altLang="zh-CN" dirty="0" smtClean="0"/>
              <a:t>不创建依赖对象，但是描述创建它们的方式。在代码中不直接与对象和服务连接，但在配置文件中描述哪一个组件需要哪一项服务。容器负责将这些联系在一起。</a:t>
            </a:r>
          </a:p>
          <a:p>
            <a:r>
              <a:rPr lang="en-US" altLang="zh-CN" dirty="0" err="1" smtClean="0"/>
              <a:t>Ioc</a:t>
            </a:r>
            <a:r>
              <a:rPr lang="zh-CN" altLang="zh-CN" dirty="0" smtClean="0"/>
              <a:t>设计模式实现了</a:t>
            </a:r>
            <a:r>
              <a:rPr lang="en-US" altLang="zh-CN" dirty="0" smtClean="0"/>
              <a:t>“</a:t>
            </a:r>
            <a:r>
              <a:rPr lang="zh-CN" altLang="zh-CN" dirty="0" smtClean="0"/>
              <a:t>面向接口编程，而不是实现</a:t>
            </a:r>
            <a:r>
              <a:rPr lang="en-US" altLang="zh-CN" dirty="0" smtClean="0"/>
              <a:t>”</a:t>
            </a:r>
            <a:r>
              <a:rPr lang="zh-CN" altLang="zh-CN" dirty="0" smtClean="0"/>
              <a:t>的原则。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174142" cy="563562"/>
          </a:xfrm>
        </p:spPr>
        <p:txBody>
          <a:bodyPr/>
          <a:lstStyle/>
          <a:p>
            <a:r>
              <a:rPr lang="en-US" altLang="zh-CN" dirty="0" err="1" smtClean="0"/>
              <a:t>BeanFactory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BeanFactory</a:t>
            </a:r>
            <a:r>
              <a:rPr lang="en-US" altLang="zh-CN" b="1" dirty="0" smtClean="0"/>
              <a:t> </a:t>
            </a:r>
            <a:endParaRPr lang="zh-CN" altLang="zh-CN" b="1" dirty="0" smtClean="0"/>
          </a:p>
          <a:p>
            <a:pPr lvl="1"/>
            <a:r>
              <a:rPr lang="zh-CN" altLang="zh-CN" dirty="0" smtClean="0"/>
              <a:t>是</a:t>
            </a:r>
            <a:r>
              <a:rPr lang="en-US" altLang="zh-CN" dirty="0" smtClean="0"/>
              <a:t>Spring </a:t>
            </a:r>
            <a:r>
              <a:rPr lang="zh-CN" altLang="zh-CN" dirty="0" smtClean="0"/>
              <a:t>框架最核心的接口，它提供了高级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</a:t>
            </a:r>
            <a:r>
              <a:rPr lang="zh-CN" altLang="zh-CN" dirty="0" smtClean="0"/>
              <a:t>的配置机制。</a:t>
            </a:r>
          </a:p>
          <a:p>
            <a:r>
              <a:rPr lang="en-US" altLang="zh-CN" b="1" dirty="0" err="1" smtClean="0"/>
              <a:t>ApplicationContext</a:t>
            </a:r>
            <a:r>
              <a:rPr lang="en-US" altLang="zh-CN" b="1" dirty="0" smtClean="0"/>
              <a:t> </a:t>
            </a:r>
            <a:endParaRPr lang="zh-CN" altLang="zh-CN" b="1" dirty="0" smtClean="0"/>
          </a:p>
          <a:p>
            <a:pPr lvl="1"/>
            <a:r>
              <a:rPr lang="en-US" altLang="zh-CN" dirty="0" err="1" smtClean="0"/>
              <a:t>ApplicationContext</a:t>
            </a:r>
            <a:r>
              <a:rPr lang="zh-CN" altLang="zh-CN" dirty="0" smtClean="0"/>
              <a:t>由</a:t>
            </a:r>
            <a:r>
              <a:rPr lang="en-US" altLang="zh-CN" dirty="0" err="1" smtClean="0"/>
              <a:t>BeanFactory</a:t>
            </a:r>
            <a:r>
              <a:rPr lang="en-US" altLang="zh-CN" dirty="0" smtClean="0"/>
              <a:t> </a:t>
            </a:r>
            <a:r>
              <a:rPr lang="zh-CN" altLang="zh-CN" dirty="0" smtClean="0"/>
              <a:t>派生而来，提供了更多面向实际应用的功能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 err="1" smtClean="0"/>
              <a:t>WebApplicationContext</a:t>
            </a:r>
            <a:r>
              <a:rPr lang="en-US" altLang="zh-CN" b="1" dirty="0" smtClean="0"/>
              <a:t>  </a:t>
            </a:r>
            <a:endParaRPr lang="zh-CN" altLang="zh-CN" sz="2800" b="1" dirty="0" smtClean="0"/>
          </a:p>
          <a:p>
            <a:pPr lvl="1"/>
            <a:r>
              <a:rPr lang="zh-CN" altLang="zh-CN" dirty="0" smtClean="0"/>
              <a:t>是专门为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应用准备的。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ApplicationContext</a:t>
            </a:r>
            <a:endParaRPr lang="zh-CN" altLang="en-US" dirty="0"/>
          </a:p>
        </p:txBody>
      </p:sp>
      <p:pic>
        <p:nvPicPr>
          <p:cNvPr id="4" name="内容占位符 3" descr="d:\Users\pdong\Desktop\ApplicationContext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5935534" cy="495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WebApplicationContext</a:t>
            </a:r>
            <a:endParaRPr lang="zh-CN" altLang="en-US" dirty="0"/>
          </a:p>
        </p:txBody>
      </p:sp>
      <p:pic>
        <p:nvPicPr>
          <p:cNvPr id="4" name="内容占位符 3" descr="d:\Users\pdong\Desktop\WebApplicationContext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72808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602</Words>
  <Application>Microsoft Office PowerPoint</Application>
  <PresentationFormat>全屏显示(4:3)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1_Office 主题</vt:lpstr>
      <vt:lpstr>2_Office 主题</vt:lpstr>
      <vt:lpstr>Spring Ioc</vt:lpstr>
      <vt:lpstr>Spring是什么</vt:lpstr>
      <vt:lpstr>Spring包括那些模块</vt:lpstr>
      <vt:lpstr>Spring包括那些模块</vt:lpstr>
      <vt:lpstr>Spring带给我们什么</vt:lpstr>
      <vt:lpstr>Ioc （控制反转）</vt:lpstr>
      <vt:lpstr>BeanFactory</vt:lpstr>
      <vt:lpstr>ApplicationContext</vt:lpstr>
      <vt:lpstr>WebApplicationContext</vt:lpstr>
      <vt:lpstr>WebApplicationContext 初始化</vt:lpstr>
      <vt:lpstr>获取Bean工厂对象</vt:lpstr>
      <vt:lpstr>获取Bean对象</vt:lpstr>
      <vt:lpstr>Bean装配</vt:lpstr>
      <vt:lpstr>依赖注入的实现</vt:lpstr>
      <vt:lpstr>自动装配</vt:lpstr>
      <vt:lpstr>作用域</vt:lpstr>
      <vt:lpstr>作用域-lookup方法注入</vt:lpstr>
      <vt:lpstr>抽象Bean（模板）和子Bean</vt:lpstr>
      <vt:lpstr>Bean生命周期</vt:lpstr>
      <vt:lpstr>后处理器事件</vt:lpstr>
      <vt:lpstr>两个常用的容器后处理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Ioc</dc:title>
  <dc:creator>dp</dc:creator>
  <cp:lastModifiedBy>dp</cp:lastModifiedBy>
  <cp:revision>28</cp:revision>
  <dcterms:created xsi:type="dcterms:W3CDTF">2015-06-14T04:09:09Z</dcterms:created>
  <dcterms:modified xsi:type="dcterms:W3CDTF">2015-06-14T07:10:00Z</dcterms:modified>
</cp:coreProperties>
</file>