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61" r:id="rId3"/>
    <p:sldId id="386" r:id="rId4"/>
    <p:sldId id="360" r:id="rId5"/>
    <p:sldId id="384" r:id="rId6"/>
    <p:sldId id="362" r:id="rId7"/>
    <p:sldId id="394" r:id="rId8"/>
    <p:sldId id="412" r:id="rId9"/>
    <p:sldId id="393" r:id="rId10"/>
    <p:sldId id="390" r:id="rId11"/>
    <p:sldId id="410" r:id="rId12"/>
    <p:sldId id="409" r:id="rId13"/>
    <p:sldId id="411" r:id="rId14"/>
    <p:sldId id="343" r:id="rId15"/>
    <p:sldId id="368" r:id="rId16"/>
    <p:sldId id="399" r:id="rId17"/>
    <p:sldId id="400" r:id="rId18"/>
    <p:sldId id="401" r:id="rId19"/>
    <p:sldId id="407" r:id="rId20"/>
    <p:sldId id="374" r:id="rId21"/>
    <p:sldId id="404" r:id="rId22"/>
    <p:sldId id="405" r:id="rId23"/>
    <p:sldId id="376" r:id="rId24"/>
    <p:sldId id="377" r:id="rId25"/>
    <p:sldId id="345" r:id="rId26"/>
    <p:sldId id="381" r:id="rId27"/>
    <p:sldId id="378" r:id="rId28"/>
    <p:sldId id="380" r:id="rId29"/>
    <p:sldId id="355" r:id="rId30"/>
    <p:sldId id="383" r:id="rId31"/>
    <p:sldId id="349" r:id="rId32"/>
    <p:sldId id="353" r:id="rId33"/>
    <p:sldId id="331" r:id="rId34"/>
    <p:sldId id="354" r:id="rId35"/>
    <p:sldId id="31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8711"/>
    <a:srgbClr val="FFFFFF"/>
    <a:srgbClr val="D9D9D9"/>
    <a:srgbClr val="FF9900"/>
    <a:srgbClr val="000000"/>
    <a:srgbClr val="BDD0F0"/>
    <a:srgbClr val="8896AE"/>
    <a:srgbClr val="B1C3E3"/>
    <a:srgbClr val="93A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0" autoAdjust="0"/>
    <p:restoredTop sz="80698" autoAdjust="0"/>
  </p:normalViewPr>
  <p:slideViewPr>
    <p:cSldViewPr snapToGrid="0">
      <p:cViewPr varScale="1">
        <p:scale>
          <a:sx n="55" d="100"/>
          <a:sy n="55" d="100"/>
        </p:scale>
        <p:origin x="102" y="906"/>
      </p:cViewPr>
      <p:guideLst>
        <p:guide orient="horz"/>
        <p:guide pos="76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solidFill>
                <a:latin typeface="Avenir-Book" panose="02000503020000020003" pitchFamily="2" charset="0"/>
                <a:ea typeface="+mn-ea"/>
                <a:cs typeface="+mn-cs"/>
              </a:defRPr>
            </a:pPr>
            <a:r>
              <a:rPr lang="en-US" sz="2600" dirty="0" smtClean="0">
                <a:solidFill>
                  <a:schemeClr val="tx1"/>
                </a:solidFill>
              </a:rPr>
              <a:t>Model</a:t>
            </a:r>
            <a:r>
              <a:rPr lang="en-US" sz="2600" baseline="0" dirty="0" smtClean="0">
                <a:solidFill>
                  <a:schemeClr val="tx1"/>
                </a:solidFill>
              </a:rPr>
              <a:t> </a:t>
            </a:r>
            <a:r>
              <a:rPr lang="en-US" sz="2600" dirty="0" smtClean="0">
                <a:solidFill>
                  <a:schemeClr val="tx1"/>
                </a:solidFill>
              </a:rPr>
              <a:t>accuracy </a:t>
            </a:r>
            <a:r>
              <a:rPr lang="en-US" sz="2600" dirty="0">
                <a:solidFill>
                  <a:schemeClr val="tx1"/>
                </a:solidFill>
              </a:rPr>
              <a:t>at following </a:t>
            </a:r>
            <a:r>
              <a:rPr lang="en-US" sz="2600" dirty="0" smtClean="0">
                <a:solidFill>
                  <a:schemeClr val="tx1"/>
                </a:solidFill>
              </a:rPr>
              <a:t>human instructions</a:t>
            </a:r>
            <a:endParaRPr lang="en-US" sz="2600" dirty="0">
              <a:solidFill>
                <a:schemeClr val="tx1"/>
              </a:solidFill>
            </a:endParaRPr>
          </a:p>
        </c:rich>
      </c:tx>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solidFill>
              <a:latin typeface="Avenir-Book" panose="02000503020000020003" pitchFamily="2" charset="0"/>
              <a:ea typeface="+mn-ea"/>
              <a:cs typeface="+mn-cs"/>
            </a:defRPr>
          </a:pPr>
          <a:endParaRPr lang="en-US"/>
        </a:p>
      </c:txPr>
    </c:title>
    <c:autoTitleDeleted val="0"/>
    <c:plotArea>
      <c:layout>
        <c:manualLayout>
          <c:layoutTarget val="inner"/>
          <c:xMode val="edge"/>
          <c:yMode val="edge"/>
          <c:x val="5.6486618736342142E-2"/>
          <c:y val="9.9152429924186131E-2"/>
          <c:w val="0.92687733759842517"/>
          <c:h val="0.76748654235442038"/>
        </c:manualLayout>
      </c:layout>
      <c:barChart>
        <c:barDir val="col"/>
        <c:grouping val="clustered"/>
        <c:varyColors val="0"/>
        <c:ser>
          <c:idx val="1"/>
          <c:order val="0"/>
          <c:tx>
            <c:strRef>
              <c:f>Sheet1!$C$1</c:f>
              <c:strCache>
                <c:ptCount val="1"/>
                <c:pt idx="0">
                  <c:v>Artzi &amp; Zettlemoyer</c:v>
                </c:pt>
              </c:strCache>
            </c:strRef>
          </c:tx>
          <c:spPr>
            <a:solidFill>
              <a:schemeClr val="bg1">
                <a:lumMod val="65000"/>
              </a:schemeClr>
            </a:solidFill>
            <a:ln>
              <a:noFill/>
            </a:ln>
            <a:effectLst/>
          </c:spPr>
          <c:invertIfNegative val="0"/>
          <c:dPt>
            <c:idx val="0"/>
            <c:invertIfNegative val="0"/>
            <c:bubble3D val="0"/>
            <c:spPr>
              <a:solidFill>
                <a:schemeClr val="accent3">
                  <a:lumMod val="60000"/>
                  <a:lumOff val="40000"/>
                </a:schemeClr>
              </a:solidFill>
              <a:ln w="38100">
                <a:noFill/>
              </a:ln>
              <a:effectLst/>
            </c:spPr>
            <c:extLst>
              <c:ext xmlns:c16="http://schemas.microsoft.com/office/drawing/2014/chart" uri="{C3380CC4-5D6E-409C-BE32-E72D297353CC}">
                <c16:uniqueId val="{00000000-15CE-4AD8-812A-3C9EE5256E71}"/>
              </c:ext>
            </c:extLst>
          </c:dPt>
          <c:dLbls>
            <c:spPr>
              <a:noFill/>
              <a:ln>
                <a:noFill/>
              </a:ln>
              <a:effectLst/>
            </c:spPr>
            <c:txPr>
              <a:bodyPr rot="0" spcFirstLastPara="1" vertOverflow="ellipsis" vert="horz" wrap="square" lIns="38100" tIns="19050" rIns="38100" bIns="19050" anchor="b" anchorCtr="1">
                <a:spAutoFit/>
              </a:bodyPr>
              <a:lstStyle/>
              <a:p>
                <a:pPr>
                  <a:defRPr sz="24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59.6</c:v>
                </c:pt>
              </c:numCache>
            </c:numRef>
          </c:val>
          <c:extLst>
            <c:ext xmlns:c16="http://schemas.microsoft.com/office/drawing/2014/chart" uri="{C3380CC4-5D6E-409C-BE32-E72D297353CC}">
              <c16:uniqueId val="{00000001-F2B6-43C1-8FBD-1DF451F83BDD}"/>
            </c:ext>
          </c:extLst>
        </c:ser>
        <c:ser>
          <c:idx val="2"/>
          <c:order val="1"/>
          <c:tx>
            <c:strRef>
              <c:f>Sheet1!$D$1</c:f>
              <c:strCache>
                <c:ptCount val="1"/>
                <c:pt idx="0">
                  <c:v>Base follower</c:v>
                </c:pt>
              </c:strCache>
            </c:strRef>
          </c:tx>
          <c:spPr>
            <a:solidFill>
              <a:schemeClr val="accent3">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64.400000000000006</c:v>
                </c:pt>
              </c:numCache>
            </c:numRef>
          </c:val>
          <c:extLst>
            <c:ext xmlns:c16="http://schemas.microsoft.com/office/drawing/2014/chart" uri="{C3380CC4-5D6E-409C-BE32-E72D297353CC}">
              <c16:uniqueId val="{00000000-279B-4DFD-B546-B1FAEE77E10F}"/>
            </c:ext>
          </c:extLst>
        </c:ser>
        <c:ser>
          <c:idx val="3"/>
          <c:order val="2"/>
          <c:tx>
            <c:strRef>
              <c:f>Sheet1!$E$1</c:f>
              <c:strCache>
                <c:ptCount val="1"/>
                <c:pt idx="0">
                  <c:v>Pragmatic follower</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b" anchorCtr="1">
                <a:spAutoFit/>
              </a:bodyPr>
              <a:lstStyle/>
              <a:p>
                <a:pPr>
                  <a:defRPr sz="24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General</c:formatCode>
                <c:ptCount val="1"/>
                <c:pt idx="0">
                  <c:v>65.3</c:v>
                </c:pt>
              </c:numCache>
            </c:numRef>
          </c:val>
          <c:extLst>
            <c:ext xmlns:c16="http://schemas.microsoft.com/office/drawing/2014/chart" uri="{C3380CC4-5D6E-409C-BE32-E72D297353CC}">
              <c16:uniqueId val="{00000001-15CE-4AD8-812A-3C9EE5256E71}"/>
            </c:ext>
          </c:extLst>
        </c:ser>
        <c:dLbls>
          <c:showLegendKey val="0"/>
          <c:showVal val="0"/>
          <c:showCatName val="0"/>
          <c:showSerName val="0"/>
          <c:showPercent val="0"/>
          <c:showBubbleSize val="0"/>
        </c:dLbls>
        <c:gapWidth val="192"/>
        <c:overlap val="-27"/>
        <c:axId val="2095473600"/>
        <c:axId val="2095472352"/>
      </c:barChart>
      <c:catAx>
        <c:axId val="209547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venir-Book" panose="02000503020000020003" pitchFamily="2" charset="0"/>
                <a:ea typeface="+mn-ea"/>
                <a:cs typeface="+mn-cs"/>
              </a:defRPr>
            </a:pPr>
            <a:endParaRPr lang="en-US"/>
          </a:p>
        </c:txPr>
        <c:crossAx val="2095472352"/>
        <c:crosses val="autoZero"/>
        <c:auto val="1"/>
        <c:lblAlgn val="ctr"/>
        <c:lblOffset val="100"/>
        <c:noMultiLvlLbl val="0"/>
      </c:catAx>
      <c:valAx>
        <c:axId val="2095472352"/>
        <c:scaling>
          <c:orientation val="minMax"/>
          <c:max val="70"/>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venir-Book" panose="02000503020000020003" pitchFamily="2" charset="0"/>
                <a:ea typeface="+mn-ea"/>
                <a:cs typeface="+mn-cs"/>
              </a:defRPr>
            </a:pPr>
            <a:endParaRPr lang="en-US"/>
          </a:p>
        </c:txPr>
        <c:crossAx val="2095473600"/>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latin typeface="Avenir-Book" panose="02000503020000020003"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solidFill>
                <a:latin typeface="Avenir-Book" panose="02000503020000020003" pitchFamily="2" charset="0"/>
                <a:ea typeface="+mn-ea"/>
                <a:cs typeface="+mn-cs"/>
              </a:defRPr>
            </a:pPr>
            <a:r>
              <a:rPr lang="en-US" sz="2600" dirty="0" smtClean="0">
                <a:solidFill>
                  <a:schemeClr val="tx1"/>
                </a:solidFill>
              </a:rPr>
              <a:t>Model</a:t>
            </a:r>
            <a:r>
              <a:rPr lang="en-US" sz="2600" baseline="0" dirty="0" smtClean="0">
                <a:solidFill>
                  <a:schemeClr val="tx1"/>
                </a:solidFill>
              </a:rPr>
              <a:t> </a:t>
            </a:r>
            <a:r>
              <a:rPr lang="en-US" sz="2600" dirty="0" smtClean="0">
                <a:solidFill>
                  <a:schemeClr val="tx1"/>
                </a:solidFill>
              </a:rPr>
              <a:t>accuracy </a:t>
            </a:r>
            <a:r>
              <a:rPr lang="en-US" sz="2600" dirty="0">
                <a:solidFill>
                  <a:schemeClr val="tx1"/>
                </a:solidFill>
              </a:rPr>
              <a:t>at following </a:t>
            </a:r>
            <a:r>
              <a:rPr lang="en-US" sz="2600" dirty="0" smtClean="0">
                <a:solidFill>
                  <a:schemeClr val="tx1"/>
                </a:solidFill>
              </a:rPr>
              <a:t>human instructions</a:t>
            </a:r>
            <a:endParaRPr lang="en-US" sz="2600" dirty="0">
              <a:solidFill>
                <a:schemeClr val="tx1"/>
              </a:solidFill>
            </a:endParaRPr>
          </a:p>
        </c:rich>
      </c:tx>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solidFill>
              <a:latin typeface="Avenir-Book" panose="02000503020000020003" pitchFamily="2" charset="0"/>
              <a:ea typeface="+mn-ea"/>
              <a:cs typeface="+mn-cs"/>
            </a:defRPr>
          </a:pPr>
          <a:endParaRPr lang="en-US"/>
        </a:p>
      </c:txPr>
    </c:title>
    <c:autoTitleDeleted val="0"/>
    <c:plotArea>
      <c:layout>
        <c:manualLayout>
          <c:layoutTarget val="inner"/>
          <c:xMode val="edge"/>
          <c:yMode val="edge"/>
          <c:x val="4.8122662401574805E-2"/>
          <c:y val="0.11790242877076594"/>
          <c:w val="0.92687733759842517"/>
          <c:h val="0.76748654235442038"/>
        </c:manualLayout>
      </c:layout>
      <c:barChart>
        <c:barDir val="col"/>
        <c:grouping val="clustered"/>
        <c:varyColors val="0"/>
        <c:ser>
          <c:idx val="0"/>
          <c:order val="0"/>
          <c:tx>
            <c:strRef>
              <c:f>Sheet1!$B$1</c:f>
              <c:strCache>
                <c:ptCount val="1"/>
                <c:pt idx="0">
                  <c:v>Base listener</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Alchemy</c:v>
                </c:pt>
                <c:pt idx="1">
                  <c:v>Scene</c:v>
                </c:pt>
                <c:pt idx="2">
                  <c:v>Tangrams</c:v>
                </c:pt>
              </c:strCache>
            </c:strRef>
          </c:cat>
          <c:val>
            <c:numRef>
              <c:f>Sheet1!$B$2:$B$4</c:f>
              <c:numCache>
                <c:formatCode>General</c:formatCode>
                <c:ptCount val="3"/>
                <c:pt idx="0">
                  <c:v>69.7</c:v>
                </c:pt>
                <c:pt idx="1">
                  <c:v>70.900000000000006</c:v>
                </c:pt>
                <c:pt idx="2">
                  <c:v>69.599999999999994</c:v>
                </c:pt>
              </c:numCache>
            </c:numRef>
          </c:val>
          <c:extLst>
            <c:ext xmlns:c16="http://schemas.microsoft.com/office/drawing/2014/chart" uri="{C3380CC4-5D6E-409C-BE32-E72D297353CC}">
              <c16:uniqueId val="{00000000-F2B6-43C1-8FBD-1DF451F83BDD}"/>
            </c:ext>
          </c:extLst>
        </c:ser>
        <c:ser>
          <c:idx val="1"/>
          <c:order val="1"/>
          <c:tx>
            <c:strRef>
              <c:f>Sheet1!$C$1</c:f>
              <c:strCache>
                <c:ptCount val="1"/>
                <c:pt idx="0">
                  <c:v>Pragmatic listener</c:v>
                </c:pt>
              </c:strCache>
            </c:strRef>
          </c:tx>
          <c:spPr>
            <a:solidFill>
              <a:schemeClr val="accent3">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Alchemy</c:v>
                </c:pt>
                <c:pt idx="1">
                  <c:v>Scene</c:v>
                </c:pt>
                <c:pt idx="2">
                  <c:v>Tangrams</c:v>
                </c:pt>
              </c:strCache>
            </c:strRef>
          </c:cat>
          <c:val>
            <c:numRef>
              <c:f>Sheet1!$C$2:$C$4</c:f>
              <c:numCache>
                <c:formatCode>General</c:formatCode>
                <c:ptCount val="3"/>
                <c:pt idx="0">
                  <c:v>72</c:v>
                </c:pt>
                <c:pt idx="1">
                  <c:v>72.7</c:v>
                </c:pt>
                <c:pt idx="2">
                  <c:v>69.599999999999994</c:v>
                </c:pt>
              </c:numCache>
            </c:numRef>
          </c:val>
          <c:extLst>
            <c:ext xmlns:c16="http://schemas.microsoft.com/office/drawing/2014/chart" uri="{C3380CC4-5D6E-409C-BE32-E72D297353CC}">
              <c16:uniqueId val="{00000001-F2B6-43C1-8FBD-1DF451F83BDD}"/>
            </c:ext>
          </c:extLst>
        </c:ser>
        <c:dLbls>
          <c:showLegendKey val="0"/>
          <c:showVal val="0"/>
          <c:showCatName val="0"/>
          <c:showSerName val="0"/>
          <c:showPercent val="0"/>
          <c:showBubbleSize val="0"/>
        </c:dLbls>
        <c:gapWidth val="139"/>
        <c:overlap val="-37"/>
        <c:axId val="2095473600"/>
        <c:axId val="2095472352"/>
      </c:barChart>
      <c:catAx>
        <c:axId val="209547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Avenir-Book" panose="02000503020000020003" pitchFamily="2" charset="0"/>
                <a:ea typeface="+mn-ea"/>
                <a:cs typeface="+mn-cs"/>
              </a:defRPr>
            </a:pPr>
            <a:endParaRPr lang="en-US"/>
          </a:p>
        </c:txPr>
        <c:crossAx val="2095472352"/>
        <c:crosses val="autoZero"/>
        <c:auto val="1"/>
        <c:lblAlgn val="ctr"/>
        <c:lblOffset val="100"/>
        <c:noMultiLvlLbl val="0"/>
      </c:catAx>
      <c:valAx>
        <c:axId val="2095472352"/>
        <c:scaling>
          <c:orientation val="minMax"/>
          <c:max val="80"/>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venir-Book" panose="02000503020000020003" pitchFamily="2" charset="0"/>
                <a:ea typeface="+mn-ea"/>
                <a:cs typeface="+mn-cs"/>
              </a:defRPr>
            </a:pPr>
            <a:endParaRPr lang="en-US"/>
          </a:p>
        </c:txPr>
        <c:crossAx val="2095473600"/>
        <c:crosses val="autoZero"/>
        <c:crossBetween val="between"/>
        <c:majorUnit val="10"/>
      </c:valAx>
      <c:spPr>
        <a:noFill/>
        <a:ln w="25400">
          <a:noFill/>
        </a:ln>
        <a:effectLst/>
      </c:spPr>
    </c:plotArea>
    <c:legend>
      <c:legendPos val="b"/>
      <c:layout>
        <c:manualLayout>
          <c:xMode val="edge"/>
          <c:yMode val="edge"/>
          <c:x val="0.18542240076287828"/>
          <c:y val="0.1066395524911818"/>
          <c:w val="0.61113363390344921"/>
          <c:h val="8.2036043181837909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venir-Book" panose="02000503020000020003" pitchFamily="2" charset="0"/>
              <a:ea typeface="+mn-ea"/>
              <a:cs typeface="+mn-cs"/>
            </a:defRPr>
          </a:pPr>
          <a:endParaRPr lang="en-US"/>
        </a:p>
      </c:txPr>
    </c:legend>
    <c:plotVisOnly val="1"/>
    <c:dispBlanksAs val="gap"/>
    <c:showDLblsOverMax val="0"/>
  </c:chart>
  <c:spPr>
    <a:noFill/>
    <a:ln>
      <a:noFill/>
    </a:ln>
    <a:effectLst/>
  </c:spPr>
  <c:txPr>
    <a:bodyPr/>
    <a:lstStyle/>
    <a:p>
      <a:pPr>
        <a:defRPr>
          <a:latin typeface="Avenir-Book" panose="02000503020000020003"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solidFill>
                <a:latin typeface="Avenir-Book" panose="02000503020000020003" pitchFamily="2" charset="0"/>
                <a:ea typeface="+mn-ea"/>
                <a:cs typeface="+mn-cs"/>
              </a:defRPr>
            </a:pPr>
            <a:r>
              <a:rPr lang="en-US" sz="2600" dirty="0">
                <a:solidFill>
                  <a:schemeClr val="tx1"/>
                </a:solidFill>
              </a:rPr>
              <a:t>Human accuracy at </a:t>
            </a:r>
            <a:r>
              <a:rPr lang="en-US" sz="2600" dirty="0" smtClean="0">
                <a:solidFill>
                  <a:schemeClr val="tx1"/>
                </a:solidFill>
              </a:rPr>
              <a:t>following</a:t>
            </a:r>
            <a:r>
              <a:rPr lang="en-US" sz="2600" baseline="0" dirty="0" smtClean="0">
                <a:solidFill>
                  <a:schemeClr val="tx1"/>
                </a:solidFill>
              </a:rPr>
              <a:t> instructions from</a:t>
            </a:r>
            <a:r>
              <a:rPr lang="en-US" sz="2600" dirty="0" smtClean="0">
                <a:solidFill>
                  <a:schemeClr val="tx1"/>
                </a:solidFill>
              </a:rPr>
              <a:t>:</a:t>
            </a:r>
            <a:endParaRPr lang="en-US" sz="2600" dirty="0">
              <a:solidFill>
                <a:schemeClr val="tx1"/>
              </a:solidFill>
            </a:endParaRPr>
          </a:p>
        </c:rich>
      </c:tx>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solidFill>
              <a:latin typeface="Avenir-Book" panose="02000503020000020003" pitchFamily="2" charset="0"/>
              <a:ea typeface="+mn-ea"/>
              <a:cs typeface="+mn-cs"/>
            </a:defRPr>
          </a:pPr>
          <a:endParaRPr lang="en-US"/>
        </a:p>
      </c:txPr>
    </c:title>
    <c:autoTitleDeleted val="0"/>
    <c:plotArea>
      <c:layout>
        <c:manualLayout>
          <c:layoutTarget val="inner"/>
          <c:xMode val="edge"/>
          <c:yMode val="edge"/>
          <c:x val="4.8122662401574805E-2"/>
          <c:y val="0.11790242877076594"/>
          <c:w val="0.92687733759842517"/>
          <c:h val="0.76748654235442038"/>
        </c:manualLayout>
      </c:layout>
      <c:barChart>
        <c:barDir val="col"/>
        <c:grouping val="clustered"/>
        <c:varyColors val="0"/>
        <c:ser>
          <c:idx val="0"/>
          <c:order val="0"/>
          <c:tx>
            <c:strRef>
              <c:f>Sheet1!$B$1</c:f>
              <c:strCache>
                <c:ptCount val="1"/>
                <c:pt idx="0">
                  <c:v>Base speaker</c:v>
                </c:pt>
              </c:strCache>
            </c:strRef>
          </c:tx>
          <c:spPr>
            <a:solidFill>
              <a:schemeClr val="accent6">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SAIL</c:v>
                </c:pt>
                <c:pt idx="1">
                  <c:v>Alchemy</c:v>
                </c:pt>
                <c:pt idx="2">
                  <c:v>Scene</c:v>
                </c:pt>
                <c:pt idx="3">
                  <c:v>Tangrams</c:v>
                </c:pt>
              </c:strCache>
            </c:strRef>
          </c:cat>
          <c:val>
            <c:numRef>
              <c:f>Sheet1!$B$2:$B$5</c:f>
              <c:numCache>
                <c:formatCode>General</c:formatCode>
                <c:ptCount val="4"/>
                <c:pt idx="0">
                  <c:v>62.8</c:v>
                </c:pt>
                <c:pt idx="1">
                  <c:v>29.3</c:v>
                </c:pt>
                <c:pt idx="2">
                  <c:v>31.3</c:v>
                </c:pt>
                <c:pt idx="3">
                  <c:v>60</c:v>
                </c:pt>
              </c:numCache>
            </c:numRef>
          </c:val>
          <c:extLst>
            <c:ext xmlns:c16="http://schemas.microsoft.com/office/drawing/2014/chart" uri="{C3380CC4-5D6E-409C-BE32-E72D297353CC}">
              <c16:uniqueId val="{00000000-F2B6-43C1-8FBD-1DF451F83BDD}"/>
            </c:ext>
          </c:extLst>
        </c:ser>
        <c:ser>
          <c:idx val="1"/>
          <c:order val="1"/>
          <c:tx>
            <c:strRef>
              <c:f>Sheet1!$C$1</c:f>
              <c:strCache>
                <c:ptCount val="1"/>
                <c:pt idx="0">
                  <c:v>Pragmatic speaker</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Avenir-Book" panose="02000503020000020003" pitchFamily="2"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SAIL</c:v>
                </c:pt>
                <c:pt idx="1">
                  <c:v>Alchemy</c:v>
                </c:pt>
                <c:pt idx="2">
                  <c:v>Scene</c:v>
                </c:pt>
                <c:pt idx="3">
                  <c:v>Tangrams</c:v>
                </c:pt>
              </c:strCache>
            </c:strRef>
          </c:cat>
          <c:val>
            <c:numRef>
              <c:f>Sheet1!$C$2:$C$5</c:f>
              <c:numCache>
                <c:formatCode>General</c:formatCode>
                <c:ptCount val="4"/>
                <c:pt idx="0">
                  <c:v>75.2</c:v>
                </c:pt>
                <c:pt idx="1">
                  <c:v>75.3</c:v>
                </c:pt>
                <c:pt idx="2">
                  <c:v>69.3</c:v>
                </c:pt>
                <c:pt idx="3">
                  <c:v>88</c:v>
                </c:pt>
              </c:numCache>
            </c:numRef>
          </c:val>
          <c:extLst>
            <c:ext xmlns:c16="http://schemas.microsoft.com/office/drawing/2014/chart" uri="{C3380CC4-5D6E-409C-BE32-E72D297353CC}">
              <c16:uniqueId val="{00000001-F2B6-43C1-8FBD-1DF451F83BDD}"/>
            </c:ext>
          </c:extLst>
        </c:ser>
        <c:dLbls>
          <c:showLegendKey val="0"/>
          <c:showVal val="0"/>
          <c:showCatName val="0"/>
          <c:showSerName val="0"/>
          <c:showPercent val="0"/>
          <c:showBubbleSize val="0"/>
        </c:dLbls>
        <c:gapWidth val="219"/>
        <c:overlap val="-27"/>
        <c:axId val="2095473600"/>
        <c:axId val="2095472352"/>
      </c:barChart>
      <c:catAx>
        <c:axId val="209547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Avenir-Book" panose="02000503020000020003" pitchFamily="2" charset="0"/>
                <a:ea typeface="+mn-ea"/>
                <a:cs typeface="+mn-cs"/>
              </a:defRPr>
            </a:pPr>
            <a:endParaRPr lang="en-US"/>
          </a:p>
        </c:txPr>
        <c:crossAx val="2095472352"/>
        <c:crosses val="autoZero"/>
        <c:auto val="1"/>
        <c:lblAlgn val="ctr"/>
        <c:lblOffset val="100"/>
        <c:noMultiLvlLbl val="0"/>
      </c:catAx>
      <c:valAx>
        <c:axId val="2095472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venir-Book" panose="02000503020000020003" pitchFamily="2" charset="0"/>
                <a:ea typeface="+mn-ea"/>
                <a:cs typeface="+mn-cs"/>
              </a:defRPr>
            </a:pPr>
            <a:endParaRPr lang="en-US"/>
          </a:p>
        </c:txPr>
        <c:crossAx val="2095473600"/>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latin typeface="Avenir-Book" panose="02000503020000020003"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2706E-4E5F-4C4D-B4FB-427C21C6D91A}"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35D3-EBAD-9D4F-91D4-4C6CF5CC7CAA}" type="slidenum">
              <a:rPr lang="en-US" smtClean="0"/>
              <a:t>‹#›</a:t>
            </a:fld>
            <a:endParaRPr lang="en-US"/>
          </a:p>
        </p:txBody>
      </p:sp>
    </p:spTree>
    <p:extLst>
      <p:ext uri="{BB962C8B-B14F-4D97-AF65-F5344CB8AC3E}">
        <p14:creationId xmlns:p14="http://schemas.microsoft.com/office/powerpoint/2010/main" val="32209848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Pragmatic models that generate instructions by reasoning about they’ll be interpreted, and interpreting instructions by reasoning about why they were generated the way they were.</a:t>
            </a:r>
          </a:p>
        </p:txBody>
      </p:sp>
      <p:sp>
        <p:nvSpPr>
          <p:cNvPr id="4" name="Slide Number Placeholder 3"/>
          <p:cNvSpPr>
            <a:spLocks noGrp="1"/>
          </p:cNvSpPr>
          <p:nvPr>
            <p:ph type="sldNum" sz="quarter" idx="10"/>
          </p:nvPr>
        </p:nvSpPr>
        <p:spPr/>
        <p:txBody>
          <a:bodyPr/>
          <a:lstStyle/>
          <a:p>
            <a:fld id="{064B35D3-EBAD-9D4F-91D4-4C6CF5CC7CAA}" type="slidenum">
              <a:rPr lang="en-US" smtClean="0"/>
              <a:t>1</a:t>
            </a:fld>
            <a:endParaRPr lang="en-US"/>
          </a:p>
        </p:txBody>
      </p:sp>
    </p:spTree>
    <p:extLst>
      <p:ext uri="{BB962C8B-B14F-4D97-AF65-F5344CB8AC3E}">
        <p14:creationId xmlns:p14="http://schemas.microsoft.com/office/powerpoint/2010/main" val="287345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Finally, let’s consider this route: out of all the ones we’ve consider so far, it’s the best explanation of the instruction we observed, since other routes would probably have been described differently. So this is the path that the listener should choose.</a:t>
            </a:r>
          </a:p>
          <a:p>
            <a:endParaRPr lang="en-US" baseline="0" dirty="0" smtClean="0"/>
          </a:p>
          <a:p>
            <a:r>
              <a:rPr lang="en-US" baseline="0" dirty="0" smtClean="0"/>
              <a:t>So reasoning counterfactually about the person we’re interacting with might help us resolve ambiguity when we’re following instructions. Could reasoning also help for the inverse task, of generating instructions?</a:t>
            </a:r>
          </a:p>
        </p:txBody>
      </p:sp>
      <p:sp>
        <p:nvSpPr>
          <p:cNvPr id="4" name="Slide Number Placeholder 3"/>
          <p:cNvSpPr>
            <a:spLocks noGrp="1"/>
          </p:cNvSpPr>
          <p:nvPr>
            <p:ph type="sldNum" sz="quarter" idx="10"/>
          </p:nvPr>
        </p:nvSpPr>
        <p:spPr/>
        <p:txBody>
          <a:bodyPr/>
          <a:lstStyle/>
          <a:p>
            <a:fld id="{064B35D3-EBAD-9D4F-91D4-4C6CF5CC7CAA}" type="slidenum">
              <a:rPr lang="en-US" smtClean="0"/>
              <a:t>10</a:t>
            </a:fld>
            <a:endParaRPr lang="en-US"/>
          </a:p>
        </p:txBody>
      </p:sp>
    </p:spTree>
    <p:extLst>
      <p:ext uri="{BB962C8B-B14F-4D97-AF65-F5344CB8AC3E}">
        <p14:creationId xmlns:p14="http://schemas.microsoft.com/office/powerpoint/2010/main" val="3797616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Suppose we’re shown this route as input, and need to generate an instruction that someone else could carry out to produce the route. For example, a descriptive instruction might be …</a:t>
            </a:r>
          </a:p>
        </p:txBody>
      </p:sp>
      <p:sp>
        <p:nvSpPr>
          <p:cNvPr id="4" name="Slide Number Placeholder 3"/>
          <p:cNvSpPr>
            <a:spLocks noGrp="1"/>
          </p:cNvSpPr>
          <p:nvPr>
            <p:ph type="sldNum" sz="quarter" idx="10"/>
          </p:nvPr>
        </p:nvSpPr>
        <p:spPr/>
        <p:txBody>
          <a:bodyPr/>
          <a:lstStyle/>
          <a:p>
            <a:fld id="{064B35D3-EBAD-9D4F-91D4-4C6CF5CC7CAA}" type="slidenum">
              <a:rPr lang="en-US" smtClean="0"/>
              <a:t>11</a:t>
            </a:fld>
            <a:endParaRPr lang="en-US"/>
          </a:p>
        </p:txBody>
      </p:sp>
    </p:spTree>
    <p:extLst>
      <p:ext uri="{BB962C8B-B14F-4D97-AF65-F5344CB8AC3E}">
        <p14:creationId xmlns:p14="http://schemas.microsoft.com/office/powerpoint/2010/main" val="3482484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A speaker, shown in orange here, might reason about how a listener, in green, would carry out the instruction we give to them, and choose to say something that has a high chance of getting the listener to the correct destination.</a:t>
            </a:r>
          </a:p>
        </p:txBody>
      </p:sp>
      <p:sp>
        <p:nvSpPr>
          <p:cNvPr id="4" name="Slide Number Placeholder 3"/>
          <p:cNvSpPr>
            <a:spLocks noGrp="1"/>
          </p:cNvSpPr>
          <p:nvPr>
            <p:ph type="sldNum" sz="quarter" idx="10"/>
          </p:nvPr>
        </p:nvSpPr>
        <p:spPr/>
        <p:txBody>
          <a:bodyPr/>
          <a:lstStyle/>
          <a:p>
            <a:fld id="{064B35D3-EBAD-9D4F-91D4-4C6CF5CC7CAA}" type="slidenum">
              <a:rPr lang="en-US" smtClean="0"/>
              <a:t>12</a:t>
            </a:fld>
            <a:endParaRPr lang="en-US"/>
          </a:p>
        </p:txBody>
      </p:sp>
    </p:spTree>
    <p:extLst>
      <p:ext uri="{BB962C8B-B14F-4D97-AF65-F5344CB8AC3E}">
        <p14:creationId xmlns:p14="http://schemas.microsoft.com/office/powerpoint/2010/main" val="2459545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Specifying how far to travel, and where to stop.</a:t>
            </a:r>
          </a:p>
        </p:txBody>
      </p:sp>
      <p:sp>
        <p:nvSpPr>
          <p:cNvPr id="4" name="Slide Number Placeholder 3"/>
          <p:cNvSpPr>
            <a:spLocks noGrp="1"/>
          </p:cNvSpPr>
          <p:nvPr>
            <p:ph type="sldNum" sz="quarter" idx="10"/>
          </p:nvPr>
        </p:nvSpPr>
        <p:spPr/>
        <p:txBody>
          <a:bodyPr/>
          <a:lstStyle/>
          <a:p>
            <a:fld id="{064B35D3-EBAD-9D4F-91D4-4C6CF5CC7CAA}" type="slidenum">
              <a:rPr lang="en-US" smtClean="0"/>
              <a:t>13</a:t>
            </a:fld>
            <a:endParaRPr lang="en-US"/>
          </a:p>
        </p:txBody>
      </p:sp>
    </p:spTree>
    <p:extLst>
      <p:ext uri="{BB962C8B-B14F-4D97-AF65-F5344CB8AC3E}">
        <p14:creationId xmlns:p14="http://schemas.microsoft.com/office/powerpoint/2010/main" val="234545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This sort of explicit reasoning between speakers and listeners has been explored in a long line of work on pragmatics, particularly in the rational speech acts framework. However, most work has focused on small domains, such as interpreting expressions to choose between several objects. Explicit reasoning has also been applied to generation tasks, for example generating discriminative captions for image pairs. Recent work by Monroe et al., shows that a unified reasoning procedure between speaker and listener helps for both generation and interpretation tasks, distinguishing between a set of colors. What makes our work different is that we apply pragmatic reasoning to a variety of large, structured domains (similar to ones Wang et al applied a listener model to): carrying out sequential actions in a complex environment.</a:t>
            </a:r>
          </a:p>
          <a:p>
            <a:endParaRPr lang="en-US" baseline="0" dirty="0" smtClean="0"/>
          </a:p>
          <a:p>
            <a:r>
              <a:rPr lang="en-US" baseline="0" dirty="0" smtClean="0"/>
              <a:t># maybe connect the last</a:t>
            </a:r>
          </a:p>
          <a:p>
            <a:endParaRPr lang="en-US" baseline="0" dirty="0" smtClean="0"/>
          </a:p>
          <a:p>
            <a:r>
              <a:rPr lang="en-US" baseline="0" dirty="0" smtClean="0"/>
              <a:t># fix the background</a:t>
            </a:r>
          </a:p>
          <a:p>
            <a:endParaRPr lang="en-US" baseline="0" dirty="0" smtClean="0"/>
          </a:p>
          <a:p>
            <a:r>
              <a:rPr lang="en-US" baseline="0" dirty="0" smtClean="0"/>
              <a:t># Emphasize difference </a:t>
            </a:r>
            <a:r>
              <a:rPr lang="en-US" baseline="0" dirty="0" err="1" smtClean="0"/>
              <a:t>btwn</a:t>
            </a:r>
            <a:r>
              <a:rPr lang="en-US" baseline="0" dirty="0" smtClean="0"/>
              <a:t> ours and Monroe (figure?)</a:t>
            </a:r>
          </a:p>
        </p:txBody>
      </p:sp>
      <p:sp>
        <p:nvSpPr>
          <p:cNvPr id="4" name="Slide Number Placeholder 3"/>
          <p:cNvSpPr>
            <a:spLocks noGrp="1"/>
          </p:cNvSpPr>
          <p:nvPr>
            <p:ph type="sldNum" sz="quarter" idx="10"/>
          </p:nvPr>
        </p:nvSpPr>
        <p:spPr/>
        <p:txBody>
          <a:bodyPr/>
          <a:lstStyle/>
          <a:p>
            <a:fld id="{064B35D3-EBAD-9D4F-91D4-4C6CF5CC7CAA}" type="slidenum">
              <a:rPr lang="en-US" smtClean="0"/>
              <a:t>14</a:t>
            </a:fld>
            <a:endParaRPr lang="en-US"/>
          </a:p>
        </p:txBody>
      </p:sp>
    </p:spTree>
    <p:extLst>
      <p:ext uri="{BB962C8B-B14F-4D97-AF65-F5344CB8AC3E}">
        <p14:creationId xmlns:p14="http://schemas.microsoft.com/office/powerpoint/2010/main" val="2151679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To deal with these domains of sequential actions, we use *base* listener and speaker models. The listener model performs the interpretation task, taking an instruction and carrying it out in a world context by producing a sequence of actions. The speaker model performs the inverse, generation task: produce an instruction that describes a sequence of actions in context. We’ll treat these listener and speaker models as black boxes for the next part of the talk, and then come back to implementation details later. They just need to produce a probabilistic mapping from instructions to actions, for the listener; and from actions to instructions, for the speaker, and be able to generate a set of candidate outputs for a given input.  They’ll be trained separately, using sequences of actions in context, annotated with human-produced instructions.</a:t>
            </a:r>
          </a:p>
          <a:p>
            <a:endParaRPr lang="en-US" baseline="0" dirty="0" smtClean="0"/>
          </a:p>
          <a:p>
            <a:r>
              <a:rPr lang="en-US" baseline="0" dirty="0" smtClean="0"/>
              <a:t># could do the base listener and speaker after this slides</a:t>
            </a:r>
          </a:p>
        </p:txBody>
      </p:sp>
      <p:sp>
        <p:nvSpPr>
          <p:cNvPr id="4" name="Slide Number Placeholder 3"/>
          <p:cNvSpPr>
            <a:spLocks noGrp="1"/>
          </p:cNvSpPr>
          <p:nvPr>
            <p:ph type="sldNum" sz="quarter" idx="10"/>
          </p:nvPr>
        </p:nvSpPr>
        <p:spPr/>
        <p:txBody>
          <a:bodyPr/>
          <a:lstStyle/>
          <a:p>
            <a:fld id="{064B35D3-EBAD-9D4F-91D4-4C6CF5CC7CAA}" type="slidenum">
              <a:rPr lang="en-US" smtClean="0"/>
              <a:t>15</a:t>
            </a:fld>
            <a:endParaRPr lang="en-US"/>
          </a:p>
        </p:txBody>
      </p:sp>
    </p:spTree>
    <p:extLst>
      <p:ext uri="{BB962C8B-B14F-4D97-AF65-F5344CB8AC3E}">
        <p14:creationId xmlns:p14="http://schemas.microsoft.com/office/powerpoint/2010/main" val="7310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Given these base models, we can implement the counterfactual pragmatic reasoning procedure we used earlier to interpret directions. We’ll build a pragmatic listener by using the base speaker model to select a route that provides a good explanation of the observed instructions. To get a set of possible routes to feed into the base speaker and choose between, we’ll use the base listener to propose routes. Concretely, the base listener is shown a direction, and from an initial starting location in the environment produces a set of candidate routes. We show two here, but in practice we use 10 to 40</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16</a:t>
            </a:fld>
            <a:endParaRPr lang="en-US"/>
          </a:p>
        </p:txBody>
      </p:sp>
    </p:spTree>
    <p:extLst>
      <p:ext uri="{BB962C8B-B14F-4D97-AF65-F5344CB8AC3E}">
        <p14:creationId xmlns:p14="http://schemas.microsoft.com/office/powerpoint/2010/main" val="1065826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17</a:t>
            </a:fld>
            <a:endParaRPr lang="en-US"/>
          </a:p>
        </p:txBody>
      </p:sp>
    </p:spTree>
    <p:extLst>
      <p:ext uri="{BB962C8B-B14F-4D97-AF65-F5344CB8AC3E}">
        <p14:creationId xmlns:p14="http://schemas.microsoft.com/office/powerpoint/2010/main" val="1359302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18</a:t>
            </a:fld>
            <a:endParaRPr lang="en-US"/>
          </a:p>
        </p:txBody>
      </p:sp>
    </p:spTree>
    <p:extLst>
      <p:ext uri="{BB962C8B-B14F-4D97-AF65-F5344CB8AC3E}">
        <p14:creationId xmlns:p14="http://schemas.microsoft.com/office/powerpoint/2010/main" val="1442313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So we built a pragmatic listener that interprets an instruction by reasoning about a base speaker, choosing actions that explain the speaker’s instruction. To do this, we relied on a base listener to propose some candidate action sequences. To build a pragmatic speaker, we can apply the same inference procedure with the roles of speaker and listener swapped -- choose an instruction that should cause the base listener to produce the intended route, using candidate instructions from the base speaker. What’s unified about this is that one model proposes candidates, and then the other chooses between them</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19</a:t>
            </a:fld>
            <a:endParaRPr lang="en-US"/>
          </a:p>
        </p:txBody>
      </p:sp>
    </p:spTree>
    <p:extLst>
      <p:ext uri="{BB962C8B-B14F-4D97-AF65-F5344CB8AC3E}">
        <p14:creationId xmlns:p14="http://schemas.microsoft.com/office/powerpoint/2010/main" val="88729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But let’s set aside pragmatics for a minute and just talk about instruction following. As a running example, </a:t>
            </a:r>
            <a:r>
              <a:rPr lang="en-US" baseline="0" dirty="0" err="1" smtClean="0"/>
              <a:t>magine</a:t>
            </a:r>
            <a:r>
              <a:rPr lang="en-US" baseline="0" dirty="0" smtClean="0"/>
              <a:t> that you’re a robot placed in this house, with hallways and furniture, and someone gives you this instruction to carry out: “walk along the blue carpet and you pass two objects”. What should you do?</a:t>
            </a:r>
          </a:p>
        </p:txBody>
      </p:sp>
      <p:sp>
        <p:nvSpPr>
          <p:cNvPr id="4" name="Slide Number Placeholder 3"/>
          <p:cNvSpPr>
            <a:spLocks noGrp="1"/>
          </p:cNvSpPr>
          <p:nvPr>
            <p:ph type="sldNum" sz="quarter" idx="10"/>
          </p:nvPr>
        </p:nvSpPr>
        <p:spPr/>
        <p:txBody>
          <a:bodyPr/>
          <a:lstStyle/>
          <a:p>
            <a:fld id="{064B35D3-EBAD-9D4F-91D4-4C6CF5CC7CAA}" type="slidenum">
              <a:rPr lang="en-US" smtClean="0"/>
              <a:t>2</a:t>
            </a:fld>
            <a:endParaRPr lang="en-US"/>
          </a:p>
        </p:txBody>
      </p:sp>
    </p:spTree>
    <p:extLst>
      <p:ext uri="{BB962C8B-B14F-4D97-AF65-F5344CB8AC3E}">
        <p14:creationId xmlns:p14="http://schemas.microsoft.com/office/powerpoint/2010/main" val="798944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As before, we have the base model, this time the speaker, propose a set of candidate instructions to describe a route. Here, a more ambiguous (but still valid) description: walk forward past the stool, and one that’s more specific, but might have lower probability under the base speaker model: “go forward four segments to the intersection with the bare concrete hall”. We then choose the path that’s highest scoring under the base listener model.</a:t>
            </a:r>
          </a:p>
        </p:txBody>
      </p:sp>
      <p:sp>
        <p:nvSpPr>
          <p:cNvPr id="4" name="Slide Number Placeholder 3"/>
          <p:cNvSpPr>
            <a:spLocks noGrp="1"/>
          </p:cNvSpPr>
          <p:nvPr>
            <p:ph type="sldNum" sz="quarter" idx="10"/>
          </p:nvPr>
        </p:nvSpPr>
        <p:spPr/>
        <p:txBody>
          <a:bodyPr/>
          <a:lstStyle/>
          <a:p>
            <a:fld id="{064B35D3-EBAD-9D4F-91D4-4C6CF5CC7CAA}" type="slidenum">
              <a:rPr lang="en-US" smtClean="0"/>
              <a:t>20</a:t>
            </a:fld>
            <a:endParaRPr lang="en-US"/>
          </a:p>
        </p:txBody>
      </p:sp>
    </p:spTree>
    <p:extLst>
      <p:ext uri="{BB962C8B-B14F-4D97-AF65-F5344CB8AC3E}">
        <p14:creationId xmlns:p14="http://schemas.microsoft.com/office/powerpoint/2010/main" val="1902327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21</a:t>
            </a:fld>
            <a:endParaRPr lang="en-US"/>
          </a:p>
        </p:txBody>
      </p:sp>
    </p:spTree>
    <p:extLst>
      <p:ext uri="{BB962C8B-B14F-4D97-AF65-F5344CB8AC3E}">
        <p14:creationId xmlns:p14="http://schemas.microsoft.com/office/powerpoint/2010/main" val="3763658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22</a:t>
            </a:fld>
            <a:endParaRPr lang="en-US"/>
          </a:p>
        </p:txBody>
      </p:sp>
    </p:spTree>
    <p:extLst>
      <p:ext uri="{BB962C8B-B14F-4D97-AF65-F5344CB8AC3E}">
        <p14:creationId xmlns:p14="http://schemas.microsoft.com/office/powerpoint/2010/main" val="2149180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To implement these base listener and speaker models, we use standard sequence-to-sequence models with attention. Our listener model follows Mei et al. 2016. We use a bidirectional LSTM encoder to encode the input instruction, then output actions one-at-a-time sequentially using an LSTM decoder. The LSTM decoder conditions on the environment state and a representation of the input instruction, produced using an attention mechanism.</a:t>
            </a:r>
          </a:p>
        </p:txBody>
      </p:sp>
      <p:sp>
        <p:nvSpPr>
          <p:cNvPr id="4" name="Slide Number Placeholder 3"/>
          <p:cNvSpPr>
            <a:spLocks noGrp="1"/>
          </p:cNvSpPr>
          <p:nvPr>
            <p:ph type="sldNum" sz="quarter" idx="10"/>
          </p:nvPr>
        </p:nvSpPr>
        <p:spPr/>
        <p:txBody>
          <a:bodyPr/>
          <a:lstStyle/>
          <a:p>
            <a:fld id="{064B35D3-EBAD-9D4F-91D4-4C6CF5CC7CAA}" type="slidenum">
              <a:rPr lang="en-US" smtClean="0"/>
              <a:t>23</a:t>
            </a:fld>
            <a:endParaRPr lang="en-US"/>
          </a:p>
        </p:txBody>
      </p:sp>
    </p:spTree>
    <p:extLst>
      <p:ext uri="{BB962C8B-B14F-4D97-AF65-F5344CB8AC3E}">
        <p14:creationId xmlns:p14="http://schemas.microsoft.com/office/powerpoint/2010/main" val="2394926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Our base speaker model is symmetric: it takes as input a sequence of actions, along with the world context at the point at which each action is taken, and then encodes this sequence using a bidirectional LSTM encoder. The instruction is then output one word at a time using an LSTM decoder, with an attention mechanism over the route. Each of these models, the base speaker and listener, can be used to score output sequences using the probability of each incremental production, and can be used to produce candidates by performing beam search.</a:t>
            </a:r>
          </a:p>
        </p:txBody>
      </p:sp>
      <p:sp>
        <p:nvSpPr>
          <p:cNvPr id="4" name="Slide Number Placeholder 3"/>
          <p:cNvSpPr>
            <a:spLocks noGrp="1"/>
          </p:cNvSpPr>
          <p:nvPr>
            <p:ph type="sldNum" sz="quarter" idx="10"/>
          </p:nvPr>
        </p:nvSpPr>
        <p:spPr/>
        <p:txBody>
          <a:bodyPr/>
          <a:lstStyle/>
          <a:p>
            <a:fld id="{064B35D3-EBAD-9D4F-91D4-4C6CF5CC7CAA}" type="slidenum">
              <a:rPr lang="en-US" smtClean="0"/>
              <a:t>24</a:t>
            </a:fld>
            <a:endParaRPr lang="en-US"/>
          </a:p>
        </p:txBody>
      </p:sp>
    </p:spTree>
    <p:extLst>
      <p:ext uri="{BB962C8B-B14F-4D97-AF65-F5344CB8AC3E}">
        <p14:creationId xmlns:p14="http://schemas.microsoft.com/office/powerpoint/2010/main" val="3269511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 compare our pragmatic listener model to the base listener model on two different datasets. The SAIL navigation dataset contains the examples we’ve seen so far, navigating in a grid-world of hallways with furniture and different color floors and walls. We evaluate our listener models by their average accuracy at reaching the correct final position in the world that the human direction was intended to describe. We also look at the SCONE datasets, which contain instruction following examples for manipulating discrete objects. Here’s an example from a SCONE domain called Scene, there are two other domains as well. The evaluation is the same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25</a:t>
            </a:fld>
            <a:endParaRPr lang="en-US"/>
          </a:p>
        </p:txBody>
      </p:sp>
    </p:spTree>
    <p:extLst>
      <p:ext uri="{BB962C8B-B14F-4D97-AF65-F5344CB8AC3E}">
        <p14:creationId xmlns:p14="http://schemas.microsoft.com/office/powerpoint/2010/main" val="848908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 find that adding pragmatic inference to our base model helps substantially in accuracy at following human instructions, and approaches the state-of-the-art performance of A&amp;Z, which use some extra supervision and extra structure in their semantic parsing-based model</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26</a:t>
            </a:fld>
            <a:endParaRPr lang="en-US"/>
          </a:p>
        </p:txBody>
      </p:sp>
    </p:spTree>
    <p:extLst>
      <p:ext uri="{BB962C8B-B14F-4D97-AF65-F5344CB8AC3E}">
        <p14:creationId xmlns:p14="http://schemas.microsoft.com/office/powerpoint/2010/main" val="14218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To see how the explicit reasoning procedure improves, we’ll come back to our running example. Interpreting “walk along the blue carpet and you pass two objects”, we see that the base listener does go too far, stopping at the bench, while the pragmatic listener chooses to stop immediately after passing two objects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27</a:t>
            </a:fld>
            <a:endParaRPr lang="en-US"/>
          </a:p>
        </p:txBody>
      </p:sp>
    </p:spTree>
    <p:extLst>
      <p:ext uri="{BB962C8B-B14F-4D97-AF65-F5344CB8AC3E}">
        <p14:creationId xmlns:p14="http://schemas.microsoft.com/office/powerpoint/2010/main" val="116219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 repeat the same evaluation in the SCONE domains. We find that the base listener models obtain fairly strong performance already. But we still see some improvement from the pragmatic listener in two out of three domains.</a:t>
            </a:r>
          </a:p>
        </p:txBody>
      </p:sp>
      <p:sp>
        <p:nvSpPr>
          <p:cNvPr id="4" name="Slide Number Placeholder 3"/>
          <p:cNvSpPr>
            <a:spLocks noGrp="1"/>
          </p:cNvSpPr>
          <p:nvPr>
            <p:ph type="sldNum" sz="quarter" idx="10"/>
          </p:nvPr>
        </p:nvSpPr>
        <p:spPr/>
        <p:txBody>
          <a:bodyPr/>
          <a:lstStyle/>
          <a:p>
            <a:fld id="{064B35D3-EBAD-9D4F-91D4-4C6CF5CC7CAA}" type="slidenum">
              <a:rPr lang="en-US" smtClean="0"/>
              <a:t>28</a:t>
            </a:fld>
            <a:endParaRPr lang="en-US"/>
          </a:p>
        </p:txBody>
      </p:sp>
    </p:spTree>
    <p:extLst>
      <p:ext uri="{BB962C8B-B14F-4D97-AF65-F5344CB8AC3E}">
        <p14:creationId xmlns:p14="http://schemas.microsoft.com/office/powerpoint/2010/main" val="1310538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effect here: the base listener chooses an</a:t>
            </a:r>
            <a:r>
              <a:rPr lang="en-US" baseline="0" dirty="0" smtClean="0"/>
              <a:t> interpretation that’s valid, but marginal, for the given instruction, choosing to  move the red figure next to the blue. The pragmatic listener corrects for this. Signpost here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29</a:t>
            </a:fld>
            <a:endParaRPr lang="en-US"/>
          </a:p>
        </p:txBody>
      </p:sp>
    </p:spTree>
    <p:extLst>
      <p:ext uri="{BB962C8B-B14F-4D97-AF65-F5344CB8AC3E}">
        <p14:creationId xmlns:p14="http://schemas.microsoft.com/office/powerpoint/2010/main" val="17765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Walking forward along the blue carpet, we pass the chair and the stool, and choose to stop right afterward. And this is the correct end location that the person giving the direction had in mind. But there’s a lot of ways we could get this wrong.</a:t>
            </a:r>
          </a:p>
        </p:txBody>
      </p:sp>
      <p:sp>
        <p:nvSpPr>
          <p:cNvPr id="4" name="Slide Number Placeholder 3"/>
          <p:cNvSpPr>
            <a:spLocks noGrp="1"/>
          </p:cNvSpPr>
          <p:nvPr>
            <p:ph type="sldNum" sz="quarter" idx="10"/>
          </p:nvPr>
        </p:nvSpPr>
        <p:spPr/>
        <p:txBody>
          <a:bodyPr/>
          <a:lstStyle/>
          <a:p>
            <a:fld id="{064B35D3-EBAD-9D4F-91D4-4C6CF5CC7CAA}" type="slidenum">
              <a:rPr lang="en-US" smtClean="0"/>
              <a:t>3</a:t>
            </a:fld>
            <a:endParaRPr lang="en-US"/>
          </a:p>
        </p:txBody>
      </p:sp>
    </p:spTree>
    <p:extLst>
      <p:ext uri="{BB962C8B-B14F-4D97-AF65-F5344CB8AC3E}">
        <p14:creationId xmlns:p14="http://schemas.microsoft.com/office/powerpoint/2010/main" val="836098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To evaluate the speaker model, we use human subject experiments on mechanical </a:t>
            </a:r>
            <a:r>
              <a:rPr lang="en-US" baseline="0" dirty="0" err="1" smtClean="0"/>
              <a:t>turk</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30</a:t>
            </a:fld>
            <a:endParaRPr lang="en-US"/>
          </a:p>
        </p:txBody>
      </p:sp>
    </p:spTree>
    <p:extLst>
      <p:ext uri="{BB962C8B-B14F-4D97-AF65-F5344CB8AC3E}">
        <p14:creationId xmlns:p14="http://schemas.microsoft.com/office/powerpoint/2010/main" val="2415068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First, for sake of comparison, let’s look at the accuracies of humans at following instructions written by other humans, these dotted lines – so this can be a difficult task even for people. And our base sequence-to-sequence speaker models are substantially worse. But we see large improvements from the pragmatic reasoning procedure, and instructions produced by these systems are comparable to those by humans, and even substantially better in the Tangrams domain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31</a:t>
            </a:fld>
            <a:endParaRPr lang="en-US"/>
          </a:p>
        </p:txBody>
      </p:sp>
    </p:spTree>
    <p:extLst>
      <p:ext uri="{BB962C8B-B14F-4D97-AF65-F5344CB8AC3E}">
        <p14:creationId xmlns:p14="http://schemas.microsoft.com/office/powerpoint/2010/main" val="2693737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32</a:t>
            </a:fld>
            <a:endParaRPr lang="en-US"/>
          </a:p>
        </p:txBody>
      </p:sp>
    </p:spTree>
    <p:extLst>
      <p:ext uri="{BB962C8B-B14F-4D97-AF65-F5344CB8AC3E}">
        <p14:creationId xmlns:p14="http://schemas.microsoft.com/office/powerpoint/2010/main" val="29934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33</a:t>
            </a:fld>
            <a:endParaRPr lang="en-US"/>
          </a:p>
        </p:txBody>
      </p:sp>
    </p:spTree>
    <p:extLst>
      <p:ext uri="{BB962C8B-B14F-4D97-AF65-F5344CB8AC3E}">
        <p14:creationId xmlns:p14="http://schemas.microsoft.com/office/powerpoint/2010/main" val="125295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34</a:t>
            </a:fld>
            <a:endParaRPr lang="en-US"/>
          </a:p>
        </p:txBody>
      </p:sp>
    </p:spTree>
    <p:extLst>
      <p:ext uri="{BB962C8B-B14F-4D97-AF65-F5344CB8AC3E}">
        <p14:creationId xmlns:p14="http://schemas.microsoft.com/office/powerpoint/2010/main" val="3079890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35</a:t>
            </a:fld>
            <a:endParaRPr lang="en-US"/>
          </a:p>
        </p:txBody>
      </p:sp>
    </p:spTree>
    <p:extLst>
      <p:ext uri="{BB962C8B-B14F-4D97-AF65-F5344CB8AC3E}">
        <p14:creationId xmlns:p14="http://schemas.microsoft.com/office/powerpoint/2010/main" val="353701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One way is to do something inconsistent, for example here stopping before we’ve passed any objects.</a:t>
            </a:r>
          </a:p>
        </p:txBody>
      </p:sp>
      <p:sp>
        <p:nvSpPr>
          <p:cNvPr id="4" name="Slide Number Placeholder 3"/>
          <p:cNvSpPr>
            <a:spLocks noGrp="1"/>
          </p:cNvSpPr>
          <p:nvPr>
            <p:ph type="sldNum" sz="quarter" idx="10"/>
          </p:nvPr>
        </p:nvSpPr>
        <p:spPr/>
        <p:txBody>
          <a:bodyPr/>
          <a:lstStyle/>
          <a:p>
            <a:fld id="{064B35D3-EBAD-9D4F-91D4-4C6CF5CC7CAA}" type="slidenum">
              <a:rPr lang="en-US" smtClean="0"/>
              <a:t>4</a:t>
            </a:fld>
            <a:endParaRPr lang="en-US"/>
          </a:p>
        </p:txBody>
      </p:sp>
    </p:spTree>
    <p:extLst>
      <p:ext uri="{BB962C8B-B14F-4D97-AF65-F5344CB8AC3E}">
        <p14:creationId xmlns:p14="http://schemas.microsoft.com/office/powerpoint/2010/main" val="281685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There’s a more subtle kind of mistake too, that pragmatic reasoning might help us fix. Here, we walk along the carpet and pass two objects, and then stop at the bench. This is technically a valid interpretation of the given direction. And we’ll find that, in practice, standard sequence-to-sequence models that have become common for this interpretation task are happy to make predictions like this one. So how do we know that it’s not the best interpretation of the direction the person gave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5</a:t>
            </a:fld>
            <a:endParaRPr lang="en-US"/>
          </a:p>
        </p:txBody>
      </p:sp>
    </p:spTree>
    <p:extLst>
      <p:ext uri="{BB962C8B-B14F-4D97-AF65-F5344CB8AC3E}">
        <p14:creationId xmlns:p14="http://schemas.microsoft.com/office/powerpoint/2010/main" val="427871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And that we should have instead stopped immediately after passing these two objects?</a:t>
            </a:r>
          </a:p>
        </p:txBody>
      </p:sp>
      <p:sp>
        <p:nvSpPr>
          <p:cNvPr id="4" name="Slide Number Placeholder 3"/>
          <p:cNvSpPr>
            <a:spLocks noGrp="1"/>
          </p:cNvSpPr>
          <p:nvPr>
            <p:ph type="sldNum" sz="quarter" idx="10"/>
          </p:nvPr>
        </p:nvSpPr>
        <p:spPr/>
        <p:txBody>
          <a:bodyPr/>
          <a:lstStyle/>
          <a:p>
            <a:fld id="{064B35D3-EBAD-9D4F-91D4-4C6CF5CC7CAA}" type="slidenum">
              <a:rPr lang="en-US" smtClean="0"/>
              <a:t>6</a:t>
            </a:fld>
            <a:endParaRPr lang="en-US"/>
          </a:p>
        </p:txBody>
      </p:sp>
    </p:spTree>
    <p:extLst>
      <p:ext uri="{BB962C8B-B14F-4D97-AF65-F5344CB8AC3E}">
        <p14:creationId xmlns:p14="http://schemas.microsoft.com/office/powerpoint/2010/main" val="208931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How should the agent, which we’ll call the listener and show in green, carry out this instruction? One way is to reason counterfactually about the speaker, in orange, who produced the directions, considering what routes might have made the speaker say what </a:t>
            </a:r>
            <a:r>
              <a:rPr lang="en-US" baseline="0" smtClean="0"/>
              <a:t>they did.</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7</a:t>
            </a:fld>
            <a:endParaRPr lang="en-US"/>
          </a:p>
        </p:txBody>
      </p:sp>
    </p:spTree>
    <p:extLst>
      <p:ext uri="{BB962C8B-B14F-4D97-AF65-F5344CB8AC3E}">
        <p14:creationId xmlns:p14="http://schemas.microsoft.com/office/powerpoint/2010/main" val="157660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Is this route, that stops after taking one step, a good explanation of “walk along the blue carpet and you pass two objects? No, since we don’t pass two objects.</a:t>
            </a:r>
          </a:p>
        </p:txBody>
      </p:sp>
      <p:sp>
        <p:nvSpPr>
          <p:cNvPr id="4" name="Slide Number Placeholder 3"/>
          <p:cNvSpPr>
            <a:spLocks noGrp="1"/>
          </p:cNvSpPr>
          <p:nvPr>
            <p:ph type="sldNum" sz="quarter" idx="10"/>
          </p:nvPr>
        </p:nvSpPr>
        <p:spPr/>
        <p:txBody>
          <a:bodyPr/>
          <a:lstStyle/>
          <a:p>
            <a:fld id="{064B35D3-EBAD-9D4F-91D4-4C6CF5CC7CAA}" type="slidenum">
              <a:rPr lang="en-US" smtClean="0"/>
              <a:t>8</a:t>
            </a:fld>
            <a:endParaRPr lang="en-US"/>
          </a:p>
        </p:txBody>
      </p:sp>
    </p:spTree>
    <p:extLst>
      <p:ext uri="{BB962C8B-B14F-4D97-AF65-F5344CB8AC3E}">
        <p14:creationId xmlns:p14="http://schemas.microsoft.com/office/powerpoint/2010/main" val="327694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Or maybe this route? It’s a better explanation – more likely to have made the speaker say what they did -- but still not the best – since this route continues on and stops later, it would be better described as something like walk along the blue carpet and stop at the bench</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9</a:t>
            </a:fld>
            <a:endParaRPr lang="en-US"/>
          </a:p>
        </p:txBody>
      </p:sp>
    </p:spTree>
    <p:extLst>
      <p:ext uri="{BB962C8B-B14F-4D97-AF65-F5344CB8AC3E}">
        <p14:creationId xmlns:p14="http://schemas.microsoft.com/office/powerpoint/2010/main" val="354992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2C6CCC-1AC6-4448-88CE-675AC39F3CF0}" type="datetime1">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22291904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13077-E630-4432-A1DE-9C077C22DD68}" type="datetime1">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7945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63BB5-A267-4A64-83DD-595918A075C6}" type="datetime1">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1321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lumMod val="75000"/>
                </a:schemeClr>
              </a:buClr>
              <a:defRPr/>
            </a:lvl1pPr>
            <a:lvl2pPr>
              <a:buClr>
                <a:schemeClr val="accent1">
                  <a:lumMod val="75000"/>
                </a:schemeClr>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AD92D47-17A3-43D0-AF1A-D37EB601883C}" type="datetime1">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dirty="0"/>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1" y="253423"/>
            <a:ext cx="1011894" cy="800100"/>
          </a:xfrm>
          <a:prstGeom prst="rect">
            <a:avLst/>
          </a:prstGeom>
        </p:spPr>
      </p:pic>
      <p:sp>
        <p:nvSpPr>
          <p:cNvPr id="11" name="Rectangle 10"/>
          <p:cNvSpPr/>
          <p:nvPr userDrawn="1"/>
        </p:nvSpPr>
        <p:spPr>
          <a:xfrm>
            <a:off x="609600" y="1017732"/>
            <a:ext cx="11013851"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19149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7515F-AF18-4B72-B7F8-E6C9B9B446CE}" type="datetime1">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263842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2EA036F-6424-4FF2-811A-E2AA07302FBB}" type="datetime1">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pic>
        <p:nvPicPr>
          <p:cNvPr id="8" name="Picture 7"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9" name="Rectangle 8"/>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386645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0519C-DC8D-4A35-828A-2D446C25BAB9}" type="datetime1">
              <a:rPr lang="en-US" smtClean="0"/>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11" name="Rectangle 10"/>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2793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6BA13F-541E-4E05-AD2E-311C925F2011}" type="datetime1">
              <a:rPr lang="en-US" smtClean="0"/>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D4C2F-3DDF-0E4B-A4E4-62E14C8D3C1D}" type="slidenum">
              <a:rPr lang="en-US" smtClean="0"/>
              <a:t>‹#›</a:t>
            </a:fld>
            <a:endParaRPr lang="en-US"/>
          </a:p>
        </p:txBody>
      </p:sp>
      <p:pic>
        <p:nvPicPr>
          <p:cNvPr id="6" name="Picture 5"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7" name="Rectangle 6"/>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04D4C-807E-4E7F-89A6-F3FAA530F852}" type="datetime1">
              <a:rPr lang="en-US" smtClean="0"/>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98682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F238E-50B1-4957-AE87-232F7876DE03}" type="datetime1">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54169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F0B46-EC9A-4DF5-B9E1-25BDB11E5F37}" type="datetime1">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45460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1495" y="146242"/>
            <a:ext cx="9544243" cy="10096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307715"/>
            <a:ext cx="10972800" cy="4108361"/>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51FD4-DFEA-4878-A70F-822B91EC6D7A}" type="datetime1">
              <a:rPr lang="en-US" smtClean="0"/>
              <a:t>6/12/2018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15395" y="6394280"/>
            <a:ext cx="2844800" cy="365125"/>
          </a:xfrm>
          <a:prstGeom prst="rect">
            <a:avLst/>
          </a:prstGeom>
        </p:spPr>
        <p:txBody>
          <a:bodyPr vert="horz" lIns="91440" tIns="45720" rIns="91440" bIns="45720" rtlCol="0" anchor="ctr"/>
          <a:lstStyle>
            <a:lvl1pPr algn="r">
              <a:defRPr sz="1800">
                <a:solidFill>
                  <a:schemeClr val="tx1">
                    <a:tint val="75000"/>
                  </a:schemeClr>
                </a:solidFill>
                <a:latin typeface="Avenir-Book" panose="02000503020000020003" pitchFamily="2" charset="0"/>
              </a:defRPr>
            </a:lvl1pPr>
          </a:lstStyle>
          <a:p>
            <a:fld id="{556D4C2F-3DDF-0E4B-A4E4-62E14C8D3C1D}" type="slidenum">
              <a:rPr lang="en-US" smtClean="0"/>
              <a:pPr/>
              <a:t>‹#›</a:t>
            </a:fld>
            <a:endParaRPr lang="en-US"/>
          </a:p>
        </p:txBody>
      </p:sp>
      <p:sp>
        <p:nvSpPr>
          <p:cNvPr id="7" name="TextBox 6"/>
          <p:cNvSpPr txBox="1"/>
          <p:nvPr userDrawn="1"/>
        </p:nvSpPr>
        <p:spPr>
          <a:xfrm>
            <a:off x="4324050" y="3873123"/>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38527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457200" rtl="0" eaLnBrk="1" latinLnBrk="0" hangingPunct="1">
        <a:spcBef>
          <a:spcPct val="0"/>
        </a:spcBef>
        <a:buNone/>
        <a:defRPr sz="4200" kern="1200">
          <a:solidFill>
            <a:schemeClr val="tx1"/>
          </a:solidFill>
          <a:latin typeface="Avenir-Book" panose="02000503020000020003" pitchFamily="2" charset="0"/>
          <a:ea typeface="+mj-ea"/>
          <a:cs typeface="+mj-cs"/>
        </a:defRPr>
      </a:lvl1pPr>
    </p:titleStyle>
    <p:body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Avenir-Book" panose="02000503020000020003" pitchFamily="2" charset="0"/>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Avenir-Book" panose="02000503020000020003" pitchFamily="2"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Book" panose="02000503020000020003" pitchFamily="2"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Book" panose="02000503020000020003"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Book" panose="02000503020000020003"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16163"/>
            <a:ext cx="12192000" cy="1470025"/>
          </a:xfrm>
        </p:spPr>
        <p:txBody>
          <a:bodyPr>
            <a:noAutofit/>
          </a:bodyPr>
          <a:lstStyle/>
          <a:p>
            <a:r>
              <a:rPr lang="en-US" sz="4200" dirty="0" smtClean="0">
                <a:solidFill>
                  <a:srgbClr val="333333"/>
                </a:solidFill>
                <a:latin typeface="Avenir-Book" panose="02000503020000020003" pitchFamily="2" charset="0"/>
              </a:rPr>
              <a:t>Unified Pragmatic Models for </a:t>
            </a:r>
            <a:br>
              <a:rPr lang="en-US" sz="4200" dirty="0" smtClean="0">
                <a:solidFill>
                  <a:srgbClr val="333333"/>
                </a:solidFill>
                <a:latin typeface="Avenir-Book" panose="02000503020000020003" pitchFamily="2" charset="0"/>
              </a:rPr>
            </a:br>
            <a:r>
              <a:rPr lang="en-US" sz="4200" dirty="0" smtClean="0">
                <a:solidFill>
                  <a:srgbClr val="333333"/>
                </a:solidFill>
                <a:latin typeface="Avenir-Book" panose="02000503020000020003" pitchFamily="2" charset="0"/>
              </a:rPr>
              <a:t>Generating and Following Instructions</a:t>
            </a:r>
            <a:endParaRPr lang="en-US" sz="4200" dirty="0">
              <a:solidFill>
                <a:srgbClr val="333333"/>
              </a:solidFill>
              <a:latin typeface="Avenir-Book" panose="02000503020000020003" pitchFamily="2" charset="0"/>
            </a:endParaRPr>
          </a:p>
        </p:txBody>
      </p:sp>
      <p:sp>
        <p:nvSpPr>
          <p:cNvPr id="3" name="Subtitle 2"/>
          <p:cNvSpPr>
            <a:spLocks noGrp="1"/>
          </p:cNvSpPr>
          <p:nvPr>
            <p:ph type="subTitle" idx="1"/>
          </p:nvPr>
        </p:nvSpPr>
        <p:spPr>
          <a:xfrm>
            <a:off x="1524001" y="5031304"/>
            <a:ext cx="9143999" cy="1411492"/>
          </a:xfrm>
        </p:spPr>
        <p:txBody>
          <a:bodyPr>
            <a:normAutofit/>
          </a:bodyPr>
          <a:lstStyle/>
          <a:p>
            <a:r>
              <a:rPr lang="en-US" dirty="0" smtClean="0">
                <a:solidFill>
                  <a:srgbClr val="333333"/>
                </a:solidFill>
              </a:rPr>
              <a:t>Daniel Fried, Jacob Andreas, and Dan Klein</a:t>
            </a:r>
            <a:r>
              <a:rPr lang="en-US" sz="3600" dirty="0" smtClean="0">
                <a:solidFill>
                  <a:srgbClr val="333333"/>
                </a:solidFill>
              </a:rPr>
              <a:t/>
            </a:r>
            <a:br>
              <a:rPr lang="en-US" sz="3600" dirty="0" smtClean="0">
                <a:solidFill>
                  <a:srgbClr val="333333"/>
                </a:solidFill>
              </a:rPr>
            </a:br>
            <a:r>
              <a:rPr lang="en-US" sz="2800" dirty="0">
                <a:solidFill>
                  <a:srgbClr val="333333"/>
                </a:solidFill>
              </a:rPr>
              <a:t>UC Berkeley</a:t>
            </a: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84" y="2407676"/>
            <a:ext cx="1528830" cy="2102141"/>
          </a:xfrm>
          <a:prstGeom prst="rect">
            <a:avLst/>
          </a:prstGeom>
        </p:spPr>
      </p:pic>
      <p:sp>
        <p:nvSpPr>
          <p:cNvPr id="4" name="Slide Number Placeholder 3"/>
          <p:cNvSpPr>
            <a:spLocks noGrp="1"/>
          </p:cNvSpPr>
          <p:nvPr>
            <p:ph type="sldNum" sz="quarter" idx="12"/>
          </p:nvPr>
        </p:nvSpPr>
        <p:spPr/>
        <p:txBody>
          <a:bodyPr/>
          <a:lstStyle/>
          <a:p>
            <a:fld id="{556D4C2F-3DDF-0E4B-A4E4-62E14C8D3C1D}" type="slidenum">
              <a:rPr lang="en-US" smtClean="0"/>
              <a:t>1</a:t>
            </a:fld>
            <a:endParaRPr lang="en-US"/>
          </a:p>
        </p:txBody>
      </p:sp>
    </p:spTree>
    <p:extLst>
      <p:ext uri="{BB962C8B-B14F-4D97-AF65-F5344CB8AC3E}">
        <p14:creationId xmlns:p14="http://schemas.microsoft.com/office/powerpoint/2010/main" val="1890618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755780" y="1222306"/>
            <a:ext cx="10795518" cy="4336225"/>
          </a:xfrm>
          <a:prstGeom prst="roundRect">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Listener: reasoning about </a:t>
            </a:r>
            <a:r>
              <a:rPr lang="en-US" sz="4200" dirty="0" smtClean="0">
                <a:solidFill>
                  <a:srgbClr val="333333"/>
                </a:solidFill>
                <a:latin typeface="Avenir-Book" panose="02000503020000020003" pitchFamily="2" charset="0"/>
              </a:rPr>
              <a:t>routes</a:t>
            </a:r>
            <a:endParaRPr lang="en-US" sz="4200" dirty="0">
              <a:solidFill>
                <a:srgbClr val="333333"/>
              </a:solidFill>
              <a:latin typeface="Avenir-Book" panose="02000503020000020003" pitchFamily="2" charset="0"/>
            </a:endParaRPr>
          </a:p>
        </p:txBody>
      </p:sp>
      <p:sp>
        <p:nvSpPr>
          <p:cNvPr id="41" name="TextBox 40"/>
          <p:cNvSpPr txBox="1"/>
          <p:nvPr/>
        </p:nvSpPr>
        <p:spPr>
          <a:xfrm>
            <a:off x="52681" y="5621331"/>
            <a:ext cx="2882928"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sp>
        <p:nvSpPr>
          <p:cNvPr id="2" name="Oval 1"/>
          <p:cNvSpPr/>
          <p:nvPr/>
        </p:nvSpPr>
        <p:spPr>
          <a:xfrm>
            <a:off x="1055802" y="-13197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56D4C2F-3DDF-0E4B-A4E4-62E14C8D3C1D}" type="slidenum">
              <a:rPr lang="en-US" smtClean="0"/>
              <a:t>10</a:t>
            </a:fld>
            <a:endParaRPr lang="en-US" dirty="0"/>
          </a:p>
        </p:txBody>
      </p:sp>
      <p:grpSp>
        <p:nvGrpSpPr>
          <p:cNvPr id="42" name="Group 41"/>
          <p:cNvGrpSpPr/>
          <p:nvPr/>
        </p:nvGrpSpPr>
        <p:grpSpPr>
          <a:xfrm>
            <a:off x="3644742" y="5808312"/>
            <a:ext cx="779741" cy="881164"/>
            <a:chOff x="2816483" y="3727161"/>
            <a:chExt cx="765215" cy="864749"/>
          </a:xfrm>
        </p:grpSpPr>
        <p:sp>
          <p:nvSpPr>
            <p:cNvPr id="43"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45" name="Oval 44"/>
          <p:cNvSpPr/>
          <p:nvPr/>
        </p:nvSpPr>
        <p:spPr>
          <a:xfrm>
            <a:off x="4573529" y="6008914"/>
            <a:ext cx="280983" cy="270588"/>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881277" y="5646509"/>
            <a:ext cx="410391" cy="395209"/>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2817040" y="6242887"/>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627694" y="2630319"/>
            <a:ext cx="3055740"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grpSp>
        <p:nvGrpSpPr>
          <p:cNvPr id="59" name="Group 58"/>
          <p:cNvGrpSpPr/>
          <p:nvPr/>
        </p:nvGrpSpPr>
        <p:grpSpPr>
          <a:xfrm>
            <a:off x="5511151" y="2511981"/>
            <a:ext cx="1227922" cy="1410053"/>
            <a:chOff x="5511151" y="2475669"/>
            <a:chExt cx="1227922" cy="1410053"/>
          </a:xfrm>
        </p:grpSpPr>
        <p:sp>
          <p:nvSpPr>
            <p:cNvPr id="60" name="Square"/>
            <p:cNvSpPr/>
            <p:nvPr/>
          </p:nvSpPr>
          <p:spPr>
            <a:xfrm>
              <a:off x="5513266" y="2521265"/>
              <a:ext cx="1181747" cy="1293231"/>
            </a:xfrm>
            <a:prstGeom prst="rect">
              <a:avLst/>
            </a:prstGeom>
            <a:solidFill>
              <a:schemeClr val="accent6">
                <a:lumMod val="60000"/>
                <a:lumOff val="4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151" y="2475669"/>
              <a:ext cx="1227922" cy="1410053"/>
            </a:xfrm>
            <a:prstGeom prst="rect">
              <a:avLst/>
            </a:prstGeom>
          </p:spPr>
        </p:pic>
      </p:grpSp>
      <p:cxnSp>
        <p:nvCxnSpPr>
          <p:cNvPr id="62" name="Straight Arrow Connector 61"/>
          <p:cNvCxnSpPr/>
          <p:nvPr/>
        </p:nvCxnSpPr>
        <p:spPr>
          <a:xfrm flipV="1">
            <a:off x="4750946" y="3217009"/>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6861059" y="3235817"/>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1104108" y="2362546"/>
            <a:ext cx="3514117" cy="1704052"/>
            <a:chOff x="1104108" y="2362546"/>
            <a:chExt cx="3514117" cy="1704052"/>
          </a:xfrm>
        </p:grpSpPr>
        <p:grpSp>
          <p:nvGrpSpPr>
            <p:cNvPr id="50" name="Group"/>
            <p:cNvGrpSpPr/>
            <p:nvPr/>
          </p:nvGrpSpPr>
          <p:grpSpPr>
            <a:xfrm>
              <a:off x="1104108" y="2944718"/>
              <a:ext cx="3514117" cy="536507"/>
              <a:chOff x="0" y="0"/>
              <a:chExt cx="5187054" cy="791917"/>
            </a:xfrm>
          </p:grpSpPr>
          <p:sp>
            <p:nvSpPr>
              <p:cNvPr id="70"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4"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5" name="Image" descr="Image"/>
              <p:cNvPicPr>
                <a:picLocks noChangeAspect="1"/>
              </p:cNvPicPr>
              <p:nvPr/>
            </p:nvPicPr>
            <p:blipFill>
              <a:blip r:embed="rId5">
                <a:extLst/>
              </a:blip>
              <a:stretch>
                <a:fillRect/>
              </a:stretch>
            </p:blipFill>
            <p:spPr>
              <a:xfrm>
                <a:off x="1850987" y="80307"/>
                <a:ext cx="606051" cy="631303"/>
              </a:xfrm>
              <a:prstGeom prst="rect">
                <a:avLst/>
              </a:prstGeom>
              <a:ln w="12700" cap="flat">
                <a:noFill/>
                <a:miter lim="400000"/>
              </a:ln>
              <a:effectLst/>
            </p:spPr>
          </p:pic>
          <p:sp>
            <p:nvSpPr>
              <p:cNvPr id="76"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7" name="Image" descr="Image"/>
              <p:cNvPicPr>
                <a:picLocks noChangeAspect="1"/>
              </p:cNvPicPr>
              <p:nvPr/>
            </p:nvPicPr>
            <p:blipFill>
              <a:blip r:embed="rId6">
                <a:extLst/>
              </a:blip>
              <a:stretch>
                <a:fillRect/>
              </a:stretch>
            </p:blipFill>
            <p:spPr>
              <a:xfrm>
                <a:off x="2841580" y="80307"/>
                <a:ext cx="382921" cy="631303"/>
              </a:xfrm>
              <a:prstGeom prst="rect">
                <a:avLst/>
              </a:prstGeom>
              <a:ln w="12700" cap="flat">
                <a:noFill/>
                <a:miter lim="400000"/>
              </a:ln>
              <a:effectLst/>
            </p:spPr>
          </p:pic>
          <p:pic>
            <p:nvPicPr>
              <p:cNvPr id="78" name="Image" descr="Image"/>
              <p:cNvPicPr>
                <a:picLocks noChangeAspect="1"/>
              </p:cNvPicPr>
              <p:nvPr/>
            </p:nvPicPr>
            <p:blipFill>
              <a:blip r:embed="rId7">
                <a:extLst/>
              </a:blip>
              <a:stretch>
                <a:fillRect/>
              </a:stretch>
            </p:blipFill>
            <p:spPr>
              <a:xfrm>
                <a:off x="4441603" y="138777"/>
                <a:ext cx="698984" cy="514363"/>
              </a:xfrm>
              <a:prstGeom prst="rect">
                <a:avLst/>
              </a:prstGeom>
              <a:ln w="12700" cap="flat">
                <a:noFill/>
                <a:miter lim="400000"/>
              </a:ln>
              <a:effectLst/>
            </p:spPr>
          </p:pic>
        </p:grpSp>
        <p:sp>
          <p:nvSpPr>
            <p:cNvPr id="51" name="Square"/>
            <p:cNvSpPr/>
            <p:nvPr/>
          </p:nvSpPr>
          <p:spPr>
            <a:xfrm>
              <a:off x="3479121" y="2362546"/>
              <a:ext cx="536507" cy="53650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2" name="Square"/>
            <p:cNvSpPr/>
            <p:nvPr/>
          </p:nvSpPr>
          <p:spPr>
            <a:xfrm>
              <a:off x="3486196" y="3530091"/>
              <a:ext cx="536507" cy="53650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3" name="Line"/>
            <p:cNvSpPr/>
            <p:nvPr/>
          </p:nvSpPr>
          <p:spPr>
            <a:xfrm>
              <a:off x="1408001" y="3201675"/>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4" name="Line"/>
            <p:cNvSpPr/>
            <p:nvPr/>
          </p:nvSpPr>
          <p:spPr>
            <a:xfrm>
              <a:off x="2019347" y="3201675"/>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5" name="Line"/>
            <p:cNvSpPr/>
            <p:nvPr/>
          </p:nvSpPr>
          <p:spPr>
            <a:xfrm>
              <a:off x="2629403" y="3196561"/>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6" name="Line"/>
            <p:cNvSpPr/>
            <p:nvPr/>
          </p:nvSpPr>
          <p:spPr>
            <a:xfrm>
              <a:off x="3199249" y="3211233"/>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67" name="Group 66"/>
            <p:cNvGrpSpPr/>
            <p:nvPr/>
          </p:nvGrpSpPr>
          <p:grpSpPr>
            <a:xfrm>
              <a:off x="3534393" y="2972361"/>
              <a:ext cx="409347" cy="462592"/>
              <a:chOff x="2816483" y="3727161"/>
              <a:chExt cx="765215" cy="864749"/>
            </a:xfrm>
          </p:grpSpPr>
          <p:sp>
            <p:nvSpPr>
              <p:cNvPr id="68"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grpSp>
    </p:spTree>
    <p:extLst>
      <p:ext uri="{BB962C8B-B14F-4D97-AF65-F5344CB8AC3E}">
        <p14:creationId xmlns:p14="http://schemas.microsoft.com/office/powerpoint/2010/main" val="381416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19362"/>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Generating instructions</a:t>
            </a:r>
            <a:endParaRPr lang="en-US" sz="4200" dirty="0">
              <a:solidFill>
                <a:srgbClr val="333333"/>
              </a:solidFill>
              <a:latin typeface="Avenir-Book" panose="02000503020000020003" pitchFamily="2" charset="0"/>
            </a:endParaRPr>
          </a:p>
        </p:txBody>
      </p:sp>
      <p:sp>
        <p:nvSpPr>
          <p:cNvPr id="5" name="Slide Number Placeholder 4"/>
          <p:cNvSpPr>
            <a:spLocks noGrp="1"/>
          </p:cNvSpPr>
          <p:nvPr>
            <p:ph type="sldNum" sz="quarter" idx="12"/>
          </p:nvPr>
        </p:nvSpPr>
        <p:spPr>
          <a:xfrm>
            <a:off x="9207916" y="6375619"/>
            <a:ext cx="2844800" cy="365125"/>
          </a:xfrm>
        </p:spPr>
        <p:txBody>
          <a:bodyPr/>
          <a:lstStyle/>
          <a:p>
            <a:fld id="{556D4C2F-3DDF-0E4B-A4E4-62E14C8D3C1D}" type="slidenum">
              <a:rPr lang="en-US" smtClean="0"/>
              <a:t>11</a:t>
            </a:fld>
            <a:endParaRPr lang="en-US" dirty="0"/>
          </a:p>
        </p:txBody>
      </p:sp>
      <p:grpSp>
        <p:nvGrpSpPr>
          <p:cNvPr id="33" name="Group 32"/>
          <p:cNvGrpSpPr/>
          <p:nvPr/>
        </p:nvGrpSpPr>
        <p:grpSpPr>
          <a:xfrm>
            <a:off x="2697630" y="1255794"/>
            <a:ext cx="6569134" cy="3185479"/>
            <a:chOff x="2697630" y="2563894"/>
            <a:chExt cx="6569134" cy="3185479"/>
          </a:xfrm>
        </p:grpSpPr>
        <p:grpSp>
          <p:nvGrpSpPr>
            <p:cNvPr id="34" name="Group"/>
            <p:cNvGrpSpPr/>
            <p:nvPr/>
          </p:nvGrpSpPr>
          <p:grpSpPr>
            <a:xfrm>
              <a:off x="2697630" y="3652181"/>
              <a:ext cx="6569134" cy="1002922"/>
              <a:chOff x="0" y="0"/>
              <a:chExt cx="5187054" cy="791917"/>
            </a:xfrm>
          </p:grpSpPr>
          <p:sp>
            <p:nvSpPr>
              <p:cNvPr id="48"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2"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6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4"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65"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38"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9"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0" name="Line"/>
            <p:cNvSpPr/>
            <p:nvPr/>
          </p:nvSpPr>
          <p:spPr>
            <a:xfrm>
              <a:off x="3265714"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1" name="Line"/>
            <p:cNvSpPr/>
            <p:nvPr/>
          </p:nvSpPr>
          <p:spPr>
            <a:xfrm>
              <a:off x="441559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2" name="Line"/>
            <p:cNvSpPr/>
            <p:nvPr/>
          </p:nvSpPr>
          <p:spPr>
            <a:xfrm>
              <a:off x="557166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3" name="Line"/>
            <p:cNvSpPr/>
            <p:nvPr/>
          </p:nvSpPr>
          <p:spPr>
            <a:xfrm>
              <a:off x="6721546"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44" name="Group 43"/>
            <p:cNvGrpSpPr/>
            <p:nvPr/>
          </p:nvGrpSpPr>
          <p:grpSpPr>
            <a:xfrm>
              <a:off x="7249475" y="3710710"/>
              <a:ext cx="765215" cy="864749"/>
              <a:chOff x="2816483" y="3727161"/>
              <a:chExt cx="765215" cy="864749"/>
            </a:xfrm>
          </p:grpSpPr>
          <p:sp>
            <p:nvSpPr>
              <p:cNvPr id="46" name="Square"/>
              <p:cNvSpPr/>
              <p:nvPr/>
            </p:nvSpPr>
            <p:spPr>
              <a:xfrm>
                <a:off x="2816483" y="3738949"/>
                <a:ext cx="765215" cy="852961"/>
              </a:xfrm>
              <a:prstGeom prst="rect">
                <a:avLst/>
              </a:prstGeom>
              <a:solidFill>
                <a:schemeClr val="accent3">
                  <a:lumMod val="40000"/>
                  <a:lumOff val="60000"/>
                  <a:alpha val="66000"/>
                </a:schemeClr>
              </a:solidFill>
              <a:ln w="381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45" name="✔"/>
            <p:cNvSpPr txBox="1"/>
            <p:nvPr/>
          </p:nvSpPr>
          <p:spPr>
            <a:xfrm>
              <a:off x="7794961" y="4174261"/>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grpSp>
      <p:sp>
        <p:nvSpPr>
          <p:cNvPr id="27" name="Instruction"/>
          <p:cNvSpPr txBox="1"/>
          <p:nvPr/>
        </p:nvSpPr>
        <p:spPr>
          <a:xfrm>
            <a:off x="2363875" y="4698872"/>
            <a:ext cx="1880323" cy="964367"/>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800" dirty="0" smtClean="0">
                <a:latin typeface="Avenir-Book" panose="02000503020000020003" pitchFamily="2" charset="0"/>
              </a:rPr>
              <a:t>Generated</a:t>
            </a:r>
          </a:p>
          <a:p>
            <a:r>
              <a:rPr lang="en-US" sz="2800" dirty="0" smtClean="0">
                <a:latin typeface="Avenir-Book" panose="02000503020000020003" pitchFamily="2" charset="0"/>
              </a:rPr>
              <a:t>I</a:t>
            </a:r>
            <a:r>
              <a:rPr sz="2800" dirty="0" smtClean="0">
                <a:latin typeface="Avenir-Book" panose="02000503020000020003" pitchFamily="2" charset="0"/>
              </a:rPr>
              <a:t>nstruction</a:t>
            </a:r>
            <a:r>
              <a:rPr lang="en-US" sz="2800" dirty="0" smtClean="0">
                <a:latin typeface="Avenir-Book" panose="02000503020000020003" pitchFamily="2" charset="0"/>
              </a:rPr>
              <a:t>:</a:t>
            </a:r>
            <a:endParaRPr sz="2800" dirty="0">
              <a:latin typeface="Avenir-Book" panose="02000503020000020003" pitchFamily="2" charset="0"/>
            </a:endParaRPr>
          </a:p>
        </p:txBody>
      </p:sp>
      <p:sp>
        <p:nvSpPr>
          <p:cNvPr id="28" name="walk along the blue carpet and you pass…"/>
          <p:cNvSpPr txBox="1"/>
          <p:nvPr/>
        </p:nvSpPr>
        <p:spPr>
          <a:xfrm>
            <a:off x="4415595" y="4741341"/>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lang="en-US" dirty="0">
                <a:latin typeface="+mj-lt"/>
              </a:rPr>
              <a:t>g</a:t>
            </a:r>
            <a:r>
              <a:rPr lang="en-US" dirty="0" smtClean="0">
                <a:latin typeface="+mj-lt"/>
              </a:rPr>
              <a:t>o forward four segments to the intersection with the bare concrete hall</a:t>
            </a:r>
            <a:endParaRPr dirty="0">
              <a:latin typeface="+mj-lt"/>
            </a:endParaRPr>
          </a:p>
        </p:txBody>
      </p:sp>
    </p:spTree>
    <p:extLst>
      <p:ext uri="{BB962C8B-B14F-4D97-AF65-F5344CB8AC3E}">
        <p14:creationId xmlns:p14="http://schemas.microsoft.com/office/powerpoint/2010/main" val="3602685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755780" y="1489006"/>
            <a:ext cx="10795518" cy="2975049"/>
          </a:xfrm>
          <a:prstGeom prst="roundRect">
            <a:avLst/>
          </a:prstGeom>
          <a:noFill/>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Speaker: reasoning about interpretation</a:t>
            </a:r>
            <a:endParaRPr lang="en-US" sz="4200" dirty="0">
              <a:solidFill>
                <a:srgbClr val="333333"/>
              </a:solidFill>
              <a:latin typeface="Avenir-Book" panose="02000503020000020003" pitchFamily="2" charset="0"/>
            </a:endParaRPr>
          </a:p>
        </p:txBody>
      </p:sp>
      <p:sp>
        <p:nvSpPr>
          <p:cNvPr id="2" name="Oval 1"/>
          <p:cNvSpPr/>
          <p:nvPr/>
        </p:nvSpPr>
        <p:spPr>
          <a:xfrm>
            <a:off x="1055802" y="-13197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56D4C2F-3DDF-0E4B-A4E4-62E14C8D3C1D}" type="slidenum">
              <a:rPr lang="en-US" smtClean="0"/>
              <a:t>12</a:t>
            </a:fld>
            <a:endParaRPr lang="en-US" dirty="0"/>
          </a:p>
        </p:txBody>
      </p:sp>
      <p:grpSp>
        <p:nvGrpSpPr>
          <p:cNvPr id="147" name="Group 146"/>
          <p:cNvGrpSpPr/>
          <p:nvPr/>
        </p:nvGrpSpPr>
        <p:grpSpPr>
          <a:xfrm>
            <a:off x="7322910" y="2040865"/>
            <a:ext cx="3514117" cy="1704052"/>
            <a:chOff x="2697630" y="2563894"/>
            <a:chExt cx="6569134" cy="3185479"/>
          </a:xfrm>
        </p:grpSpPr>
        <p:grpSp>
          <p:nvGrpSpPr>
            <p:cNvPr id="148" name="Group"/>
            <p:cNvGrpSpPr/>
            <p:nvPr/>
          </p:nvGrpSpPr>
          <p:grpSpPr>
            <a:xfrm>
              <a:off x="2697630" y="3652181"/>
              <a:ext cx="6569134" cy="1002922"/>
              <a:chOff x="0" y="0"/>
              <a:chExt cx="5187054" cy="791917"/>
            </a:xfrm>
          </p:grpSpPr>
          <p:sp>
            <p:nvSpPr>
              <p:cNvPr id="158"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9"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0"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1"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2"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3"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64"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5"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66"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49"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0"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1" name="Line"/>
            <p:cNvSpPr/>
            <p:nvPr/>
          </p:nvSpPr>
          <p:spPr>
            <a:xfrm>
              <a:off x="3265714"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2" name="Line"/>
            <p:cNvSpPr/>
            <p:nvPr/>
          </p:nvSpPr>
          <p:spPr>
            <a:xfrm>
              <a:off x="441559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3" name="Line"/>
            <p:cNvSpPr/>
            <p:nvPr/>
          </p:nvSpPr>
          <p:spPr>
            <a:xfrm>
              <a:off x="557166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4" name="Line"/>
            <p:cNvSpPr/>
            <p:nvPr/>
          </p:nvSpPr>
          <p:spPr>
            <a:xfrm>
              <a:off x="6721546"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55" name="Group 154"/>
            <p:cNvGrpSpPr/>
            <p:nvPr/>
          </p:nvGrpSpPr>
          <p:grpSpPr>
            <a:xfrm>
              <a:off x="7249475" y="3710710"/>
              <a:ext cx="765215" cy="864749"/>
              <a:chOff x="2816483" y="3727161"/>
              <a:chExt cx="765215" cy="864749"/>
            </a:xfrm>
          </p:grpSpPr>
          <p:sp>
            <p:nvSpPr>
              <p:cNvPr id="156"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57" name="Picture 1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grpSp>
      <p:sp>
        <p:nvSpPr>
          <p:cNvPr id="43" name="Square"/>
          <p:cNvSpPr/>
          <p:nvPr/>
        </p:nvSpPr>
        <p:spPr>
          <a:xfrm>
            <a:off x="5150649" y="5006337"/>
            <a:ext cx="779741" cy="869152"/>
          </a:xfrm>
          <a:prstGeom prst="rect">
            <a:avLst/>
          </a:prstGeom>
          <a:solidFill>
            <a:schemeClr val="accent6">
              <a:lumMod val="60000"/>
              <a:lumOff val="4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5" name="Oval 44"/>
          <p:cNvSpPr/>
          <p:nvPr/>
        </p:nvSpPr>
        <p:spPr>
          <a:xfrm>
            <a:off x="6079436" y="4991727"/>
            <a:ext cx="280983" cy="270588"/>
          </a:xfrm>
          <a:prstGeom prst="ellipse">
            <a:avLst/>
          </a:prstGeom>
          <a:noFill/>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387184" y="4629322"/>
            <a:ext cx="410391" cy="395209"/>
          </a:xfrm>
          <a:prstGeom prst="ellipse">
            <a:avLst/>
          </a:prstGeom>
          <a:noFill/>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4322947" y="5428900"/>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220315" y="2894949"/>
            <a:ext cx="896324" cy="0"/>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Square"/>
          <p:cNvSpPr/>
          <p:nvPr/>
        </p:nvSpPr>
        <p:spPr>
          <a:xfrm>
            <a:off x="5005266" y="2246276"/>
            <a:ext cx="1181747" cy="129323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cxnSp>
        <p:nvCxnSpPr>
          <p:cNvPr id="55" name="Straight Arrow Connector 54"/>
          <p:cNvCxnSpPr/>
          <p:nvPr/>
        </p:nvCxnSpPr>
        <p:spPr>
          <a:xfrm flipV="1">
            <a:off x="4242946" y="2905708"/>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8829" y="4591153"/>
            <a:ext cx="3514117" cy="1704052"/>
            <a:chOff x="2697630" y="2563894"/>
            <a:chExt cx="6569134" cy="3185479"/>
          </a:xfrm>
        </p:grpSpPr>
        <p:grpSp>
          <p:nvGrpSpPr>
            <p:cNvPr id="57" name="Group"/>
            <p:cNvGrpSpPr/>
            <p:nvPr/>
          </p:nvGrpSpPr>
          <p:grpSpPr>
            <a:xfrm>
              <a:off x="2697630" y="3652181"/>
              <a:ext cx="6569134" cy="1002922"/>
              <a:chOff x="0" y="0"/>
              <a:chExt cx="5187054" cy="791917"/>
            </a:xfrm>
          </p:grpSpPr>
          <p:sp>
            <p:nvSpPr>
              <p:cNvPr id="67"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2"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7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4"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75"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58"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9"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0" name="Line"/>
            <p:cNvSpPr/>
            <p:nvPr/>
          </p:nvSpPr>
          <p:spPr>
            <a:xfrm>
              <a:off x="3265714"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1" name="Line"/>
            <p:cNvSpPr/>
            <p:nvPr/>
          </p:nvSpPr>
          <p:spPr>
            <a:xfrm>
              <a:off x="441559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2" name="Line"/>
            <p:cNvSpPr/>
            <p:nvPr/>
          </p:nvSpPr>
          <p:spPr>
            <a:xfrm>
              <a:off x="557166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3" name="Line"/>
            <p:cNvSpPr/>
            <p:nvPr/>
          </p:nvSpPr>
          <p:spPr>
            <a:xfrm>
              <a:off x="6721546"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64" name="Group 63"/>
            <p:cNvGrpSpPr/>
            <p:nvPr/>
          </p:nvGrpSpPr>
          <p:grpSpPr>
            <a:xfrm>
              <a:off x="7249475" y="3710710"/>
              <a:ext cx="765215" cy="864749"/>
              <a:chOff x="2816483" y="3727161"/>
              <a:chExt cx="765215" cy="864749"/>
            </a:xfrm>
          </p:grpSpPr>
          <p:sp>
            <p:nvSpPr>
              <p:cNvPr id="65"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grpSp>
      <p:pic>
        <p:nvPicPr>
          <p:cNvPr id="76" name="Picture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3151" y="2200680"/>
            <a:ext cx="1227922" cy="1410053"/>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9164" y="4994325"/>
            <a:ext cx="771226" cy="869152"/>
          </a:xfrm>
          <a:prstGeom prst="rect">
            <a:avLst/>
          </a:prstGeom>
        </p:spPr>
      </p:pic>
      <p:sp>
        <p:nvSpPr>
          <p:cNvPr id="78" name="TextBox 77"/>
          <p:cNvSpPr txBox="1"/>
          <p:nvPr/>
        </p:nvSpPr>
        <p:spPr>
          <a:xfrm>
            <a:off x="3553721" y="2441039"/>
            <a:ext cx="333550" cy="1015663"/>
          </a:xfrm>
          <a:prstGeom prst="rect">
            <a:avLst/>
          </a:prstGeom>
          <a:noFill/>
          <a:ln>
            <a:noFill/>
          </a:ln>
        </p:spPr>
        <p:txBody>
          <a:bodyPr wrap="square" rtlCol="0">
            <a:spAutoFit/>
          </a:bodyPr>
          <a:lstStyle/>
          <a:p>
            <a:r>
              <a:rPr lang="en-US" sz="6000" b="1" dirty="0" smtClean="0">
                <a:solidFill>
                  <a:schemeClr val="accent1">
                    <a:lumMod val="75000"/>
                  </a:schemeClr>
                </a:solidFill>
              </a:rPr>
              <a:t>?</a:t>
            </a:r>
            <a:endParaRPr lang="en-US" sz="6000" b="1" dirty="0">
              <a:solidFill>
                <a:schemeClr val="accent1">
                  <a:lumMod val="75000"/>
                </a:schemeClr>
              </a:solidFill>
            </a:endParaRPr>
          </a:p>
        </p:txBody>
      </p:sp>
    </p:spTree>
    <p:extLst>
      <p:ext uri="{BB962C8B-B14F-4D97-AF65-F5344CB8AC3E}">
        <p14:creationId xmlns:p14="http://schemas.microsoft.com/office/powerpoint/2010/main" val="194622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755780" y="1489006"/>
            <a:ext cx="10795518" cy="2975049"/>
          </a:xfrm>
          <a:prstGeom prst="roundRect">
            <a:avLst/>
          </a:prstGeom>
          <a:noFill/>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Speaker: reasoning about interpretation</a:t>
            </a:r>
          </a:p>
        </p:txBody>
      </p:sp>
      <p:sp>
        <p:nvSpPr>
          <p:cNvPr id="2" name="Oval 1"/>
          <p:cNvSpPr/>
          <p:nvPr/>
        </p:nvSpPr>
        <p:spPr>
          <a:xfrm>
            <a:off x="1055802" y="-13197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56D4C2F-3DDF-0E4B-A4E4-62E14C8D3C1D}" type="slidenum">
              <a:rPr lang="en-US" smtClean="0"/>
              <a:t>13</a:t>
            </a:fld>
            <a:endParaRPr lang="en-US" dirty="0"/>
          </a:p>
        </p:txBody>
      </p:sp>
      <p:grpSp>
        <p:nvGrpSpPr>
          <p:cNvPr id="147" name="Group 146"/>
          <p:cNvGrpSpPr/>
          <p:nvPr/>
        </p:nvGrpSpPr>
        <p:grpSpPr>
          <a:xfrm>
            <a:off x="7322910" y="2040865"/>
            <a:ext cx="3514117" cy="1704052"/>
            <a:chOff x="2697630" y="2563894"/>
            <a:chExt cx="6569134" cy="3185479"/>
          </a:xfrm>
        </p:grpSpPr>
        <p:grpSp>
          <p:nvGrpSpPr>
            <p:cNvPr id="148" name="Group"/>
            <p:cNvGrpSpPr/>
            <p:nvPr/>
          </p:nvGrpSpPr>
          <p:grpSpPr>
            <a:xfrm>
              <a:off x="2697630" y="3652181"/>
              <a:ext cx="6569134" cy="1002922"/>
              <a:chOff x="0" y="0"/>
              <a:chExt cx="5187054" cy="791917"/>
            </a:xfrm>
          </p:grpSpPr>
          <p:sp>
            <p:nvSpPr>
              <p:cNvPr id="158"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9"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0"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1"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2"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3"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64"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5"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66"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49"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0"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1" name="Line"/>
            <p:cNvSpPr/>
            <p:nvPr/>
          </p:nvSpPr>
          <p:spPr>
            <a:xfrm>
              <a:off x="3265714"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2" name="Line"/>
            <p:cNvSpPr/>
            <p:nvPr/>
          </p:nvSpPr>
          <p:spPr>
            <a:xfrm>
              <a:off x="441559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3" name="Line"/>
            <p:cNvSpPr/>
            <p:nvPr/>
          </p:nvSpPr>
          <p:spPr>
            <a:xfrm>
              <a:off x="557166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4" name="Line"/>
            <p:cNvSpPr/>
            <p:nvPr/>
          </p:nvSpPr>
          <p:spPr>
            <a:xfrm>
              <a:off x="6721546"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55" name="Group 154"/>
            <p:cNvGrpSpPr/>
            <p:nvPr/>
          </p:nvGrpSpPr>
          <p:grpSpPr>
            <a:xfrm>
              <a:off x="7249475" y="3710710"/>
              <a:ext cx="765215" cy="864749"/>
              <a:chOff x="2816483" y="3727161"/>
              <a:chExt cx="765215" cy="864749"/>
            </a:xfrm>
          </p:grpSpPr>
          <p:sp>
            <p:nvSpPr>
              <p:cNvPr id="156"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57" name="Picture 1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grpSp>
      <p:sp>
        <p:nvSpPr>
          <p:cNvPr id="43" name="Square"/>
          <p:cNvSpPr/>
          <p:nvPr/>
        </p:nvSpPr>
        <p:spPr>
          <a:xfrm>
            <a:off x="5150649" y="5006337"/>
            <a:ext cx="779741" cy="869152"/>
          </a:xfrm>
          <a:prstGeom prst="rect">
            <a:avLst/>
          </a:prstGeom>
          <a:solidFill>
            <a:schemeClr val="accent6">
              <a:lumMod val="60000"/>
              <a:lumOff val="4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5" name="Oval 44"/>
          <p:cNvSpPr/>
          <p:nvPr/>
        </p:nvSpPr>
        <p:spPr>
          <a:xfrm>
            <a:off x="6079436" y="4991727"/>
            <a:ext cx="280983" cy="270588"/>
          </a:xfrm>
          <a:prstGeom prst="ellipse">
            <a:avLst/>
          </a:prstGeom>
          <a:noFill/>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387184" y="4629322"/>
            <a:ext cx="410391" cy="395209"/>
          </a:xfrm>
          <a:prstGeom prst="ellipse">
            <a:avLst/>
          </a:prstGeom>
          <a:noFill/>
          <a:ln w="508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V="1">
            <a:off x="4322947" y="5428900"/>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220315" y="2894949"/>
            <a:ext cx="896324" cy="0"/>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078661" y="2096566"/>
            <a:ext cx="3295735" cy="1692771"/>
          </a:xfrm>
          <a:prstGeom prst="rect">
            <a:avLst/>
          </a:prstGeom>
          <a:noFill/>
        </p:spPr>
        <p:txBody>
          <a:bodyPr wrap="square" rtlCol="0">
            <a:spAutoFit/>
          </a:bodyPr>
          <a:lstStyle/>
          <a:p>
            <a:pPr algn="ctr"/>
            <a:r>
              <a:rPr lang="en-US" sz="2600" i="1" dirty="0" smtClean="0">
                <a:latin typeface="Calibri" panose="020F0502020204030204" pitchFamily="34" charset="0"/>
              </a:rPr>
              <a:t>go forward four segments to the intersection with the bare concrete hall</a:t>
            </a:r>
            <a:endParaRPr lang="en-US" sz="2600" i="1" dirty="0">
              <a:latin typeface="Calibri" panose="020F0502020204030204" pitchFamily="34" charset="0"/>
            </a:endParaRPr>
          </a:p>
        </p:txBody>
      </p:sp>
      <p:sp>
        <p:nvSpPr>
          <p:cNvPr id="53" name="Square"/>
          <p:cNvSpPr/>
          <p:nvPr/>
        </p:nvSpPr>
        <p:spPr>
          <a:xfrm>
            <a:off x="5005266" y="2246276"/>
            <a:ext cx="1181747" cy="129323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cxnSp>
        <p:nvCxnSpPr>
          <p:cNvPr id="55" name="Straight Arrow Connector 54"/>
          <p:cNvCxnSpPr/>
          <p:nvPr/>
        </p:nvCxnSpPr>
        <p:spPr>
          <a:xfrm flipV="1">
            <a:off x="4242946" y="2905708"/>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8829" y="4591153"/>
            <a:ext cx="3514117" cy="1704052"/>
            <a:chOff x="2697630" y="2563894"/>
            <a:chExt cx="6569134" cy="3185479"/>
          </a:xfrm>
        </p:grpSpPr>
        <p:grpSp>
          <p:nvGrpSpPr>
            <p:cNvPr id="57" name="Group"/>
            <p:cNvGrpSpPr/>
            <p:nvPr/>
          </p:nvGrpSpPr>
          <p:grpSpPr>
            <a:xfrm>
              <a:off x="2697630" y="3652181"/>
              <a:ext cx="6569134" cy="1002922"/>
              <a:chOff x="0" y="0"/>
              <a:chExt cx="5187054" cy="791917"/>
            </a:xfrm>
          </p:grpSpPr>
          <p:sp>
            <p:nvSpPr>
              <p:cNvPr id="67"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2"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7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4"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75"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58"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9"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0" name="Line"/>
            <p:cNvSpPr/>
            <p:nvPr/>
          </p:nvSpPr>
          <p:spPr>
            <a:xfrm>
              <a:off x="3265714"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1" name="Line"/>
            <p:cNvSpPr/>
            <p:nvPr/>
          </p:nvSpPr>
          <p:spPr>
            <a:xfrm>
              <a:off x="441559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2" name="Line"/>
            <p:cNvSpPr/>
            <p:nvPr/>
          </p:nvSpPr>
          <p:spPr>
            <a:xfrm>
              <a:off x="5571665"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3" name="Line"/>
            <p:cNvSpPr/>
            <p:nvPr/>
          </p:nvSpPr>
          <p:spPr>
            <a:xfrm>
              <a:off x="6721546" y="4132525"/>
              <a:ext cx="101703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64" name="Group 63"/>
            <p:cNvGrpSpPr/>
            <p:nvPr/>
          </p:nvGrpSpPr>
          <p:grpSpPr>
            <a:xfrm>
              <a:off x="7249475" y="3710710"/>
              <a:ext cx="765215" cy="864749"/>
              <a:chOff x="2816483" y="3727161"/>
              <a:chExt cx="765215" cy="864749"/>
            </a:xfrm>
          </p:grpSpPr>
          <p:sp>
            <p:nvSpPr>
              <p:cNvPr id="65"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grpSp>
      <p:pic>
        <p:nvPicPr>
          <p:cNvPr id="76" name="Picture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3151" y="2200680"/>
            <a:ext cx="1227922" cy="1410053"/>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9164" y="4994325"/>
            <a:ext cx="771226" cy="869152"/>
          </a:xfrm>
          <a:prstGeom prst="rect">
            <a:avLst/>
          </a:prstGeom>
        </p:spPr>
      </p:pic>
    </p:spTree>
    <p:extLst>
      <p:ext uri="{BB962C8B-B14F-4D97-AF65-F5344CB8AC3E}">
        <p14:creationId xmlns:p14="http://schemas.microsoft.com/office/powerpoint/2010/main" val="3766537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81660"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Explicit pragmatic reasoning</a:t>
            </a:r>
            <a:endParaRPr lang="en-US" sz="4200" dirty="0">
              <a:solidFill>
                <a:srgbClr val="333333"/>
              </a:solidFill>
              <a:latin typeface="Avenir-Book" panose="02000503020000020003" pitchFamily="2" charset="0"/>
            </a:endParaRPr>
          </a:p>
        </p:txBody>
      </p:sp>
      <p:sp>
        <p:nvSpPr>
          <p:cNvPr id="2" name="Slide Number Placeholder 1"/>
          <p:cNvSpPr>
            <a:spLocks noGrp="1"/>
          </p:cNvSpPr>
          <p:nvPr>
            <p:ph type="sldNum" sz="quarter" idx="12"/>
          </p:nvPr>
        </p:nvSpPr>
        <p:spPr/>
        <p:txBody>
          <a:bodyPr/>
          <a:lstStyle/>
          <a:p>
            <a:fld id="{556D4C2F-3DDF-0E4B-A4E4-62E14C8D3C1D}" type="slidenum">
              <a:rPr lang="en-US" smtClean="0"/>
              <a:t>14</a:t>
            </a:fld>
            <a:endParaRPr lang="en-US" dirty="0"/>
          </a:p>
        </p:txBody>
      </p:sp>
      <p:sp>
        <p:nvSpPr>
          <p:cNvPr id="24" name="Rounded Rectangle 23"/>
          <p:cNvSpPr/>
          <p:nvPr/>
        </p:nvSpPr>
        <p:spPr>
          <a:xfrm>
            <a:off x="834243" y="1164616"/>
            <a:ext cx="4937760" cy="5440579"/>
          </a:xfrm>
          <a:prstGeom prst="roundRect">
            <a:avLst>
              <a:gd name="adj" fmla="val 4195"/>
            </a:avLst>
          </a:prstGeom>
          <a:solidFill>
            <a:schemeClr val="bg1">
              <a:lumMod val="95000"/>
              <a:alpha val="99000"/>
            </a:schemeClr>
          </a:solidFill>
          <a:ln w="38100">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Path"/>
          <p:cNvSpPr txBox="1"/>
          <p:nvPr/>
        </p:nvSpPr>
        <p:spPr>
          <a:xfrm>
            <a:off x="834243" y="1287737"/>
            <a:ext cx="4937760" cy="625812"/>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3400" dirty="0" smtClean="0">
                <a:solidFill>
                  <a:schemeClr val="accent3"/>
                </a:solidFill>
                <a:latin typeface="Avenir-Book" panose="02000503020000020003" pitchFamily="2" charset="0"/>
              </a:rPr>
              <a:t>Interpretation</a:t>
            </a:r>
            <a:endParaRPr sz="3400" dirty="0">
              <a:solidFill>
                <a:schemeClr val="accent3"/>
              </a:solidFill>
              <a:latin typeface="Avenir-Book" panose="02000503020000020003" pitchFamily="2" charset="0"/>
            </a:endParaRPr>
          </a:p>
        </p:txBody>
      </p:sp>
      <p:sp>
        <p:nvSpPr>
          <p:cNvPr id="26" name="Title 1"/>
          <p:cNvSpPr txBox="1">
            <a:spLocks/>
          </p:cNvSpPr>
          <p:nvPr/>
        </p:nvSpPr>
        <p:spPr>
          <a:xfrm>
            <a:off x="833280" y="3881740"/>
            <a:ext cx="4938723" cy="110397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200" dirty="0" smtClean="0">
                <a:solidFill>
                  <a:srgbClr val="333333"/>
                </a:solidFill>
                <a:latin typeface="Avenir-Book" panose="02000503020000020003" pitchFamily="2" charset="0"/>
              </a:rPr>
              <a:t>Frank and Goodman, 2012; Goodman </a:t>
            </a:r>
            <a:r>
              <a:rPr lang="en-US" sz="2200" dirty="0">
                <a:solidFill>
                  <a:srgbClr val="333333"/>
                </a:solidFill>
                <a:latin typeface="Avenir-Book" panose="02000503020000020003" pitchFamily="2" charset="0"/>
              </a:rPr>
              <a:t>and </a:t>
            </a:r>
            <a:r>
              <a:rPr lang="en-US" sz="2200" dirty="0" err="1" smtClean="0">
                <a:solidFill>
                  <a:srgbClr val="333333"/>
                </a:solidFill>
                <a:latin typeface="Avenir-Book" panose="02000503020000020003" pitchFamily="2" charset="0"/>
              </a:rPr>
              <a:t>Stühlmuller</a:t>
            </a:r>
            <a:r>
              <a:rPr lang="en-US" sz="2200" dirty="0" smtClean="0">
                <a:solidFill>
                  <a:srgbClr val="333333"/>
                </a:solidFill>
                <a:latin typeface="Avenir-Book" panose="02000503020000020003" pitchFamily="2" charset="0"/>
              </a:rPr>
              <a:t>, 2013; Wang et al., 2016</a:t>
            </a:r>
          </a:p>
        </p:txBody>
      </p:sp>
      <p:sp>
        <p:nvSpPr>
          <p:cNvPr id="33" name="Title 1"/>
          <p:cNvSpPr txBox="1">
            <a:spLocks/>
          </p:cNvSpPr>
          <p:nvPr/>
        </p:nvSpPr>
        <p:spPr>
          <a:xfrm>
            <a:off x="6923411" y="2174256"/>
            <a:ext cx="4228148" cy="196671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400" dirty="0" smtClean="0">
              <a:solidFill>
                <a:srgbClr val="333333"/>
              </a:solidFill>
              <a:latin typeface="Avenir-Book" panose="02000503020000020003" pitchFamily="2" charset="0"/>
            </a:endParaRPr>
          </a:p>
        </p:txBody>
      </p:sp>
      <p:sp>
        <p:nvSpPr>
          <p:cNvPr id="32" name="Rounded Rectangle 31"/>
          <p:cNvSpPr/>
          <p:nvPr/>
        </p:nvSpPr>
        <p:spPr>
          <a:xfrm>
            <a:off x="6351344" y="1162433"/>
            <a:ext cx="4937760" cy="5442762"/>
          </a:xfrm>
          <a:prstGeom prst="roundRect">
            <a:avLst>
              <a:gd name="adj" fmla="val 3628"/>
            </a:avLst>
          </a:prstGeom>
          <a:solidFill>
            <a:schemeClr val="bg1">
              <a:lumMod val="95000"/>
              <a:alpha val="99000"/>
            </a:schemeClr>
          </a:solidFill>
          <a:ln w="38100">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ath"/>
          <p:cNvSpPr txBox="1"/>
          <p:nvPr/>
        </p:nvSpPr>
        <p:spPr>
          <a:xfrm>
            <a:off x="6351344" y="1258851"/>
            <a:ext cx="4937760" cy="625812"/>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3400" dirty="0" smtClean="0">
                <a:solidFill>
                  <a:schemeClr val="accent6"/>
                </a:solidFill>
                <a:latin typeface="Avenir-Book" panose="02000503020000020003" pitchFamily="2" charset="0"/>
              </a:rPr>
              <a:t>Generation</a:t>
            </a:r>
            <a:endParaRPr sz="3400" dirty="0">
              <a:solidFill>
                <a:schemeClr val="accent6"/>
              </a:solidFill>
              <a:latin typeface="Avenir-Book" panose="02000503020000020003" pitchFamily="2" charset="0"/>
            </a:endParaRPr>
          </a:p>
        </p:txBody>
      </p:sp>
      <p:sp>
        <p:nvSpPr>
          <p:cNvPr id="35" name="Title 1"/>
          <p:cNvSpPr txBox="1">
            <a:spLocks/>
          </p:cNvSpPr>
          <p:nvPr/>
        </p:nvSpPr>
        <p:spPr>
          <a:xfrm>
            <a:off x="6351344" y="3590224"/>
            <a:ext cx="4937760" cy="135666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200" dirty="0" smtClean="0">
              <a:solidFill>
                <a:srgbClr val="333333"/>
              </a:solidFill>
              <a:latin typeface="Avenir-Book" panose="02000503020000020003" pitchFamily="2" charset="0"/>
            </a:endParaRPr>
          </a:p>
          <a:p>
            <a:r>
              <a:rPr lang="en-US" sz="2200" dirty="0" err="1">
                <a:solidFill>
                  <a:srgbClr val="333333"/>
                </a:solidFill>
                <a:latin typeface="Avenir-Book" panose="02000503020000020003" pitchFamily="2" charset="0"/>
              </a:rPr>
              <a:t>Golland</a:t>
            </a:r>
            <a:r>
              <a:rPr lang="en-US" sz="2200" dirty="0">
                <a:solidFill>
                  <a:srgbClr val="333333"/>
                </a:solidFill>
                <a:latin typeface="Avenir-Book" panose="02000503020000020003" pitchFamily="2" charset="0"/>
              </a:rPr>
              <a:t> et al., 2010; </a:t>
            </a:r>
            <a:r>
              <a:rPr lang="en-US" sz="2200" dirty="0" smtClean="0">
                <a:solidFill>
                  <a:srgbClr val="333333"/>
                </a:solidFill>
                <a:latin typeface="Avenir-Book" panose="02000503020000020003" pitchFamily="2" charset="0"/>
              </a:rPr>
              <a:t>Monroe and Potts, 2015; Andreas and Klein, 2016; Mao et al., 2016; </a:t>
            </a:r>
            <a:r>
              <a:rPr lang="en-US" sz="2200" b="1" dirty="0" smtClean="0">
                <a:solidFill>
                  <a:srgbClr val="333333"/>
                </a:solidFill>
                <a:latin typeface="Avenir-Book" panose="02000503020000020003" pitchFamily="2" charset="0"/>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834" y="2163161"/>
            <a:ext cx="2287386" cy="766518"/>
          </a:xfrm>
          <a:prstGeom prst="rect">
            <a:avLst/>
          </a:prstGeom>
        </p:spPr>
      </p:pic>
      <p:sp>
        <p:nvSpPr>
          <p:cNvPr id="19" name="Title 1"/>
          <p:cNvSpPr txBox="1">
            <a:spLocks/>
          </p:cNvSpPr>
          <p:nvPr/>
        </p:nvSpPr>
        <p:spPr>
          <a:xfrm>
            <a:off x="902052" y="1857475"/>
            <a:ext cx="4938723" cy="155546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2400" dirty="0" smtClean="0">
              <a:solidFill>
                <a:srgbClr val="333333"/>
              </a:solidFill>
              <a:latin typeface="Avenir-Book" panose="02000503020000020003" pitchFamily="2" charset="0"/>
            </a:endParaRPr>
          </a:p>
        </p:txBody>
      </p:sp>
      <p:sp>
        <p:nvSpPr>
          <p:cNvPr id="22" name="Title 1"/>
          <p:cNvSpPr txBox="1">
            <a:spLocks/>
          </p:cNvSpPr>
          <p:nvPr/>
        </p:nvSpPr>
        <p:spPr>
          <a:xfrm>
            <a:off x="1741235" y="3041482"/>
            <a:ext cx="1129319" cy="4370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i="1" dirty="0" smtClean="0">
                <a:solidFill>
                  <a:srgbClr val="333333"/>
                </a:solidFill>
              </a:rPr>
              <a:t>“blue”</a:t>
            </a:r>
          </a:p>
        </p:txBody>
      </p:sp>
      <p:cxnSp>
        <p:nvCxnSpPr>
          <p:cNvPr id="8" name="Straight Arrow Connector 7"/>
          <p:cNvCxnSpPr/>
          <p:nvPr/>
        </p:nvCxnSpPr>
        <p:spPr>
          <a:xfrm>
            <a:off x="3530415" y="2500831"/>
            <a:ext cx="462260" cy="27969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532958" y="2840603"/>
            <a:ext cx="447322" cy="34750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498" y="2480314"/>
            <a:ext cx="702702" cy="678260"/>
          </a:xfrm>
          <a:prstGeom prst="rect">
            <a:avLst/>
          </a:prstGeom>
        </p:spPr>
      </p:pic>
      <p:sp>
        <p:nvSpPr>
          <p:cNvPr id="29" name="Rounded Rectangle 28"/>
          <p:cNvSpPr/>
          <p:nvPr/>
        </p:nvSpPr>
        <p:spPr>
          <a:xfrm>
            <a:off x="833280" y="5037620"/>
            <a:ext cx="10455823" cy="1575356"/>
          </a:xfrm>
          <a:prstGeom prst="roundRect">
            <a:avLst>
              <a:gd name="adj" fmla="val 12675"/>
            </a:avLst>
          </a:prstGeom>
          <a:solidFill>
            <a:schemeClr val="bg1">
              <a:lumMod val="95000"/>
              <a:alpha val="99000"/>
            </a:schemeClr>
          </a:solidFill>
          <a:ln w="38100">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itle 1"/>
          <p:cNvSpPr txBox="1">
            <a:spLocks/>
          </p:cNvSpPr>
          <p:nvPr/>
        </p:nvSpPr>
        <p:spPr>
          <a:xfrm>
            <a:off x="833280" y="5443717"/>
            <a:ext cx="10455449" cy="748860"/>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Monroe et al. 2017</a:t>
            </a:r>
          </a:p>
        </p:txBody>
      </p:sp>
      <p:sp>
        <p:nvSpPr>
          <p:cNvPr id="36" name="Title 1"/>
          <p:cNvSpPr txBox="1">
            <a:spLocks/>
          </p:cNvSpPr>
          <p:nvPr/>
        </p:nvSpPr>
        <p:spPr>
          <a:xfrm>
            <a:off x="833280" y="5972789"/>
            <a:ext cx="10455449" cy="596354"/>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Our work</a:t>
            </a:r>
          </a:p>
        </p:txBody>
      </p:sp>
      <p:sp>
        <p:nvSpPr>
          <p:cNvPr id="41" name="Path"/>
          <p:cNvSpPr txBox="1"/>
          <p:nvPr/>
        </p:nvSpPr>
        <p:spPr>
          <a:xfrm>
            <a:off x="3592606" y="5060859"/>
            <a:ext cx="4937760" cy="625812"/>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3400" dirty="0" smtClean="0">
                <a:solidFill>
                  <a:schemeClr val="tx1"/>
                </a:solidFill>
                <a:latin typeface="Avenir-Book" panose="02000503020000020003" pitchFamily="2" charset="0"/>
              </a:rPr>
              <a:t>Both</a:t>
            </a:r>
            <a:endParaRPr sz="3400" dirty="0">
              <a:solidFill>
                <a:schemeClr val="tx1"/>
              </a:solidFill>
              <a:latin typeface="Avenir-Book" panose="02000503020000020003" pitchFamily="2" charset="0"/>
            </a:endParaRPr>
          </a:p>
        </p:txBody>
      </p:sp>
      <p:sp>
        <p:nvSpPr>
          <p:cNvPr id="27" name="TextBox 26"/>
          <p:cNvSpPr txBox="1"/>
          <p:nvPr/>
        </p:nvSpPr>
        <p:spPr>
          <a:xfrm>
            <a:off x="1989279" y="5700635"/>
            <a:ext cx="2667718" cy="830997"/>
          </a:xfrm>
          <a:prstGeom prst="rect">
            <a:avLst/>
          </a:prstGeom>
          <a:noFill/>
        </p:spPr>
        <p:txBody>
          <a:bodyPr wrap="none" rtlCol="0">
            <a:spAutoFit/>
          </a:bodyPr>
          <a:lstStyle/>
          <a:p>
            <a:r>
              <a:rPr lang="en-US" sz="2400" dirty="0" smtClean="0">
                <a:solidFill>
                  <a:schemeClr val="accent1">
                    <a:lumMod val="50000"/>
                  </a:schemeClr>
                </a:solidFill>
                <a:latin typeface="Avenir-Book" panose="02000503020000020003" pitchFamily="2" charset="0"/>
              </a:rPr>
              <a:t>Large, structured </a:t>
            </a:r>
          </a:p>
          <a:p>
            <a:pPr algn="ctr"/>
            <a:r>
              <a:rPr lang="en-US" sz="2400" dirty="0" smtClean="0">
                <a:solidFill>
                  <a:schemeClr val="accent1">
                    <a:lumMod val="50000"/>
                  </a:schemeClr>
                </a:solidFill>
                <a:latin typeface="Avenir-Book" panose="02000503020000020003" pitchFamily="2" charset="0"/>
              </a:rPr>
              <a:t>domains</a:t>
            </a:r>
            <a:endParaRPr lang="en-US" sz="2400" dirty="0">
              <a:solidFill>
                <a:schemeClr val="accent1">
                  <a:lumMod val="50000"/>
                </a:schemeClr>
              </a:solidFill>
              <a:latin typeface="Avenir-Book" panose="02000503020000020003" pitchFamily="2" charset="0"/>
            </a:endParaRPr>
          </a:p>
        </p:txBody>
      </p:sp>
      <p:sp>
        <p:nvSpPr>
          <p:cNvPr id="44" name="Rounded Rectangle 43"/>
          <p:cNvSpPr/>
          <p:nvPr/>
        </p:nvSpPr>
        <p:spPr>
          <a:xfrm>
            <a:off x="2012957" y="4569926"/>
            <a:ext cx="2633688" cy="380830"/>
          </a:xfrm>
          <a:prstGeom prst="roundRect">
            <a:avLst>
              <a:gd name="adj" fmla="val 14201"/>
            </a:avLst>
          </a:prstGeom>
          <a:noFill/>
          <a:ln w="38100">
            <a:solidFill>
              <a:schemeClr val="accent1">
                <a:lumMod val="50000"/>
              </a:schemeClr>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ounded Rectangle 44"/>
          <p:cNvSpPr/>
          <p:nvPr/>
        </p:nvSpPr>
        <p:spPr>
          <a:xfrm>
            <a:off x="5309121" y="6034457"/>
            <a:ext cx="1505787" cy="434489"/>
          </a:xfrm>
          <a:prstGeom prst="roundRect">
            <a:avLst>
              <a:gd name="adj" fmla="val 14201"/>
            </a:avLst>
          </a:prstGeom>
          <a:noFill/>
          <a:ln w="38100">
            <a:solidFill>
              <a:schemeClr val="accent1">
                <a:lumMod val="50000"/>
              </a:schemeClr>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Straight Arrow Connector 12"/>
          <p:cNvCxnSpPr>
            <a:stCxn id="27" idx="0"/>
            <a:endCxn id="44" idx="2"/>
          </p:cNvCxnSpPr>
          <p:nvPr/>
        </p:nvCxnSpPr>
        <p:spPr>
          <a:xfrm flipV="1">
            <a:off x="3323138" y="4950756"/>
            <a:ext cx="6663" cy="749879"/>
          </a:xfrm>
          <a:prstGeom prst="straightConnector1">
            <a:avLst/>
          </a:prstGeom>
          <a:ln w="38100">
            <a:solidFill>
              <a:schemeClr val="accent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139498" y="6251701"/>
            <a:ext cx="1169623" cy="0"/>
          </a:xfrm>
          <a:prstGeom prst="straightConnector1">
            <a:avLst/>
          </a:prstGeom>
          <a:ln w="38100">
            <a:solidFill>
              <a:schemeClr val="accent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7" name="Picture 46"/>
          <p:cNvPicPr>
            <a:picLocks noChangeAspect="1"/>
          </p:cNvPicPr>
          <p:nvPr/>
        </p:nvPicPr>
        <p:blipFill>
          <a:blip r:embed="rId5"/>
          <a:stretch>
            <a:fillRect/>
          </a:stretch>
        </p:blipFill>
        <p:spPr>
          <a:xfrm>
            <a:off x="6960735" y="1981081"/>
            <a:ext cx="1710189" cy="1392729"/>
          </a:xfrm>
          <a:prstGeom prst="rect">
            <a:avLst/>
          </a:prstGeom>
        </p:spPr>
      </p:pic>
      <p:pic>
        <p:nvPicPr>
          <p:cNvPr id="48" name="Picture 47"/>
          <p:cNvPicPr>
            <a:picLocks noChangeAspect="1"/>
          </p:cNvPicPr>
          <p:nvPr/>
        </p:nvPicPr>
        <p:blipFill>
          <a:blip r:embed="rId6"/>
          <a:stretch>
            <a:fillRect/>
          </a:stretch>
        </p:blipFill>
        <p:spPr>
          <a:xfrm>
            <a:off x="8907620" y="2002580"/>
            <a:ext cx="1658387" cy="1329479"/>
          </a:xfrm>
          <a:prstGeom prst="rect">
            <a:avLst/>
          </a:prstGeom>
        </p:spPr>
      </p:pic>
      <p:sp>
        <p:nvSpPr>
          <p:cNvPr id="49" name="Title 1"/>
          <p:cNvSpPr txBox="1">
            <a:spLocks/>
          </p:cNvSpPr>
          <p:nvPr/>
        </p:nvSpPr>
        <p:spPr>
          <a:xfrm>
            <a:off x="6344070" y="3389562"/>
            <a:ext cx="4944659" cy="4370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i="1" dirty="0" smtClean="0">
                <a:solidFill>
                  <a:srgbClr val="333333"/>
                </a:solidFill>
              </a:rPr>
              <a:t>“The sun is in the sky”</a:t>
            </a:r>
          </a:p>
        </p:txBody>
      </p:sp>
    </p:spTree>
    <p:extLst>
      <p:ext uri="{BB962C8B-B14F-4D97-AF65-F5344CB8AC3E}">
        <p14:creationId xmlns:p14="http://schemas.microsoft.com/office/powerpoint/2010/main" val="101534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32" grpId="0" animBg="1"/>
      <p:bldP spid="34" grpId="0" animBg="1"/>
      <p:bldP spid="35" grpId="0"/>
      <p:bldP spid="22" grpId="0"/>
      <p:bldP spid="29" grpId="0" animBg="1"/>
      <p:bldP spid="31" grpId="0"/>
      <p:bldP spid="36" grpId="0"/>
      <p:bldP spid="41" grpId="0" animBg="1"/>
      <p:bldP spid="27" grpId="0"/>
      <p:bldP spid="44" grpId="0" animBg="1"/>
      <p:bldP spid="45" grpId="0" animBg="1"/>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529941"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Learned models of listeners and speakers</a:t>
            </a:r>
            <a:endParaRPr lang="en-US" sz="4200" dirty="0">
              <a:solidFill>
                <a:srgbClr val="333333"/>
              </a:solidFill>
              <a:latin typeface="Avenir-Book" panose="02000503020000020003" pitchFamily="2" charset="0"/>
            </a:endParaRPr>
          </a:p>
        </p:txBody>
      </p:sp>
      <p:sp>
        <p:nvSpPr>
          <p:cNvPr id="17" name="Literal Listener"/>
          <p:cNvSpPr/>
          <p:nvPr/>
        </p:nvSpPr>
        <p:spPr>
          <a:xfrm>
            <a:off x="5176708" y="2019128"/>
            <a:ext cx="1684356" cy="738703"/>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sp>
        <p:nvSpPr>
          <p:cNvPr id="18" name="TextBox 17"/>
          <p:cNvSpPr txBox="1"/>
          <p:nvPr/>
        </p:nvSpPr>
        <p:spPr>
          <a:xfrm>
            <a:off x="1892211" y="1765799"/>
            <a:ext cx="2373998" cy="1508105"/>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cxnSp>
        <p:nvCxnSpPr>
          <p:cNvPr id="115" name="Straight Arrow Connector 114"/>
          <p:cNvCxnSpPr/>
          <p:nvPr/>
        </p:nvCxnSpPr>
        <p:spPr>
          <a:xfrm>
            <a:off x="4150587" y="2395798"/>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6977801" y="2395798"/>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Title 1"/>
          <p:cNvSpPr txBox="1">
            <a:spLocks/>
          </p:cNvSpPr>
          <p:nvPr/>
        </p:nvSpPr>
        <p:spPr>
          <a:xfrm>
            <a:off x="0" y="5790374"/>
            <a:ext cx="12191999" cy="6235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Both models trained independently on action </a:t>
            </a:r>
          </a:p>
          <a:p>
            <a:r>
              <a:rPr lang="en-US" sz="2400" dirty="0" smtClean="0">
                <a:solidFill>
                  <a:srgbClr val="333333"/>
                </a:solidFill>
                <a:latin typeface="Avenir-Book" panose="02000503020000020003" pitchFamily="2" charset="0"/>
              </a:rPr>
              <a:t>sequences annotated with human instructions</a:t>
            </a:r>
            <a:endParaRPr lang="en-US" sz="2400" dirty="0">
              <a:solidFill>
                <a:srgbClr val="333333"/>
              </a:solidFill>
              <a:latin typeface="Avenir-Book" panose="02000503020000020003" pitchFamily="2" charset="0"/>
            </a:endParaRPr>
          </a:p>
        </p:txBody>
      </p:sp>
      <p:sp>
        <p:nvSpPr>
          <p:cNvPr id="2" name="Slide Number Placeholder 1"/>
          <p:cNvSpPr>
            <a:spLocks noGrp="1"/>
          </p:cNvSpPr>
          <p:nvPr>
            <p:ph type="sldNum" sz="quarter" idx="12"/>
          </p:nvPr>
        </p:nvSpPr>
        <p:spPr/>
        <p:txBody>
          <a:bodyPr/>
          <a:lstStyle/>
          <a:p>
            <a:fld id="{556D4C2F-3DDF-0E4B-A4E4-62E14C8D3C1D}" type="slidenum">
              <a:rPr lang="en-US" smtClean="0"/>
              <a:t>15</a:t>
            </a:fld>
            <a:endParaRPr lang="en-US" dirty="0"/>
          </a:p>
        </p:txBody>
      </p:sp>
      <p:grpSp>
        <p:nvGrpSpPr>
          <p:cNvPr id="6" name="Group 5"/>
          <p:cNvGrpSpPr/>
          <p:nvPr/>
        </p:nvGrpSpPr>
        <p:grpSpPr>
          <a:xfrm>
            <a:off x="7971077" y="1643116"/>
            <a:ext cx="3104756" cy="1505546"/>
            <a:chOff x="7971077" y="1643116"/>
            <a:chExt cx="3104756" cy="1505546"/>
          </a:xfrm>
        </p:grpSpPr>
        <p:grpSp>
          <p:nvGrpSpPr>
            <p:cNvPr id="120" name="Group"/>
            <p:cNvGrpSpPr/>
            <p:nvPr/>
          </p:nvGrpSpPr>
          <p:grpSpPr>
            <a:xfrm>
              <a:off x="7971077" y="2157471"/>
              <a:ext cx="3104756" cy="474009"/>
              <a:chOff x="0" y="0"/>
              <a:chExt cx="5187054" cy="791917"/>
            </a:xfrm>
          </p:grpSpPr>
          <p:sp>
            <p:nvSpPr>
              <p:cNvPr id="121"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2"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3"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4"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5"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26"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27"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28"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29"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30" name="Square"/>
            <p:cNvSpPr/>
            <p:nvPr/>
          </p:nvSpPr>
          <p:spPr>
            <a:xfrm>
              <a:off x="10069424" y="1643116"/>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1" name="Square"/>
            <p:cNvSpPr/>
            <p:nvPr/>
          </p:nvSpPr>
          <p:spPr>
            <a:xfrm>
              <a:off x="10075674" y="2674653"/>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2" name="Line"/>
            <p:cNvSpPr/>
            <p:nvPr/>
          </p:nvSpPr>
          <p:spPr>
            <a:xfrm>
              <a:off x="8239569"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3" name="Line"/>
            <p:cNvSpPr/>
            <p:nvPr/>
          </p:nvSpPr>
          <p:spPr>
            <a:xfrm>
              <a:off x="8783035"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4" name="Line"/>
            <p:cNvSpPr/>
            <p:nvPr/>
          </p:nvSpPr>
          <p:spPr>
            <a:xfrm>
              <a:off x="9329426"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5" name="Line"/>
            <p:cNvSpPr/>
            <p:nvPr/>
          </p:nvSpPr>
          <p:spPr>
            <a:xfrm>
              <a:off x="9872892"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7" name="Square"/>
            <p:cNvSpPr/>
            <p:nvPr/>
          </p:nvSpPr>
          <p:spPr>
            <a:xfrm>
              <a:off x="10122406" y="2190704"/>
              <a:ext cx="361662" cy="403133"/>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39" name="Picture 1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6355" y="2185133"/>
              <a:ext cx="357713" cy="403133"/>
            </a:xfrm>
            <a:prstGeom prst="rect">
              <a:avLst/>
            </a:prstGeom>
          </p:spPr>
        </p:pic>
      </p:grpSp>
      <p:grpSp>
        <p:nvGrpSpPr>
          <p:cNvPr id="7" name="Group 6"/>
          <p:cNvGrpSpPr/>
          <p:nvPr/>
        </p:nvGrpSpPr>
        <p:grpSpPr>
          <a:xfrm>
            <a:off x="936339" y="3726270"/>
            <a:ext cx="9145139" cy="1534930"/>
            <a:chOff x="936339" y="3726270"/>
            <a:chExt cx="9145139" cy="1534930"/>
          </a:xfrm>
        </p:grpSpPr>
        <p:sp>
          <p:nvSpPr>
            <p:cNvPr id="16" name="Literal Speaker"/>
            <p:cNvSpPr/>
            <p:nvPr/>
          </p:nvSpPr>
          <p:spPr>
            <a:xfrm>
              <a:off x="5160660" y="4120734"/>
              <a:ext cx="1684356" cy="73870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114" name="TextBox 113"/>
            <p:cNvSpPr txBox="1"/>
            <p:nvPr/>
          </p:nvSpPr>
          <p:spPr>
            <a:xfrm>
              <a:off x="7707480" y="3753095"/>
              <a:ext cx="2373998" cy="1508105"/>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cxnSp>
          <p:nvCxnSpPr>
            <p:cNvPr id="116" name="Straight Arrow Connector 115"/>
            <p:cNvCxnSpPr/>
            <p:nvPr/>
          </p:nvCxnSpPr>
          <p:spPr>
            <a:xfrm>
              <a:off x="4150587" y="4485334"/>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968301" y="4507148"/>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40" name="Group 139"/>
            <p:cNvGrpSpPr/>
            <p:nvPr/>
          </p:nvGrpSpPr>
          <p:grpSpPr>
            <a:xfrm>
              <a:off x="936339" y="3726270"/>
              <a:ext cx="3104756" cy="1505546"/>
              <a:chOff x="7971077" y="1643116"/>
              <a:chExt cx="3104756" cy="1505546"/>
            </a:xfrm>
          </p:grpSpPr>
          <p:grpSp>
            <p:nvGrpSpPr>
              <p:cNvPr id="141" name="Group"/>
              <p:cNvGrpSpPr/>
              <p:nvPr/>
            </p:nvGrpSpPr>
            <p:grpSpPr>
              <a:xfrm>
                <a:off x="7971077" y="2157471"/>
                <a:ext cx="3104756" cy="474009"/>
                <a:chOff x="0" y="0"/>
                <a:chExt cx="5187054" cy="791917"/>
              </a:xfrm>
            </p:grpSpPr>
            <p:sp>
              <p:nvSpPr>
                <p:cNvPr id="150"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4"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55"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56"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57"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58"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42" name="Square"/>
              <p:cNvSpPr/>
              <p:nvPr/>
            </p:nvSpPr>
            <p:spPr>
              <a:xfrm>
                <a:off x="10069424" y="1643116"/>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3" name="Square"/>
              <p:cNvSpPr/>
              <p:nvPr/>
            </p:nvSpPr>
            <p:spPr>
              <a:xfrm>
                <a:off x="10075674" y="2674653"/>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4" name="Line"/>
              <p:cNvSpPr/>
              <p:nvPr/>
            </p:nvSpPr>
            <p:spPr>
              <a:xfrm>
                <a:off x="8239569"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5" name="Line"/>
              <p:cNvSpPr/>
              <p:nvPr/>
            </p:nvSpPr>
            <p:spPr>
              <a:xfrm>
                <a:off x="8783035"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6" name="Line"/>
              <p:cNvSpPr/>
              <p:nvPr/>
            </p:nvSpPr>
            <p:spPr>
              <a:xfrm>
                <a:off x="9329426"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7" name="Line"/>
              <p:cNvSpPr/>
              <p:nvPr/>
            </p:nvSpPr>
            <p:spPr>
              <a:xfrm>
                <a:off x="9872892"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8" name="Square"/>
              <p:cNvSpPr/>
              <p:nvPr/>
            </p:nvSpPr>
            <p:spPr>
              <a:xfrm>
                <a:off x="10122406" y="2190704"/>
                <a:ext cx="361662" cy="403133"/>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49" name="Picture 1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6355" y="2185133"/>
                <a:ext cx="357713" cy="403133"/>
              </a:xfrm>
              <a:prstGeom prst="rect">
                <a:avLst/>
              </a:prstGeom>
            </p:spPr>
          </p:pic>
        </p:grpSp>
      </p:grpSp>
    </p:spTree>
    <p:extLst>
      <p:ext uri="{BB962C8B-B14F-4D97-AF65-F5344CB8AC3E}">
        <p14:creationId xmlns:p14="http://schemas.microsoft.com/office/powerpoint/2010/main" val="162928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56D4C2F-3DDF-0E4B-A4E4-62E14C8D3C1D}" type="slidenum">
              <a:rPr lang="en-US" smtClean="0"/>
              <a:t>16</a:t>
            </a:fld>
            <a:endParaRPr lang="en-US" dirty="0"/>
          </a:p>
        </p:txBody>
      </p:sp>
      <p:sp>
        <p:nvSpPr>
          <p:cNvPr id="17" name="Rounded Rectangle 16"/>
          <p:cNvSpPr/>
          <p:nvPr/>
        </p:nvSpPr>
        <p:spPr>
          <a:xfrm>
            <a:off x="755780" y="1222306"/>
            <a:ext cx="10795518" cy="4336225"/>
          </a:xfrm>
          <a:prstGeom prst="roundRect">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2681" y="5621331"/>
            <a:ext cx="2882928"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sp>
        <p:nvSpPr>
          <p:cNvPr id="66" name="Oval 65"/>
          <p:cNvSpPr/>
          <p:nvPr/>
        </p:nvSpPr>
        <p:spPr>
          <a:xfrm>
            <a:off x="5133371" y="6008914"/>
            <a:ext cx="280983" cy="270588"/>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5441119" y="5646509"/>
            <a:ext cx="410391" cy="395209"/>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flipV="1">
            <a:off x="2817040" y="6242887"/>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itle 1"/>
          <p:cNvSpPr txBox="1">
            <a:spLocks/>
          </p:cNvSpPr>
          <p:nvPr/>
        </p:nvSpPr>
        <p:spPr>
          <a:xfrm>
            <a:off x="0" y="263885"/>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Building a pragmatic listener</a:t>
            </a:r>
            <a:endParaRPr lang="en-US" sz="4200" dirty="0">
              <a:solidFill>
                <a:srgbClr val="333333"/>
              </a:solidFill>
              <a:latin typeface="Avenir-Book" panose="02000503020000020003" pitchFamily="2" charset="0"/>
            </a:endParaRPr>
          </a:p>
        </p:txBody>
      </p:sp>
      <p:sp>
        <p:nvSpPr>
          <p:cNvPr id="29" name="Literal Speaker"/>
          <p:cNvSpPr/>
          <p:nvPr/>
        </p:nvSpPr>
        <p:spPr>
          <a:xfrm>
            <a:off x="6267902" y="2811345"/>
            <a:ext cx="1180429" cy="73870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grpSp>
        <p:nvGrpSpPr>
          <p:cNvPr id="31" name="Group 30"/>
          <p:cNvGrpSpPr/>
          <p:nvPr/>
        </p:nvGrpSpPr>
        <p:grpSpPr>
          <a:xfrm>
            <a:off x="3604212" y="5886720"/>
            <a:ext cx="1458131" cy="712333"/>
            <a:chOff x="3604212" y="5886720"/>
            <a:chExt cx="1458131" cy="712333"/>
          </a:xfrm>
        </p:grpSpPr>
        <p:sp>
          <p:nvSpPr>
            <p:cNvPr id="32" name="Rectangle"/>
            <p:cNvSpPr/>
            <p:nvPr/>
          </p:nvSpPr>
          <p:spPr>
            <a:xfrm>
              <a:off x="3604212" y="5886720"/>
              <a:ext cx="1458131" cy="712333"/>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33" name="Pragmatic Listener"/>
            <p:cNvSpPr/>
            <p:nvPr/>
          </p:nvSpPr>
          <p:spPr>
            <a:xfrm>
              <a:off x="3646110" y="5928618"/>
              <a:ext cx="1374335" cy="628537"/>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200" dirty="0">
                  <a:latin typeface="Avenir-Book" panose="02000503020000020003" pitchFamily="2" charset="0"/>
                  <a:cs typeface="Consolas" panose="020B0609020204030204" pitchFamily="49" charset="0"/>
                </a:rPr>
                <a:t>Pragmatic Listener</a:t>
              </a:r>
            </a:p>
          </p:txBody>
        </p:sp>
      </p:grpSp>
      <p:sp>
        <p:nvSpPr>
          <p:cNvPr id="21" name="Title 1"/>
          <p:cNvSpPr txBox="1">
            <a:spLocks/>
          </p:cNvSpPr>
          <p:nvPr/>
        </p:nvSpPr>
        <p:spPr>
          <a:xfrm>
            <a:off x="1147279" y="3643922"/>
            <a:ext cx="1491773" cy="2769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proposes</a:t>
            </a:r>
            <a:endParaRPr lang="en-US" sz="2400" dirty="0">
              <a:solidFill>
                <a:srgbClr val="333333"/>
              </a:solidFill>
              <a:latin typeface="Avenir-Book" panose="02000503020000020003" pitchFamily="2" charset="0"/>
            </a:endParaRPr>
          </a:p>
        </p:txBody>
      </p:sp>
      <p:sp>
        <p:nvSpPr>
          <p:cNvPr id="30" name="Literal Listener"/>
          <p:cNvSpPr/>
          <p:nvPr/>
        </p:nvSpPr>
        <p:spPr>
          <a:xfrm>
            <a:off x="1303763" y="2837715"/>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cxnSp>
        <p:nvCxnSpPr>
          <p:cNvPr id="34" name="Straight Arrow Connector 33"/>
          <p:cNvCxnSpPr/>
          <p:nvPr/>
        </p:nvCxnSpPr>
        <p:spPr>
          <a:xfrm>
            <a:off x="2680442" y="3353622"/>
            <a:ext cx="321192" cy="84228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2673874" y="2529321"/>
            <a:ext cx="330483" cy="659522"/>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 name="Elbow Connector 3"/>
          <p:cNvCxnSpPr/>
          <p:nvPr/>
        </p:nvCxnSpPr>
        <p:spPr>
          <a:xfrm rot="5400000" flipH="1" flipV="1">
            <a:off x="-399814" y="3999206"/>
            <a:ext cx="2432489" cy="811765"/>
          </a:xfrm>
          <a:prstGeom prst="bentConnector3">
            <a:avLst>
              <a:gd name="adj1" fmla="val 99866"/>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itle 1"/>
          <p:cNvSpPr txBox="1">
            <a:spLocks/>
          </p:cNvSpPr>
          <p:nvPr/>
        </p:nvSpPr>
        <p:spPr>
          <a:xfrm>
            <a:off x="6189447" y="3505893"/>
            <a:ext cx="1379524" cy="419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rescores</a:t>
            </a:r>
            <a:endParaRPr lang="en-US" sz="2400" dirty="0">
              <a:solidFill>
                <a:srgbClr val="333333"/>
              </a:solidFill>
              <a:latin typeface="Avenir-Book" panose="02000503020000020003" pitchFamily="2" charset="0"/>
            </a:endParaRPr>
          </a:p>
        </p:txBody>
      </p:sp>
      <p:cxnSp>
        <p:nvCxnSpPr>
          <p:cNvPr id="106" name="Straight Arrow Connector 105"/>
          <p:cNvCxnSpPr/>
          <p:nvPr/>
        </p:nvCxnSpPr>
        <p:spPr>
          <a:xfrm>
            <a:off x="5790045" y="2292611"/>
            <a:ext cx="305169" cy="791278"/>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7548465" y="3180697"/>
            <a:ext cx="765111"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V="1">
            <a:off x="5766514" y="3420761"/>
            <a:ext cx="352229" cy="89052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4019519" y="1242489"/>
            <a:ext cx="785813" cy="492443"/>
          </a:xfrm>
          <a:prstGeom prst="rect">
            <a:avLst/>
          </a:prstGeom>
          <a:noFill/>
        </p:spPr>
        <p:txBody>
          <a:bodyPr wrap="square" rtlCol="0">
            <a:spAutoFit/>
          </a:bodyPr>
          <a:lstStyle/>
          <a:p>
            <a:pPr algn="ctr"/>
            <a:r>
              <a:rPr lang="en-US" sz="2600" dirty="0" smtClean="0">
                <a:solidFill>
                  <a:schemeClr val="accent6"/>
                </a:solidFill>
              </a:rPr>
              <a:t>0.1</a:t>
            </a:r>
            <a:endParaRPr lang="en-US" sz="2600" dirty="0">
              <a:solidFill>
                <a:schemeClr val="accent6"/>
              </a:solidFill>
            </a:endParaRPr>
          </a:p>
        </p:txBody>
      </p:sp>
      <p:sp>
        <p:nvSpPr>
          <p:cNvPr id="121" name="TextBox 120"/>
          <p:cNvSpPr txBox="1"/>
          <p:nvPr/>
        </p:nvSpPr>
        <p:spPr>
          <a:xfrm>
            <a:off x="7793527" y="2686794"/>
            <a:ext cx="689791" cy="492443"/>
          </a:xfrm>
          <a:prstGeom prst="rect">
            <a:avLst/>
          </a:prstGeom>
          <a:noFill/>
        </p:spPr>
        <p:txBody>
          <a:bodyPr wrap="square" rtlCol="0">
            <a:spAutoFit/>
          </a:bodyPr>
          <a:lstStyle/>
          <a:p>
            <a:pPr algn="r"/>
            <a:r>
              <a:rPr lang="en-US" sz="2600" dirty="0" smtClean="0">
                <a:solidFill>
                  <a:schemeClr val="accent6"/>
                </a:solidFill>
              </a:rPr>
              <a:t>0.1</a:t>
            </a:r>
            <a:endParaRPr lang="en-US" sz="2600" dirty="0">
              <a:solidFill>
                <a:schemeClr val="accent6"/>
              </a:solidFill>
            </a:endParaRPr>
          </a:p>
        </p:txBody>
      </p:sp>
      <p:sp>
        <p:nvSpPr>
          <p:cNvPr id="122" name="TextBox 121"/>
          <p:cNvSpPr txBox="1"/>
          <p:nvPr/>
        </p:nvSpPr>
        <p:spPr>
          <a:xfrm>
            <a:off x="4471417" y="2695502"/>
            <a:ext cx="333550" cy="1015663"/>
          </a:xfrm>
          <a:prstGeom prst="rect">
            <a:avLst/>
          </a:prstGeom>
          <a:noFill/>
          <a:ln>
            <a:noFill/>
          </a:ln>
        </p:spPr>
        <p:txBody>
          <a:bodyPr wrap="square" rtlCol="0">
            <a:spAutoFit/>
          </a:bodyPr>
          <a:lstStyle/>
          <a:p>
            <a:r>
              <a:rPr lang="en-US" sz="6000" b="1" dirty="0" smtClean="0">
                <a:solidFill>
                  <a:schemeClr val="accent1">
                    <a:lumMod val="75000"/>
                  </a:schemeClr>
                </a:solidFill>
              </a:rPr>
              <a:t>?</a:t>
            </a:r>
            <a:endParaRPr lang="en-US" sz="6000" b="1" dirty="0">
              <a:solidFill>
                <a:schemeClr val="accent1">
                  <a:lumMod val="75000"/>
                </a:schemeClr>
              </a:solidFill>
            </a:endParaRPr>
          </a:p>
        </p:txBody>
      </p:sp>
      <p:cxnSp>
        <p:nvCxnSpPr>
          <p:cNvPr id="123" name="Straight Arrow Connector 122"/>
          <p:cNvCxnSpPr/>
          <p:nvPr/>
        </p:nvCxnSpPr>
        <p:spPr>
          <a:xfrm flipV="1">
            <a:off x="5432084" y="3180697"/>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3013610" y="3675509"/>
            <a:ext cx="2712241" cy="1315209"/>
            <a:chOff x="7971077" y="1643116"/>
            <a:chExt cx="3104756" cy="1505546"/>
          </a:xfrm>
        </p:grpSpPr>
        <p:grpSp>
          <p:nvGrpSpPr>
            <p:cNvPr id="131" name="Group"/>
            <p:cNvGrpSpPr/>
            <p:nvPr/>
          </p:nvGrpSpPr>
          <p:grpSpPr>
            <a:xfrm>
              <a:off x="7971077" y="2157471"/>
              <a:ext cx="3104756" cy="474009"/>
              <a:chOff x="0" y="0"/>
              <a:chExt cx="5187054" cy="791917"/>
            </a:xfrm>
          </p:grpSpPr>
          <p:sp>
            <p:nvSpPr>
              <p:cNvPr id="140"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4"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45"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46"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47"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48"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32" name="Square"/>
            <p:cNvSpPr/>
            <p:nvPr/>
          </p:nvSpPr>
          <p:spPr>
            <a:xfrm>
              <a:off x="10069424" y="1643116"/>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3" name="Square"/>
            <p:cNvSpPr/>
            <p:nvPr/>
          </p:nvSpPr>
          <p:spPr>
            <a:xfrm>
              <a:off x="10075674" y="2674653"/>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4" name="Line"/>
            <p:cNvSpPr/>
            <p:nvPr/>
          </p:nvSpPr>
          <p:spPr>
            <a:xfrm>
              <a:off x="8239569"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5" name="Line"/>
            <p:cNvSpPr/>
            <p:nvPr/>
          </p:nvSpPr>
          <p:spPr>
            <a:xfrm>
              <a:off x="8783035"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6" name="Line"/>
            <p:cNvSpPr/>
            <p:nvPr/>
          </p:nvSpPr>
          <p:spPr>
            <a:xfrm>
              <a:off x="9329426"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7" name="Line"/>
            <p:cNvSpPr/>
            <p:nvPr/>
          </p:nvSpPr>
          <p:spPr>
            <a:xfrm>
              <a:off x="9872892"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8" name="Square"/>
            <p:cNvSpPr/>
            <p:nvPr/>
          </p:nvSpPr>
          <p:spPr>
            <a:xfrm>
              <a:off x="10122406" y="2190704"/>
              <a:ext cx="361662" cy="403133"/>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39" name="Picture 1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6355" y="2185133"/>
              <a:ext cx="357713" cy="403133"/>
            </a:xfrm>
            <a:prstGeom prst="rect">
              <a:avLst/>
            </a:prstGeom>
          </p:spPr>
        </p:pic>
      </p:grpSp>
      <p:sp>
        <p:nvSpPr>
          <p:cNvPr id="124" name="Rectangle 123"/>
          <p:cNvSpPr/>
          <p:nvPr/>
        </p:nvSpPr>
        <p:spPr>
          <a:xfrm>
            <a:off x="2662735" y="3296040"/>
            <a:ext cx="3463692" cy="1862092"/>
          </a:xfrm>
          <a:prstGeom prst="rect">
            <a:avLst/>
          </a:prstGeom>
          <a:solidFill>
            <a:srgbClr val="FFFF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49" name="Group 148"/>
          <p:cNvGrpSpPr/>
          <p:nvPr/>
        </p:nvGrpSpPr>
        <p:grpSpPr>
          <a:xfrm>
            <a:off x="3036916" y="1676372"/>
            <a:ext cx="2712241" cy="1315209"/>
            <a:chOff x="3036916" y="1676372"/>
            <a:chExt cx="2712241" cy="1315209"/>
          </a:xfrm>
        </p:grpSpPr>
        <p:grpSp>
          <p:nvGrpSpPr>
            <p:cNvPr id="150" name="Group"/>
            <p:cNvGrpSpPr/>
            <p:nvPr/>
          </p:nvGrpSpPr>
          <p:grpSpPr>
            <a:xfrm>
              <a:off x="3036916" y="2125700"/>
              <a:ext cx="2712241" cy="414083"/>
              <a:chOff x="0" y="0"/>
              <a:chExt cx="5187054" cy="791917"/>
            </a:xfrm>
          </p:grpSpPr>
          <p:sp>
            <p:nvSpPr>
              <p:cNvPr id="161"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2"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3"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4"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5"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6"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67"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8"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69"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51" name="Square"/>
            <p:cNvSpPr/>
            <p:nvPr/>
          </p:nvSpPr>
          <p:spPr>
            <a:xfrm>
              <a:off x="4869982" y="1676372"/>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2" name="Square"/>
            <p:cNvSpPr/>
            <p:nvPr/>
          </p:nvSpPr>
          <p:spPr>
            <a:xfrm>
              <a:off x="4875442" y="2577498"/>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3" name="Line"/>
            <p:cNvSpPr/>
            <p:nvPr/>
          </p:nvSpPr>
          <p:spPr>
            <a:xfrm>
              <a:off x="3271464"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4" name="Line"/>
            <p:cNvSpPr/>
            <p:nvPr/>
          </p:nvSpPr>
          <p:spPr>
            <a:xfrm>
              <a:off x="3746223"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5" name="Line"/>
            <p:cNvSpPr/>
            <p:nvPr/>
          </p:nvSpPr>
          <p:spPr>
            <a:xfrm>
              <a:off x="4223537"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6" name="Line"/>
            <p:cNvSpPr/>
            <p:nvPr/>
          </p:nvSpPr>
          <p:spPr>
            <a:xfrm>
              <a:off x="4698296"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7" name="Line"/>
            <p:cNvSpPr/>
            <p:nvPr/>
          </p:nvSpPr>
          <p:spPr>
            <a:xfrm>
              <a:off x="5133242" y="2332741"/>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58" name="Group 157"/>
            <p:cNvGrpSpPr/>
            <p:nvPr/>
          </p:nvGrpSpPr>
          <p:grpSpPr>
            <a:xfrm>
              <a:off x="5382544" y="2147403"/>
              <a:ext cx="315940" cy="357034"/>
              <a:chOff x="5411119" y="2149865"/>
              <a:chExt cx="315940" cy="357034"/>
            </a:xfrm>
          </p:grpSpPr>
          <p:sp>
            <p:nvSpPr>
              <p:cNvPr id="159"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0" name="Picture 1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
        <p:nvSpPr>
          <p:cNvPr id="76" name="TextBox 75"/>
          <p:cNvSpPr txBox="1"/>
          <p:nvPr/>
        </p:nvSpPr>
        <p:spPr>
          <a:xfrm>
            <a:off x="8466794" y="2701588"/>
            <a:ext cx="2594769"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spTree>
    <p:extLst>
      <p:ext uri="{BB962C8B-B14F-4D97-AF65-F5344CB8AC3E}">
        <p14:creationId xmlns:p14="http://schemas.microsoft.com/office/powerpoint/2010/main" val="232627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64" presetClass="path" presetSubtype="0" accel="50000" decel="50000" fill="hold" grpId="0" nodeType="withEffect">
                                  <p:stCondLst>
                                    <p:cond delay="0"/>
                                  </p:stCondLst>
                                  <p:childTnLst>
                                    <p:animMotion origin="layout" path="M -1.25E-6 7.40741E-7 L -0.67812 0.42593 " pathEditMode="relative" rAng="0" ptsTypes="AA">
                                      <p:cBhvr>
                                        <p:cTn id="8" dur="2000" spd="-100000" fill="hold"/>
                                        <p:tgtEl>
                                          <p:spTgt spid="76"/>
                                        </p:tgtEl>
                                        <p:attrNameLst>
                                          <p:attrName>ppt_x</p:attrName>
                                          <p:attrName>ppt_y</p:attrName>
                                        </p:attrNameLst>
                                      </p:cBhvr>
                                      <p:rCtr x="-33906" y="21296"/>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2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1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68"/>
                                        </p:tgtEl>
                                      </p:cBhvr>
                                    </p:animEffect>
                                    <p:set>
                                      <p:cBhvr>
                                        <p:cTn id="28" dur="1" fill="hold">
                                          <p:stCondLst>
                                            <p:cond delay="499"/>
                                          </p:stCondLst>
                                        </p:cTn>
                                        <p:tgtEl>
                                          <p:spTgt spid="6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1"/>
                                        </p:tgtEl>
                                      </p:cBhvr>
                                    </p:animEffect>
                                    <p:set>
                                      <p:cBhvr>
                                        <p:cTn id="31" dur="1" fill="hold">
                                          <p:stCondLst>
                                            <p:cond delay="499"/>
                                          </p:stCondLst>
                                        </p:cTn>
                                        <p:tgtEl>
                                          <p:spTgt spid="3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6"/>
                                        </p:tgtEl>
                                      </p:cBhvr>
                                    </p:animEffect>
                                    <p:set>
                                      <p:cBhvr>
                                        <p:cTn id="34" dur="1" fill="hold">
                                          <p:stCondLst>
                                            <p:cond delay="499"/>
                                          </p:stCondLst>
                                        </p:cTn>
                                        <p:tgtEl>
                                          <p:spTgt spid="6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7"/>
                                        </p:tgtEl>
                                      </p:cBhvr>
                                    </p:animEffect>
                                    <p:set>
                                      <p:cBhvr>
                                        <p:cTn id="37" dur="1" fill="hold">
                                          <p:stCondLst>
                                            <p:cond delay="499"/>
                                          </p:stCondLst>
                                        </p:cTn>
                                        <p:tgtEl>
                                          <p:spTgt spid="67"/>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xit" presetSubtype="0" fill="hold" grpId="0" nodeType="withEffect">
                                  <p:stCondLst>
                                    <p:cond delay="0"/>
                                  </p:stCondLst>
                                  <p:childTnLst>
                                    <p:animEffect transition="out" filter="fade">
                                      <p:cBhvr>
                                        <p:cTn id="53" dur="500"/>
                                        <p:tgtEl>
                                          <p:spTgt spid="122"/>
                                        </p:tgtEl>
                                      </p:cBhvr>
                                    </p:animEffect>
                                    <p:set>
                                      <p:cBhvr>
                                        <p:cTn id="54" dur="1" fill="hold">
                                          <p:stCondLst>
                                            <p:cond delay="499"/>
                                          </p:stCondLst>
                                        </p:cTn>
                                        <p:tgtEl>
                                          <p:spTgt spid="12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23"/>
                                        </p:tgtEl>
                                      </p:cBhvr>
                                    </p:animEffect>
                                    <p:set>
                                      <p:cBhvr>
                                        <p:cTn id="57" dur="1" fill="hold">
                                          <p:stCondLst>
                                            <p:cond delay="499"/>
                                          </p:stCondLst>
                                        </p:cTn>
                                        <p:tgtEl>
                                          <p:spTgt spid="123"/>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3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0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2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6" grpId="0" animBg="1"/>
      <p:bldP spid="67" grpId="0" animBg="1"/>
      <p:bldP spid="21" grpId="0"/>
      <p:bldP spid="30" grpId="0" animBg="1"/>
      <p:bldP spid="105" grpId="0"/>
      <p:bldP spid="118" grpId="0"/>
      <p:bldP spid="121" grpId="0"/>
      <p:bldP spid="122" grpId="0"/>
      <p:bldP spid="122" grpId="1"/>
      <p:bldP spid="124" grpId="0" animBg="1"/>
      <p:bldP spid="76" grpId="0"/>
      <p:bldP spid="7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56D4C2F-3DDF-0E4B-A4E4-62E14C8D3C1D}" type="slidenum">
              <a:rPr lang="en-US" smtClean="0"/>
              <a:t>17</a:t>
            </a:fld>
            <a:endParaRPr lang="en-US" dirty="0"/>
          </a:p>
        </p:txBody>
      </p:sp>
      <p:sp>
        <p:nvSpPr>
          <p:cNvPr id="18" name="TextBox 17"/>
          <p:cNvSpPr txBox="1"/>
          <p:nvPr/>
        </p:nvSpPr>
        <p:spPr>
          <a:xfrm>
            <a:off x="52681" y="5621331"/>
            <a:ext cx="2882928"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sp>
        <p:nvSpPr>
          <p:cNvPr id="72" name="Title 1"/>
          <p:cNvSpPr txBox="1">
            <a:spLocks/>
          </p:cNvSpPr>
          <p:nvPr/>
        </p:nvSpPr>
        <p:spPr>
          <a:xfrm>
            <a:off x="0" y="263885"/>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Building a pragmatic listener</a:t>
            </a:r>
            <a:endParaRPr lang="en-US" sz="4200" dirty="0">
              <a:solidFill>
                <a:srgbClr val="333333"/>
              </a:solidFill>
              <a:latin typeface="Avenir-Book" panose="02000503020000020003" pitchFamily="2" charset="0"/>
            </a:endParaRPr>
          </a:p>
        </p:txBody>
      </p:sp>
      <p:sp>
        <p:nvSpPr>
          <p:cNvPr id="29" name="Literal Speaker"/>
          <p:cNvSpPr/>
          <p:nvPr/>
        </p:nvSpPr>
        <p:spPr>
          <a:xfrm>
            <a:off x="6267902" y="2811345"/>
            <a:ext cx="1180429" cy="73870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21" name="Title 1"/>
          <p:cNvSpPr txBox="1">
            <a:spLocks/>
          </p:cNvSpPr>
          <p:nvPr/>
        </p:nvSpPr>
        <p:spPr>
          <a:xfrm>
            <a:off x="1147279" y="3643922"/>
            <a:ext cx="1491773" cy="2769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proposes</a:t>
            </a:r>
            <a:endParaRPr lang="en-US" sz="2400" dirty="0">
              <a:solidFill>
                <a:srgbClr val="333333"/>
              </a:solidFill>
              <a:latin typeface="Avenir-Book" panose="02000503020000020003" pitchFamily="2" charset="0"/>
            </a:endParaRPr>
          </a:p>
        </p:txBody>
      </p:sp>
      <p:sp>
        <p:nvSpPr>
          <p:cNvPr id="30" name="Literal Listener"/>
          <p:cNvSpPr/>
          <p:nvPr/>
        </p:nvSpPr>
        <p:spPr>
          <a:xfrm>
            <a:off x="1303763" y="2837715"/>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cxnSp>
        <p:nvCxnSpPr>
          <p:cNvPr id="34" name="Straight Arrow Connector 33"/>
          <p:cNvCxnSpPr/>
          <p:nvPr/>
        </p:nvCxnSpPr>
        <p:spPr>
          <a:xfrm>
            <a:off x="2680442" y="3353622"/>
            <a:ext cx="321192" cy="84228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2673874" y="2529321"/>
            <a:ext cx="330483" cy="659522"/>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 name="Elbow Connector 3"/>
          <p:cNvCxnSpPr/>
          <p:nvPr/>
        </p:nvCxnSpPr>
        <p:spPr>
          <a:xfrm rot="5400000" flipH="1" flipV="1">
            <a:off x="-399814" y="3999206"/>
            <a:ext cx="2432489" cy="811765"/>
          </a:xfrm>
          <a:prstGeom prst="bentConnector3">
            <a:avLst>
              <a:gd name="adj1" fmla="val 99866"/>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itle 1"/>
          <p:cNvSpPr txBox="1">
            <a:spLocks/>
          </p:cNvSpPr>
          <p:nvPr/>
        </p:nvSpPr>
        <p:spPr>
          <a:xfrm>
            <a:off x="6189447" y="3505893"/>
            <a:ext cx="1379524" cy="419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rescores</a:t>
            </a:r>
            <a:endParaRPr lang="en-US" sz="2400" dirty="0">
              <a:solidFill>
                <a:srgbClr val="333333"/>
              </a:solidFill>
              <a:latin typeface="Avenir-Book" panose="02000503020000020003" pitchFamily="2" charset="0"/>
            </a:endParaRPr>
          </a:p>
        </p:txBody>
      </p:sp>
      <p:cxnSp>
        <p:nvCxnSpPr>
          <p:cNvPr id="106" name="Straight Arrow Connector 105"/>
          <p:cNvCxnSpPr/>
          <p:nvPr/>
        </p:nvCxnSpPr>
        <p:spPr>
          <a:xfrm>
            <a:off x="5790045" y="2292611"/>
            <a:ext cx="305169" cy="791278"/>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7548465" y="3180697"/>
            <a:ext cx="765111"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V="1">
            <a:off x="5766514" y="3420761"/>
            <a:ext cx="352229" cy="89052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4019519" y="1242489"/>
            <a:ext cx="785813" cy="492443"/>
          </a:xfrm>
          <a:prstGeom prst="rect">
            <a:avLst/>
          </a:prstGeom>
          <a:noFill/>
        </p:spPr>
        <p:txBody>
          <a:bodyPr wrap="square" rtlCol="0">
            <a:spAutoFit/>
          </a:bodyPr>
          <a:lstStyle/>
          <a:p>
            <a:pPr algn="ctr"/>
            <a:r>
              <a:rPr lang="en-US" sz="2600" dirty="0" smtClean="0">
                <a:solidFill>
                  <a:schemeClr val="accent6"/>
                </a:solidFill>
              </a:rPr>
              <a:t>0.1</a:t>
            </a:r>
            <a:endParaRPr lang="en-US" sz="2600" dirty="0">
              <a:solidFill>
                <a:schemeClr val="accent6"/>
              </a:solidFill>
            </a:endParaRPr>
          </a:p>
        </p:txBody>
      </p:sp>
      <p:sp>
        <p:nvSpPr>
          <p:cNvPr id="121" name="TextBox 120"/>
          <p:cNvSpPr txBox="1"/>
          <p:nvPr/>
        </p:nvSpPr>
        <p:spPr>
          <a:xfrm>
            <a:off x="7793527" y="2686794"/>
            <a:ext cx="689791" cy="492443"/>
          </a:xfrm>
          <a:prstGeom prst="rect">
            <a:avLst/>
          </a:prstGeom>
          <a:noFill/>
        </p:spPr>
        <p:txBody>
          <a:bodyPr wrap="square" rtlCol="0">
            <a:spAutoFit/>
          </a:bodyPr>
          <a:lstStyle/>
          <a:p>
            <a:pPr algn="r"/>
            <a:r>
              <a:rPr lang="en-US" sz="2600" dirty="0" smtClean="0">
                <a:solidFill>
                  <a:schemeClr val="accent6"/>
                </a:solidFill>
              </a:rPr>
              <a:t>0.2</a:t>
            </a:r>
            <a:endParaRPr lang="en-US" sz="2600" dirty="0">
              <a:solidFill>
                <a:schemeClr val="accent6"/>
              </a:solidFill>
            </a:endParaRPr>
          </a:p>
        </p:txBody>
      </p:sp>
      <p:sp>
        <p:nvSpPr>
          <p:cNvPr id="100" name="TextBox 99"/>
          <p:cNvSpPr txBox="1"/>
          <p:nvPr/>
        </p:nvSpPr>
        <p:spPr>
          <a:xfrm>
            <a:off x="4077710" y="4956839"/>
            <a:ext cx="689791" cy="492443"/>
          </a:xfrm>
          <a:prstGeom prst="rect">
            <a:avLst/>
          </a:prstGeom>
          <a:noFill/>
        </p:spPr>
        <p:txBody>
          <a:bodyPr wrap="square" rtlCol="0">
            <a:spAutoFit/>
          </a:bodyPr>
          <a:lstStyle/>
          <a:p>
            <a:pPr algn="r"/>
            <a:r>
              <a:rPr lang="en-US" sz="2600" dirty="0" smtClean="0">
                <a:solidFill>
                  <a:schemeClr val="accent6"/>
                </a:solidFill>
              </a:rPr>
              <a:t>0.2</a:t>
            </a:r>
            <a:endParaRPr lang="en-US" sz="2600" dirty="0">
              <a:solidFill>
                <a:schemeClr val="accent6"/>
              </a:solidFill>
            </a:endParaRPr>
          </a:p>
        </p:txBody>
      </p:sp>
      <p:grpSp>
        <p:nvGrpSpPr>
          <p:cNvPr id="150" name="Group 149"/>
          <p:cNvGrpSpPr/>
          <p:nvPr/>
        </p:nvGrpSpPr>
        <p:grpSpPr>
          <a:xfrm>
            <a:off x="3013610" y="3675509"/>
            <a:ext cx="2712241" cy="1315209"/>
            <a:chOff x="7971077" y="1643116"/>
            <a:chExt cx="3104756" cy="1505546"/>
          </a:xfrm>
        </p:grpSpPr>
        <p:grpSp>
          <p:nvGrpSpPr>
            <p:cNvPr id="151" name="Group"/>
            <p:cNvGrpSpPr/>
            <p:nvPr/>
          </p:nvGrpSpPr>
          <p:grpSpPr>
            <a:xfrm>
              <a:off x="7971077" y="2157471"/>
              <a:ext cx="3104756" cy="474009"/>
              <a:chOff x="0" y="0"/>
              <a:chExt cx="5187054" cy="791917"/>
            </a:xfrm>
          </p:grpSpPr>
          <p:sp>
            <p:nvSpPr>
              <p:cNvPr id="160"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4"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5"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66"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7"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68"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52" name="Square"/>
            <p:cNvSpPr/>
            <p:nvPr/>
          </p:nvSpPr>
          <p:spPr>
            <a:xfrm>
              <a:off x="10069424" y="1643116"/>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3" name="Square"/>
            <p:cNvSpPr/>
            <p:nvPr/>
          </p:nvSpPr>
          <p:spPr>
            <a:xfrm>
              <a:off x="10075674" y="2674653"/>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4" name="Line"/>
            <p:cNvSpPr/>
            <p:nvPr/>
          </p:nvSpPr>
          <p:spPr>
            <a:xfrm>
              <a:off x="8239569"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5" name="Line"/>
            <p:cNvSpPr/>
            <p:nvPr/>
          </p:nvSpPr>
          <p:spPr>
            <a:xfrm>
              <a:off x="8783035"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6" name="Line"/>
            <p:cNvSpPr/>
            <p:nvPr/>
          </p:nvSpPr>
          <p:spPr>
            <a:xfrm>
              <a:off x="9329426"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7" name="Line"/>
            <p:cNvSpPr/>
            <p:nvPr/>
          </p:nvSpPr>
          <p:spPr>
            <a:xfrm>
              <a:off x="9872892"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8" name="Square"/>
            <p:cNvSpPr/>
            <p:nvPr/>
          </p:nvSpPr>
          <p:spPr>
            <a:xfrm>
              <a:off x="10122406" y="2190704"/>
              <a:ext cx="361662" cy="403133"/>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59" name="Picture 1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6355" y="2185133"/>
              <a:ext cx="357713" cy="403133"/>
            </a:xfrm>
            <a:prstGeom prst="rect">
              <a:avLst/>
            </a:prstGeom>
          </p:spPr>
        </p:pic>
      </p:grpSp>
      <p:grpSp>
        <p:nvGrpSpPr>
          <p:cNvPr id="169" name="Group 168"/>
          <p:cNvGrpSpPr/>
          <p:nvPr/>
        </p:nvGrpSpPr>
        <p:grpSpPr>
          <a:xfrm>
            <a:off x="3036916" y="1676372"/>
            <a:ext cx="2712241" cy="1315209"/>
            <a:chOff x="3036916" y="1676372"/>
            <a:chExt cx="2712241" cy="1315209"/>
          </a:xfrm>
        </p:grpSpPr>
        <p:grpSp>
          <p:nvGrpSpPr>
            <p:cNvPr id="170" name="Group"/>
            <p:cNvGrpSpPr/>
            <p:nvPr/>
          </p:nvGrpSpPr>
          <p:grpSpPr>
            <a:xfrm>
              <a:off x="3036916" y="2125700"/>
              <a:ext cx="2712241" cy="414083"/>
              <a:chOff x="0" y="0"/>
              <a:chExt cx="5187054" cy="791917"/>
            </a:xfrm>
          </p:grpSpPr>
          <p:sp>
            <p:nvSpPr>
              <p:cNvPr id="181"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2"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3"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4"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5"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6"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87"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8"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89"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71" name="Square"/>
            <p:cNvSpPr/>
            <p:nvPr/>
          </p:nvSpPr>
          <p:spPr>
            <a:xfrm>
              <a:off x="4869982" y="1676372"/>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72" name="Square"/>
            <p:cNvSpPr/>
            <p:nvPr/>
          </p:nvSpPr>
          <p:spPr>
            <a:xfrm>
              <a:off x="4875442" y="2577498"/>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73" name="Line"/>
            <p:cNvSpPr/>
            <p:nvPr/>
          </p:nvSpPr>
          <p:spPr>
            <a:xfrm>
              <a:off x="3271464"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74" name="Line"/>
            <p:cNvSpPr/>
            <p:nvPr/>
          </p:nvSpPr>
          <p:spPr>
            <a:xfrm>
              <a:off x="3746223"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75" name="Line"/>
            <p:cNvSpPr/>
            <p:nvPr/>
          </p:nvSpPr>
          <p:spPr>
            <a:xfrm>
              <a:off x="4223537"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76" name="Line"/>
            <p:cNvSpPr/>
            <p:nvPr/>
          </p:nvSpPr>
          <p:spPr>
            <a:xfrm>
              <a:off x="4698296"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77" name="Line"/>
            <p:cNvSpPr/>
            <p:nvPr/>
          </p:nvSpPr>
          <p:spPr>
            <a:xfrm>
              <a:off x="5133242" y="2332741"/>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78" name="Group 177"/>
            <p:cNvGrpSpPr/>
            <p:nvPr/>
          </p:nvGrpSpPr>
          <p:grpSpPr>
            <a:xfrm>
              <a:off x="5382544" y="2147403"/>
              <a:ext cx="315940" cy="357034"/>
              <a:chOff x="5411119" y="2149865"/>
              <a:chExt cx="315940" cy="357034"/>
            </a:xfrm>
          </p:grpSpPr>
          <p:sp>
            <p:nvSpPr>
              <p:cNvPr id="179"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0" name="Picture 1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
        <p:nvSpPr>
          <p:cNvPr id="130" name="Rectangle 129"/>
          <p:cNvSpPr/>
          <p:nvPr/>
        </p:nvSpPr>
        <p:spPr>
          <a:xfrm>
            <a:off x="2656400" y="1329329"/>
            <a:ext cx="3463692" cy="1862092"/>
          </a:xfrm>
          <a:prstGeom prst="rect">
            <a:avLst/>
          </a:prstGeom>
          <a:solidFill>
            <a:srgbClr val="FFFF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69" name="TextBox 68"/>
          <p:cNvSpPr txBox="1"/>
          <p:nvPr/>
        </p:nvSpPr>
        <p:spPr>
          <a:xfrm>
            <a:off x="8466794" y="2701588"/>
            <a:ext cx="2594769"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sp>
        <p:nvSpPr>
          <p:cNvPr id="99" name="Rectangle 98"/>
          <p:cNvSpPr/>
          <p:nvPr/>
        </p:nvSpPr>
        <p:spPr>
          <a:xfrm>
            <a:off x="2668471" y="3290447"/>
            <a:ext cx="3478791" cy="2065378"/>
          </a:xfrm>
          <a:prstGeom prst="rect">
            <a:avLst/>
          </a:prstGeom>
          <a:solidFill>
            <a:srgbClr val="FFFF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4094071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00" grpId="0"/>
      <p:bldP spid="130" grpId="0" animBg="1"/>
      <p:bldP spid="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56D4C2F-3DDF-0E4B-A4E4-62E14C8D3C1D}" type="slidenum">
              <a:rPr lang="en-US" smtClean="0"/>
              <a:t>18</a:t>
            </a:fld>
            <a:endParaRPr lang="en-US" dirty="0"/>
          </a:p>
        </p:txBody>
      </p:sp>
      <p:sp>
        <p:nvSpPr>
          <p:cNvPr id="18" name="TextBox 17"/>
          <p:cNvSpPr txBox="1"/>
          <p:nvPr/>
        </p:nvSpPr>
        <p:spPr>
          <a:xfrm>
            <a:off x="52681" y="5621331"/>
            <a:ext cx="2882928"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sp>
        <p:nvSpPr>
          <p:cNvPr id="72" name="Title 1"/>
          <p:cNvSpPr txBox="1">
            <a:spLocks/>
          </p:cNvSpPr>
          <p:nvPr/>
        </p:nvSpPr>
        <p:spPr>
          <a:xfrm>
            <a:off x="0" y="263885"/>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Building a pragmatic listener</a:t>
            </a:r>
            <a:endParaRPr lang="en-US" sz="4200" dirty="0">
              <a:solidFill>
                <a:srgbClr val="333333"/>
              </a:solidFill>
              <a:latin typeface="Avenir-Book" panose="02000503020000020003" pitchFamily="2" charset="0"/>
            </a:endParaRPr>
          </a:p>
        </p:txBody>
      </p:sp>
      <p:sp>
        <p:nvSpPr>
          <p:cNvPr id="29" name="Literal Speaker"/>
          <p:cNvSpPr/>
          <p:nvPr/>
        </p:nvSpPr>
        <p:spPr>
          <a:xfrm>
            <a:off x="6267902" y="2811345"/>
            <a:ext cx="1180429" cy="73870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21" name="Title 1"/>
          <p:cNvSpPr txBox="1">
            <a:spLocks/>
          </p:cNvSpPr>
          <p:nvPr/>
        </p:nvSpPr>
        <p:spPr>
          <a:xfrm>
            <a:off x="1147279" y="3643922"/>
            <a:ext cx="1491773" cy="2769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proposes</a:t>
            </a:r>
            <a:endParaRPr lang="en-US" sz="2400" dirty="0">
              <a:solidFill>
                <a:srgbClr val="333333"/>
              </a:solidFill>
              <a:latin typeface="Avenir-Book" panose="02000503020000020003" pitchFamily="2" charset="0"/>
            </a:endParaRPr>
          </a:p>
        </p:txBody>
      </p:sp>
      <p:sp>
        <p:nvSpPr>
          <p:cNvPr id="30" name="Literal Listener"/>
          <p:cNvSpPr/>
          <p:nvPr/>
        </p:nvSpPr>
        <p:spPr>
          <a:xfrm>
            <a:off x="1303763" y="2837715"/>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cxnSp>
        <p:nvCxnSpPr>
          <p:cNvPr id="34" name="Straight Arrow Connector 33"/>
          <p:cNvCxnSpPr/>
          <p:nvPr/>
        </p:nvCxnSpPr>
        <p:spPr>
          <a:xfrm>
            <a:off x="2680442" y="3353622"/>
            <a:ext cx="321192" cy="84228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2673874" y="2529321"/>
            <a:ext cx="330483" cy="659522"/>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 name="Elbow Connector 3"/>
          <p:cNvCxnSpPr/>
          <p:nvPr/>
        </p:nvCxnSpPr>
        <p:spPr>
          <a:xfrm rot="5400000" flipH="1" flipV="1">
            <a:off x="-399814" y="3999206"/>
            <a:ext cx="2432489" cy="811765"/>
          </a:xfrm>
          <a:prstGeom prst="bentConnector3">
            <a:avLst>
              <a:gd name="adj1" fmla="val 99866"/>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Title 1"/>
          <p:cNvSpPr txBox="1">
            <a:spLocks/>
          </p:cNvSpPr>
          <p:nvPr/>
        </p:nvSpPr>
        <p:spPr>
          <a:xfrm>
            <a:off x="6189447" y="3505893"/>
            <a:ext cx="1379524" cy="419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rescores</a:t>
            </a:r>
            <a:endParaRPr lang="en-US" sz="2400" dirty="0">
              <a:solidFill>
                <a:srgbClr val="333333"/>
              </a:solidFill>
              <a:latin typeface="Avenir-Book" panose="02000503020000020003" pitchFamily="2" charset="0"/>
            </a:endParaRPr>
          </a:p>
        </p:txBody>
      </p:sp>
      <p:cxnSp>
        <p:nvCxnSpPr>
          <p:cNvPr id="106" name="Straight Arrow Connector 105"/>
          <p:cNvCxnSpPr/>
          <p:nvPr/>
        </p:nvCxnSpPr>
        <p:spPr>
          <a:xfrm>
            <a:off x="5790045" y="2292611"/>
            <a:ext cx="305169" cy="791278"/>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7548465" y="3180697"/>
            <a:ext cx="765111"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flipV="1">
            <a:off x="5766514" y="3420761"/>
            <a:ext cx="352229" cy="89052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4019519" y="1242489"/>
            <a:ext cx="785813" cy="492443"/>
          </a:xfrm>
          <a:prstGeom prst="rect">
            <a:avLst/>
          </a:prstGeom>
          <a:noFill/>
        </p:spPr>
        <p:txBody>
          <a:bodyPr wrap="square" rtlCol="0">
            <a:spAutoFit/>
          </a:bodyPr>
          <a:lstStyle/>
          <a:p>
            <a:pPr algn="ctr"/>
            <a:r>
              <a:rPr lang="en-US" sz="2600" dirty="0" smtClean="0">
                <a:solidFill>
                  <a:schemeClr val="accent6"/>
                </a:solidFill>
              </a:rPr>
              <a:t>0.1</a:t>
            </a:r>
            <a:endParaRPr lang="en-US" sz="2600" dirty="0">
              <a:solidFill>
                <a:schemeClr val="accent6"/>
              </a:solidFill>
            </a:endParaRPr>
          </a:p>
        </p:txBody>
      </p:sp>
      <p:sp>
        <p:nvSpPr>
          <p:cNvPr id="100" name="TextBox 99"/>
          <p:cNvSpPr txBox="1"/>
          <p:nvPr/>
        </p:nvSpPr>
        <p:spPr>
          <a:xfrm>
            <a:off x="4077710" y="4956839"/>
            <a:ext cx="689791" cy="492443"/>
          </a:xfrm>
          <a:prstGeom prst="rect">
            <a:avLst/>
          </a:prstGeom>
          <a:noFill/>
        </p:spPr>
        <p:txBody>
          <a:bodyPr wrap="square" rtlCol="0">
            <a:spAutoFit/>
          </a:bodyPr>
          <a:lstStyle/>
          <a:p>
            <a:pPr algn="r"/>
            <a:r>
              <a:rPr lang="en-US" sz="2600" dirty="0" smtClean="0">
                <a:solidFill>
                  <a:schemeClr val="accent6"/>
                </a:solidFill>
              </a:rPr>
              <a:t>0.2</a:t>
            </a:r>
            <a:endParaRPr lang="en-US" sz="2600" dirty="0">
              <a:solidFill>
                <a:schemeClr val="accent6"/>
              </a:solidFill>
            </a:endParaRPr>
          </a:p>
        </p:txBody>
      </p:sp>
      <p:sp>
        <p:nvSpPr>
          <p:cNvPr id="101" name="Rectangle 100"/>
          <p:cNvSpPr/>
          <p:nvPr/>
        </p:nvSpPr>
        <p:spPr>
          <a:xfrm>
            <a:off x="2982864" y="3505893"/>
            <a:ext cx="2783650" cy="1865949"/>
          </a:xfrm>
          <a:prstGeom prst="rect">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6" name="Group 125"/>
          <p:cNvGrpSpPr/>
          <p:nvPr/>
        </p:nvGrpSpPr>
        <p:grpSpPr>
          <a:xfrm>
            <a:off x="3013610" y="3675509"/>
            <a:ext cx="2712241" cy="1315209"/>
            <a:chOff x="7971077" y="1643116"/>
            <a:chExt cx="3104756" cy="1505546"/>
          </a:xfrm>
        </p:grpSpPr>
        <p:grpSp>
          <p:nvGrpSpPr>
            <p:cNvPr id="127" name="Group"/>
            <p:cNvGrpSpPr/>
            <p:nvPr/>
          </p:nvGrpSpPr>
          <p:grpSpPr>
            <a:xfrm>
              <a:off x="7971077" y="2157471"/>
              <a:ext cx="3104756" cy="474009"/>
              <a:chOff x="0" y="0"/>
              <a:chExt cx="5187054" cy="791917"/>
            </a:xfrm>
          </p:grpSpPr>
          <p:sp>
            <p:nvSpPr>
              <p:cNvPr id="136"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7"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8"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9"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0"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41"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42"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43"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44"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28" name="Square"/>
            <p:cNvSpPr/>
            <p:nvPr/>
          </p:nvSpPr>
          <p:spPr>
            <a:xfrm>
              <a:off x="10069424" y="1643116"/>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9" name="Square"/>
            <p:cNvSpPr/>
            <p:nvPr/>
          </p:nvSpPr>
          <p:spPr>
            <a:xfrm>
              <a:off x="10075674" y="2674653"/>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0" name="Line"/>
            <p:cNvSpPr/>
            <p:nvPr/>
          </p:nvSpPr>
          <p:spPr>
            <a:xfrm>
              <a:off x="8239569"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1" name="Line"/>
            <p:cNvSpPr/>
            <p:nvPr/>
          </p:nvSpPr>
          <p:spPr>
            <a:xfrm>
              <a:off x="8783035"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2" name="Line"/>
            <p:cNvSpPr/>
            <p:nvPr/>
          </p:nvSpPr>
          <p:spPr>
            <a:xfrm>
              <a:off x="9329426"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3" name="Line"/>
            <p:cNvSpPr/>
            <p:nvPr/>
          </p:nvSpPr>
          <p:spPr>
            <a:xfrm>
              <a:off x="9872892"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4" name="Square"/>
            <p:cNvSpPr/>
            <p:nvPr/>
          </p:nvSpPr>
          <p:spPr>
            <a:xfrm>
              <a:off x="10122406" y="2190704"/>
              <a:ext cx="361662" cy="403133"/>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35" name="Picture 1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6355" y="2185133"/>
              <a:ext cx="357713" cy="403133"/>
            </a:xfrm>
            <a:prstGeom prst="rect">
              <a:avLst/>
            </a:prstGeom>
          </p:spPr>
        </p:pic>
      </p:grpSp>
      <p:grpSp>
        <p:nvGrpSpPr>
          <p:cNvPr id="5" name="Group 4"/>
          <p:cNvGrpSpPr/>
          <p:nvPr/>
        </p:nvGrpSpPr>
        <p:grpSpPr>
          <a:xfrm>
            <a:off x="3036916" y="1676372"/>
            <a:ext cx="2712241" cy="1315209"/>
            <a:chOff x="3036916" y="1676372"/>
            <a:chExt cx="2712241" cy="1315209"/>
          </a:xfrm>
        </p:grpSpPr>
        <p:grpSp>
          <p:nvGrpSpPr>
            <p:cNvPr id="146" name="Group"/>
            <p:cNvGrpSpPr/>
            <p:nvPr/>
          </p:nvGrpSpPr>
          <p:grpSpPr>
            <a:xfrm>
              <a:off x="3036916" y="2125700"/>
              <a:ext cx="2712241" cy="414083"/>
              <a:chOff x="0" y="0"/>
              <a:chExt cx="5187054" cy="791917"/>
            </a:xfrm>
          </p:grpSpPr>
          <p:sp>
            <p:nvSpPr>
              <p:cNvPr id="155"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6"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7"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8"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9"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0"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61"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62"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63"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47" name="Square"/>
            <p:cNvSpPr/>
            <p:nvPr/>
          </p:nvSpPr>
          <p:spPr>
            <a:xfrm>
              <a:off x="4869982" y="1676372"/>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8" name="Square"/>
            <p:cNvSpPr/>
            <p:nvPr/>
          </p:nvSpPr>
          <p:spPr>
            <a:xfrm>
              <a:off x="4875442" y="2577498"/>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49" name="Line"/>
            <p:cNvSpPr/>
            <p:nvPr/>
          </p:nvSpPr>
          <p:spPr>
            <a:xfrm>
              <a:off x="3271464"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0" name="Line"/>
            <p:cNvSpPr/>
            <p:nvPr/>
          </p:nvSpPr>
          <p:spPr>
            <a:xfrm>
              <a:off x="3746223"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1" name="Line"/>
            <p:cNvSpPr/>
            <p:nvPr/>
          </p:nvSpPr>
          <p:spPr>
            <a:xfrm>
              <a:off x="4223537"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2" name="Line"/>
            <p:cNvSpPr/>
            <p:nvPr/>
          </p:nvSpPr>
          <p:spPr>
            <a:xfrm>
              <a:off x="4698296"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64" name="Line"/>
            <p:cNvSpPr/>
            <p:nvPr/>
          </p:nvSpPr>
          <p:spPr>
            <a:xfrm>
              <a:off x="5133242" y="2332741"/>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 name="Group 2"/>
            <p:cNvGrpSpPr/>
            <p:nvPr/>
          </p:nvGrpSpPr>
          <p:grpSpPr>
            <a:xfrm>
              <a:off x="5382544" y="2147403"/>
              <a:ext cx="315940" cy="357034"/>
              <a:chOff x="5411119" y="2149865"/>
              <a:chExt cx="315940" cy="357034"/>
            </a:xfrm>
          </p:grpSpPr>
          <p:sp>
            <p:nvSpPr>
              <p:cNvPr id="153"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54" name="Picture 1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
        <p:nvSpPr>
          <p:cNvPr id="65" name="TextBox 64"/>
          <p:cNvSpPr txBox="1"/>
          <p:nvPr/>
        </p:nvSpPr>
        <p:spPr>
          <a:xfrm>
            <a:off x="8466794" y="2701588"/>
            <a:ext cx="2594769"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spTree>
    <p:extLst>
      <p:ext uri="{BB962C8B-B14F-4D97-AF65-F5344CB8AC3E}">
        <p14:creationId xmlns:p14="http://schemas.microsoft.com/office/powerpoint/2010/main" val="18492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529940" y="311608"/>
            <a:ext cx="11071271"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Unified pragmatic inference</a:t>
            </a:r>
            <a:endParaRPr lang="en-US" sz="4200" dirty="0">
              <a:solidFill>
                <a:srgbClr val="333333"/>
              </a:solidFill>
              <a:latin typeface="Avenir-Book" panose="02000503020000020003" pitchFamily="2" charset="0"/>
            </a:endParaRPr>
          </a:p>
        </p:txBody>
      </p:sp>
      <p:sp>
        <p:nvSpPr>
          <p:cNvPr id="43" name="Rounded Rectangle"/>
          <p:cNvSpPr/>
          <p:nvPr/>
        </p:nvSpPr>
        <p:spPr>
          <a:xfrm>
            <a:off x="2752165" y="1432420"/>
            <a:ext cx="8849046" cy="2118325"/>
          </a:xfrm>
          <a:prstGeom prst="roundRect">
            <a:avLst>
              <a:gd name="adj" fmla="val 4243"/>
            </a:avLst>
          </a:prstGeom>
          <a:solidFill>
            <a:schemeClr val="bg1">
              <a:alpha val="50000"/>
            </a:schemeClr>
          </a:solidFill>
          <a:ln w="38100">
            <a:solidFill>
              <a:schemeClr val="accent3"/>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9" name="Line"/>
          <p:cNvSpPr/>
          <p:nvPr/>
        </p:nvSpPr>
        <p:spPr>
          <a:xfrm>
            <a:off x="8370082" y="2418791"/>
            <a:ext cx="746493"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8" name="Pragmatic Speaker"/>
          <p:cNvSpPr txBox="1"/>
          <p:nvPr/>
        </p:nvSpPr>
        <p:spPr>
          <a:xfrm>
            <a:off x="1529339" y="1423569"/>
            <a:ext cx="5311134" cy="487313"/>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500">
                <a:latin typeface="Consolas"/>
                <a:ea typeface="Consolas"/>
                <a:cs typeface="Consolas"/>
                <a:sym typeface="Consolas"/>
              </a:defRPr>
            </a:pPr>
            <a:r>
              <a:rPr dirty="0" smtClean="0">
                <a:latin typeface="Avenir-Book" panose="02000503020000020003" pitchFamily="2" charset="0"/>
              </a:rPr>
              <a:t>Pragmatic</a:t>
            </a:r>
            <a:r>
              <a:rPr lang="en-US" dirty="0" smtClean="0">
                <a:latin typeface="Avenir-Book" panose="02000503020000020003" pitchFamily="2" charset="0"/>
              </a:rPr>
              <a:t> Listener</a:t>
            </a:r>
            <a:endParaRPr b="1" dirty="0">
              <a:solidFill>
                <a:srgbClr val="92D050"/>
              </a:solidFill>
              <a:latin typeface="Avenir-Book" panose="02000503020000020003" pitchFamily="2" charset="0"/>
            </a:endParaRPr>
          </a:p>
        </p:txBody>
      </p:sp>
      <p:sp>
        <p:nvSpPr>
          <p:cNvPr id="3" name="Slide Number Placeholder 2"/>
          <p:cNvSpPr>
            <a:spLocks noGrp="1"/>
          </p:cNvSpPr>
          <p:nvPr>
            <p:ph type="sldNum" sz="quarter" idx="12"/>
          </p:nvPr>
        </p:nvSpPr>
        <p:spPr/>
        <p:txBody>
          <a:bodyPr/>
          <a:lstStyle/>
          <a:p>
            <a:fld id="{556D4C2F-3DDF-0E4B-A4E4-62E14C8D3C1D}" type="slidenum">
              <a:rPr lang="en-US" smtClean="0"/>
              <a:t>19</a:t>
            </a:fld>
            <a:endParaRPr lang="en-US" dirty="0"/>
          </a:p>
        </p:txBody>
      </p:sp>
      <p:sp>
        <p:nvSpPr>
          <p:cNvPr id="65" name="Literal Speaker"/>
          <p:cNvSpPr/>
          <p:nvPr/>
        </p:nvSpPr>
        <p:spPr>
          <a:xfrm>
            <a:off x="6837422" y="2113260"/>
            <a:ext cx="1393316" cy="61106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000" dirty="0" smtClean="0">
                <a:latin typeface="Avenir-Book" panose="02000503020000020003" pitchFamily="2" charset="0"/>
                <a:cs typeface="Consolas" panose="020B0609020204030204" pitchFamily="49" charset="0"/>
              </a:rPr>
              <a:t>Base</a:t>
            </a:r>
            <a:r>
              <a:rPr sz="2000" dirty="0" smtClean="0">
                <a:latin typeface="Avenir-Book" panose="02000503020000020003" pitchFamily="2" charset="0"/>
                <a:cs typeface="Consolas" panose="020B0609020204030204" pitchFamily="49" charset="0"/>
              </a:rPr>
              <a:t> Speaker</a:t>
            </a:r>
            <a:endParaRPr sz="2000" dirty="0">
              <a:latin typeface="Avenir-Book" panose="02000503020000020003" pitchFamily="2" charset="0"/>
              <a:cs typeface="Consolas" panose="020B0609020204030204" pitchFamily="49" charset="0"/>
            </a:endParaRPr>
          </a:p>
        </p:txBody>
      </p:sp>
      <p:sp>
        <p:nvSpPr>
          <p:cNvPr id="66" name="Line"/>
          <p:cNvSpPr/>
          <p:nvPr/>
        </p:nvSpPr>
        <p:spPr>
          <a:xfrm>
            <a:off x="5674659" y="2418790"/>
            <a:ext cx="1023420" cy="1"/>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8" name="Literal Listener"/>
          <p:cNvSpPr/>
          <p:nvPr/>
        </p:nvSpPr>
        <p:spPr>
          <a:xfrm>
            <a:off x="3000136" y="2139110"/>
            <a:ext cx="1393316" cy="611062"/>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000" dirty="0" smtClean="0">
                <a:latin typeface="Avenir-Book" panose="02000503020000020003" pitchFamily="2" charset="0"/>
                <a:cs typeface="Consolas" panose="020B0609020204030204" pitchFamily="49" charset="0"/>
              </a:rPr>
              <a:t>Base</a:t>
            </a:r>
            <a:r>
              <a:rPr sz="2000" dirty="0" smtClean="0">
                <a:latin typeface="Avenir-Book" panose="02000503020000020003" pitchFamily="2" charset="0"/>
                <a:cs typeface="Consolas" panose="020B0609020204030204" pitchFamily="49" charset="0"/>
              </a:rPr>
              <a:t> </a:t>
            </a:r>
            <a:r>
              <a:rPr sz="2000" dirty="0">
                <a:latin typeface="Avenir-Book" panose="02000503020000020003" pitchFamily="2" charset="0"/>
                <a:cs typeface="Consolas" panose="020B0609020204030204" pitchFamily="49" charset="0"/>
              </a:rPr>
              <a:t>Listener</a:t>
            </a:r>
          </a:p>
        </p:txBody>
      </p:sp>
      <p:sp>
        <p:nvSpPr>
          <p:cNvPr id="69" name="TextBox 68"/>
          <p:cNvSpPr txBox="1"/>
          <p:nvPr/>
        </p:nvSpPr>
        <p:spPr>
          <a:xfrm>
            <a:off x="5107006" y="1936810"/>
            <a:ext cx="333550" cy="1015663"/>
          </a:xfrm>
          <a:prstGeom prst="rect">
            <a:avLst/>
          </a:prstGeom>
          <a:noFill/>
          <a:ln>
            <a:noFill/>
          </a:ln>
        </p:spPr>
        <p:txBody>
          <a:bodyPr wrap="square" rtlCol="0">
            <a:spAutoFit/>
          </a:bodyPr>
          <a:lstStyle/>
          <a:p>
            <a:r>
              <a:rPr lang="en-US" sz="6000" b="1" dirty="0" smtClean="0">
                <a:solidFill>
                  <a:schemeClr val="accent1">
                    <a:lumMod val="75000"/>
                  </a:schemeClr>
                </a:solidFill>
              </a:rPr>
              <a:t>?</a:t>
            </a:r>
            <a:endParaRPr lang="en-US" sz="6000" b="1" dirty="0">
              <a:solidFill>
                <a:schemeClr val="accent1">
                  <a:lumMod val="75000"/>
                </a:schemeClr>
              </a:solidFill>
            </a:endParaRPr>
          </a:p>
        </p:txBody>
      </p:sp>
      <p:sp>
        <p:nvSpPr>
          <p:cNvPr id="70" name="Line"/>
          <p:cNvSpPr/>
          <p:nvPr/>
        </p:nvSpPr>
        <p:spPr>
          <a:xfrm>
            <a:off x="2277034" y="2418790"/>
            <a:ext cx="645459"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81" name="Rounded Rectangle"/>
          <p:cNvSpPr/>
          <p:nvPr/>
        </p:nvSpPr>
        <p:spPr>
          <a:xfrm>
            <a:off x="2752165" y="3947695"/>
            <a:ext cx="8849046" cy="2118325"/>
          </a:xfrm>
          <a:prstGeom prst="roundRect">
            <a:avLst>
              <a:gd name="adj" fmla="val 4243"/>
            </a:avLst>
          </a:prstGeom>
          <a:solidFill>
            <a:schemeClr val="bg1">
              <a:alpha val="50000"/>
            </a:schemeClr>
          </a:solidFill>
          <a:ln w="38100">
            <a:solidFill>
              <a:schemeClr val="accent6"/>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82" name="Line"/>
          <p:cNvSpPr/>
          <p:nvPr/>
        </p:nvSpPr>
        <p:spPr>
          <a:xfrm>
            <a:off x="8370082" y="4934066"/>
            <a:ext cx="746493"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83" name="Pragmatic Speaker"/>
          <p:cNvSpPr txBox="1"/>
          <p:nvPr/>
        </p:nvSpPr>
        <p:spPr>
          <a:xfrm>
            <a:off x="1529339" y="3938844"/>
            <a:ext cx="5311134" cy="487313"/>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500">
                <a:latin typeface="Consolas"/>
                <a:ea typeface="Consolas"/>
                <a:cs typeface="Consolas"/>
                <a:sym typeface="Consolas"/>
              </a:defRPr>
            </a:pPr>
            <a:r>
              <a:rPr dirty="0" smtClean="0">
                <a:latin typeface="Avenir-Book" panose="02000503020000020003" pitchFamily="2" charset="0"/>
              </a:rPr>
              <a:t>Pragmatic</a:t>
            </a:r>
            <a:r>
              <a:rPr lang="en-US" dirty="0" smtClean="0">
                <a:latin typeface="Avenir-Book" panose="02000503020000020003" pitchFamily="2" charset="0"/>
              </a:rPr>
              <a:t> Speaker</a:t>
            </a:r>
            <a:endParaRPr b="1" dirty="0">
              <a:solidFill>
                <a:srgbClr val="92D050"/>
              </a:solidFill>
              <a:latin typeface="Avenir-Book" panose="02000503020000020003" pitchFamily="2" charset="0"/>
            </a:endParaRPr>
          </a:p>
        </p:txBody>
      </p:sp>
      <p:sp>
        <p:nvSpPr>
          <p:cNvPr id="85" name="Literal Speaker"/>
          <p:cNvSpPr/>
          <p:nvPr/>
        </p:nvSpPr>
        <p:spPr>
          <a:xfrm>
            <a:off x="3025614" y="4625980"/>
            <a:ext cx="1393316" cy="61106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000" dirty="0" smtClean="0">
                <a:latin typeface="Avenir-Book" panose="02000503020000020003" pitchFamily="2" charset="0"/>
                <a:cs typeface="Consolas" panose="020B0609020204030204" pitchFamily="49" charset="0"/>
              </a:rPr>
              <a:t>Base</a:t>
            </a:r>
            <a:r>
              <a:rPr sz="2000" dirty="0" smtClean="0">
                <a:latin typeface="Avenir-Book" panose="02000503020000020003" pitchFamily="2" charset="0"/>
                <a:cs typeface="Consolas" panose="020B0609020204030204" pitchFamily="49" charset="0"/>
              </a:rPr>
              <a:t> Speaker</a:t>
            </a:r>
            <a:endParaRPr sz="2000" dirty="0">
              <a:latin typeface="Avenir-Book" panose="02000503020000020003" pitchFamily="2" charset="0"/>
              <a:cs typeface="Consolas" panose="020B0609020204030204" pitchFamily="49" charset="0"/>
            </a:endParaRPr>
          </a:p>
        </p:txBody>
      </p:sp>
      <p:sp>
        <p:nvSpPr>
          <p:cNvPr id="86" name="Line"/>
          <p:cNvSpPr/>
          <p:nvPr/>
        </p:nvSpPr>
        <p:spPr>
          <a:xfrm>
            <a:off x="5820151" y="4934066"/>
            <a:ext cx="877928"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88" name="Literal Listener"/>
          <p:cNvSpPr/>
          <p:nvPr/>
        </p:nvSpPr>
        <p:spPr>
          <a:xfrm>
            <a:off x="6821115" y="4635026"/>
            <a:ext cx="1393316" cy="611062"/>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000" dirty="0" smtClean="0">
                <a:latin typeface="Avenir-Book" panose="02000503020000020003" pitchFamily="2" charset="0"/>
                <a:cs typeface="Consolas" panose="020B0609020204030204" pitchFamily="49" charset="0"/>
              </a:rPr>
              <a:t>Base</a:t>
            </a:r>
            <a:r>
              <a:rPr sz="2000" dirty="0" smtClean="0">
                <a:latin typeface="Avenir-Book" panose="02000503020000020003" pitchFamily="2" charset="0"/>
                <a:cs typeface="Consolas" panose="020B0609020204030204" pitchFamily="49" charset="0"/>
              </a:rPr>
              <a:t> </a:t>
            </a:r>
            <a:r>
              <a:rPr sz="2000" dirty="0">
                <a:latin typeface="Avenir-Book" panose="02000503020000020003" pitchFamily="2" charset="0"/>
                <a:cs typeface="Consolas" panose="020B0609020204030204" pitchFamily="49" charset="0"/>
              </a:rPr>
              <a:t>Listener</a:t>
            </a:r>
          </a:p>
        </p:txBody>
      </p:sp>
      <p:sp>
        <p:nvSpPr>
          <p:cNvPr id="89" name="TextBox 88"/>
          <p:cNvSpPr txBox="1"/>
          <p:nvPr/>
        </p:nvSpPr>
        <p:spPr>
          <a:xfrm>
            <a:off x="5150038" y="4452085"/>
            <a:ext cx="333550" cy="1015663"/>
          </a:xfrm>
          <a:prstGeom prst="rect">
            <a:avLst/>
          </a:prstGeom>
          <a:noFill/>
          <a:ln>
            <a:noFill/>
          </a:ln>
        </p:spPr>
        <p:txBody>
          <a:bodyPr wrap="square" rtlCol="0">
            <a:spAutoFit/>
          </a:bodyPr>
          <a:lstStyle/>
          <a:p>
            <a:r>
              <a:rPr lang="en-US" sz="6000" b="1" dirty="0" smtClean="0">
                <a:solidFill>
                  <a:schemeClr val="accent1">
                    <a:lumMod val="75000"/>
                  </a:schemeClr>
                </a:solidFill>
              </a:rPr>
              <a:t>?</a:t>
            </a:r>
            <a:endParaRPr lang="en-US" sz="6000" b="1" dirty="0">
              <a:solidFill>
                <a:schemeClr val="accent1">
                  <a:lumMod val="75000"/>
                </a:schemeClr>
              </a:solidFill>
            </a:endParaRPr>
          </a:p>
        </p:txBody>
      </p:sp>
      <p:sp>
        <p:nvSpPr>
          <p:cNvPr id="90" name="Line"/>
          <p:cNvSpPr/>
          <p:nvPr/>
        </p:nvSpPr>
        <p:spPr>
          <a:xfrm>
            <a:off x="2277034" y="4934065"/>
            <a:ext cx="645459"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01" name="Line"/>
          <p:cNvSpPr/>
          <p:nvPr/>
        </p:nvSpPr>
        <p:spPr>
          <a:xfrm>
            <a:off x="4515336" y="4928152"/>
            <a:ext cx="645459"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02" name="Line"/>
          <p:cNvSpPr/>
          <p:nvPr/>
        </p:nvSpPr>
        <p:spPr>
          <a:xfrm>
            <a:off x="4461547" y="2424612"/>
            <a:ext cx="645459" cy="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6" name="Instructions"/>
          <p:cNvSpPr txBox="1"/>
          <p:nvPr/>
        </p:nvSpPr>
        <p:spPr>
          <a:xfrm>
            <a:off x="4822122" y="2808286"/>
            <a:ext cx="1075615" cy="47192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400" dirty="0" smtClean="0">
                <a:latin typeface="Avenir-Book" panose="02000503020000020003" pitchFamily="2" charset="0"/>
              </a:rPr>
              <a:t>actions</a:t>
            </a:r>
            <a:endParaRPr sz="2400" dirty="0">
              <a:latin typeface="Avenir-Book" panose="02000503020000020003" pitchFamily="2" charset="0"/>
            </a:endParaRPr>
          </a:p>
        </p:txBody>
      </p:sp>
      <p:sp>
        <p:nvSpPr>
          <p:cNvPr id="27" name="Instructions"/>
          <p:cNvSpPr txBox="1"/>
          <p:nvPr/>
        </p:nvSpPr>
        <p:spPr>
          <a:xfrm>
            <a:off x="4564081" y="5265621"/>
            <a:ext cx="1671933" cy="47192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400" dirty="0" smtClean="0">
                <a:latin typeface="Avenir-Book" panose="02000503020000020003" pitchFamily="2" charset="0"/>
              </a:rPr>
              <a:t>instructions</a:t>
            </a:r>
            <a:endParaRPr sz="2400" dirty="0">
              <a:latin typeface="Avenir-Book" panose="02000503020000020003" pitchFamily="2" charset="0"/>
            </a:endParaRPr>
          </a:p>
        </p:txBody>
      </p:sp>
      <p:grpSp>
        <p:nvGrpSpPr>
          <p:cNvPr id="28" name="Group 27"/>
          <p:cNvGrpSpPr/>
          <p:nvPr/>
        </p:nvGrpSpPr>
        <p:grpSpPr>
          <a:xfrm>
            <a:off x="330161" y="4414059"/>
            <a:ext cx="2242706" cy="1087524"/>
            <a:chOff x="9378599" y="3200335"/>
            <a:chExt cx="2242706" cy="1087524"/>
          </a:xfrm>
        </p:grpSpPr>
        <p:grpSp>
          <p:nvGrpSpPr>
            <p:cNvPr id="29" name="Group"/>
            <p:cNvGrpSpPr/>
            <p:nvPr/>
          </p:nvGrpSpPr>
          <p:grpSpPr>
            <a:xfrm>
              <a:off x="9378599" y="3571877"/>
              <a:ext cx="2242706" cy="342398"/>
              <a:chOff x="0" y="0"/>
              <a:chExt cx="5187054" cy="791917"/>
            </a:xfrm>
          </p:grpSpPr>
          <p:sp>
            <p:nvSpPr>
              <p:cNvPr id="41"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2"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4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50"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51"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30"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1"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2"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3"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4"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6"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7" name="Group 36"/>
            <p:cNvGrpSpPr/>
            <p:nvPr/>
          </p:nvGrpSpPr>
          <p:grpSpPr>
            <a:xfrm>
              <a:off x="10937159" y="3589823"/>
              <a:ext cx="261245" cy="295225"/>
              <a:chOff x="5411119" y="2149865"/>
              <a:chExt cx="315940" cy="357034"/>
            </a:xfrm>
          </p:grpSpPr>
          <p:sp>
            <p:nvSpPr>
              <p:cNvPr id="38"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grpSp>
        <p:nvGrpSpPr>
          <p:cNvPr id="52" name="Group 51"/>
          <p:cNvGrpSpPr/>
          <p:nvPr/>
        </p:nvGrpSpPr>
        <p:grpSpPr>
          <a:xfrm>
            <a:off x="9215395" y="4414059"/>
            <a:ext cx="2242706" cy="1087524"/>
            <a:chOff x="9378599" y="3200335"/>
            <a:chExt cx="2242706" cy="1087524"/>
          </a:xfrm>
        </p:grpSpPr>
        <p:grpSp>
          <p:nvGrpSpPr>
            <p:cNvPr id="53" name="Group"/>
            <p:cNvGrpSpPr/>
            <p:nvPr/>
          </p:nvGrpSpPr>
          <p:grpSpPr>
            <a:xfrm>
              <a:off x="9378599" y="3571877"/>
              <a:ext cx="2242706" cy="342398"/>
              <a:chOff x="0" y="0"/>
              <a:chExt cx="5187054" cy="791917"/>
            </a:xfrm>
          </p:grpSpPr>
          <p:sp>
            <p:nvSpPr>
              <p:cNvPr id="64"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74"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5"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76"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7"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78"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54"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5"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6"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7"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9"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0"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61" name="Group 60"/>
            <p:cNvGrpSpPr/>
            <p:nvPr/>
          </p:nvGrpSpPr>
          <p:grpSpPr>
            <a:xfrm>
              <a:off x="10937159" y="3589823"/>
              <a:ext cx="261245" cy="295225"/>
              <a:chOff x="5411119" y="2149865"/>
              <a:chExt cx="315940" cy="357034"/>
            </a:xfrm>
          </p:grpSpPr>
          <p:sp>
            <p:nvSpPr>
              <p:cNvPr id="62"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
        <p:nvSpPr>
          <p:cNvPr id="2" name="Rectangle 1"/>
          <p:cNvSpPr/>
          <p:nvPr/>
        </p:nvSpPr>
        <p:spPr>
          <a:xfrm>
            <a:off x="9303774" y="2015049"/>
            <a:ext cx="2028283" cy="800219"/>
          </a:xfrm>
          <a:prstGeom prst="rect">
            <a:avLst/>
          </a:prstGeom>
        </p:spPr>
        <p:txBody>
          <a:bodyPr wrap="square">
            <a:spAutoFit/>
          </a:bodyPr>
          <a:lstStyle/>
          <a:p>
            <a:pPr algn="ctr"/>
            <a:r>
              <a:rPr lang="en-US" sz="2300" i="1" dirty="0">
                <a:latin typeface="Calibri" panose="020F0502020204030204" pitchFamily="34" charset="0"/>
              </a:rPr>
              <a:t>walk along the blue </a:t>
            </a:r>
            <a:r>
              <a:rPr lang="en-US" sz="2300" i="1" dirty="0" smtClean="0">
                <a:latin typeface="Calibri" panose="020F0502020204030204" pitchFamily="34" charset="0"/>
              </a:rPr>
              <a:t>carpet …</a:t>
            </a:r>
            <a:endParaRPr lang="en-US" sz="2300" dirty="0"/>
          </a:p>
        </p:txBody>
      </p:sp>
      <p:sp>
        <p:nvSpPr>
          <p:cNvPr id="79" name="Rectangle 78"/>
          <p:cNvSpPr/>
          <p:nvPr/>
        </p:nvSpPr>
        <p:spPr>
          <a:xfrm>
            <a:off x="401152" y="2015049"/>
            <a:ext cx="2028283" cy="800219"/>
          </a:xfrm>
          <a:prstGeom prst="rect">
            <a:avLst/>
          </a:prstGeom>
        </p:spPr>
        <p:txBody>
          <a:bodyPr wrap="square">
            <a:spAutoFit/>
          </a:bodyPr>
          <a:lstStyle/>
          <a:p>
            <a:pPr algn="ctr"/>
            <a:r>
              <a:rPr lang="en-US" sz="2300" i="1" dirty="0">
                <a:latin typeface="Calibri" panose="020F0502020204030204" pitchFamily="34" charset="0"/>
              </a:rPr>
              <a:t>walk along the blue </a:t>
            </a:r>
            <a:r>
              <a:rPr lang="en-US" sz="2300" i="1" dirty="0" smtClean="0">
                <a:latin typeface="Calibri" panose="020F0502020204030204" pitchFamily="34" charset="0"/>
              </a:rPr>
              <a:t>carpet …</a:t>
            </a:r>
            <a:endParaRPr lang="en-US" sz="2300" dirty="0"/>
          </a:p>
        </p:txBody>
      </p:sp>
    </p:spTree>
    <p:extLst>
      <p:ext uri="{BB962C8B-B14F-4D97-AF65-F5344CB8AC3E}">
        <p14:creationId xmlns:p14="http://schemas.microsoft.com/office/powerpoint/2010/main" val="296650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5" grpId="0" animBg="1"/>
      <p:bldP spid="86" grpId="0" animBg="1"/>
      <p:bldP spid="88" grpId="0" animBg="1"/>
      <p:bldP spid="89" grpId="0"/>
      <p:bldP spid="90" grpId="0" animBg="1"/>
      <p:bldP spid="101"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19362"/>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Interpreting instructions</a:t>
            </a:r>
            <a:endParaRPr lang="en-US" sz="4200" dirty="0">
              <a:solidFill>
                <a:srgbClr val="333333"/>
              </a:solidFill>
              <a:latin typeface="Avenir-Book" panose="02000503020000020003" pitchFamily="2" charset="0"/>
            </a:endParaRPr>
          </a:p>
        </p:txBody>
      </p:sp>
      <p:sp>
        <p:nvSpPr>
          <p:cNvPr id="10" name="Instruction"/>
          <p:cNvSpPr txBox="1"/>
          <p:nvPr/>
        </p:nvSpPr>
        <p:spPr>
          <a:xfrm>
            <a:off x="2349346" y="1864835"/>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sp>
        <p:nvSpPr>
          <p:cNvPr id="11" name="walk along the blue carpet and you pass…"/>
          <p:cNvSpPr txBox="1"/>
          <p:nvPr/>
        </p:nvSpPr>
        <p:spPr>
          <a:xfrm>
            <a:off x="4351375" y="1691860"/>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dirty="0">
                <a:latin typeface="+mj-lt"/>
              </a:rPr>
              <a:t>walk along the blue carpet and you pass </a:t>
            </a:r>
          </a:p>
          <a:p>
            <a:pPr algn="l">
              <a:defRPr sz="2500" i="1">
                <a:latin typeface="Times New Roman"/>
                <a:ea typeface="Times New Roman"/>
                <a:cs typeface="Times New Roman"/>
                <a:sym typeface="Times New Roman"/>
              </a:defRPr>
            </a:pPr>
            <a:r>
              <a:rPr dirty="0">
                <a:latin typeface="+mj-lt"/>
              </a:rPr>
              <a:t>two objects</a:t>
            </a:r>
          </a:p>
        </p:txBody>
      </p:sp>
      <p:grpSp>
        <p:nvGrpSpPr>
          <p:cNvPr id="4" name="Group 3"/>
          <p:cNvGrpSpPr/>
          <p:nvPr/>
        </p:nvGrpSpPr>
        <p:grpSpPr>
          <a:xfrm>
            <a:off x="2697630" y="2563894"/>
            <a:ext cx="6569134" cy="3185479"/>
            <a:chOff x="3163677" y="2923090"/>
            <a:chExt cx="4820382" cy="2337481"/>
          </a:xfrm>
        </p:grpSpPr>
        <p:grpSp>
          <p:nvGrpSpPr>
            <p:cNvPr id="13" name="Group"/>
            <p:cNvGrpSpPr/>
            <p:nvPr/>
          </p:nvGrpSpPr>
          <p:grpSpPr>
            <a:xfrm>
              <a:off x="3163677" y="3721667"/>
              <a:ext cx="4820382" cy="735937"/>
              <a:chOff x="0" y="0"/>
              <a:chExt cx="5187054" cy="791917"/>
            </a:xfrm>
          </p:grpSpPr>
          <p:sp>
            <p:nvSpPr>
              <p:cNvPr id="22"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9"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30"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7" name="Square"/>
            <p:cNvSpPr/>
            <p:nvPr/>
          </p:nvSpPr>
          <p:spPr>
            <a:xfrm>
              <a:off x="6421528" y="2923090"/>
              <a:ext cx="735937" cy="73593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 name="Square"/>
            <p:cNvSpPr/>
            <p:nvPr/>
          </p:nvSpPr>
          <p:spPr>
            <a:xfrm>
              <a:off x="6431233" y="4524634"/>
              <a:ext cx="735937" cy="73593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sp>
        <p:nvSpPr>
          <p:cNvPr id="3" name="Slide Number Placeholder 2"/>
          <p:cNvSpPr>
            <a:spLocks noGrp="1"/>
          </p:cNvSpPr>
          <p:nvPr>
            <p:ph type="sldNum" sz="quarter" idx="12"/>
          </p:nvPr>
        </p:nvSpPr>
        <p:spPr/>
        <p:txBody>
          <a:bodyPr/>
          <a:lstStyle/>
          <a:p>
            <a:fld id="{556D4C2F-3DDF-0E4B-A4E4-62E14C8D3C1D}" type="slidenum">
              <a:rPr lang="en-US" smtClean="0"/>
              <a:t>2</a:t>
            </a:fld>
            <a:endParaRPr lang="en-US" dirty="0"/>
          </a:p>
        </p:txBody>
      </p:sp>
      <p:grpSp>
        <p:nvGrpSpPr>
          <p:cNvPr id="5" name="Group 4"/>
          <p:cNvGrpSpPr/>
          <p:nvPr/>
        </p:nvGrpSpPr>
        <p:grpSpPr>
          <a:xfrm>
            <a:off x="2816483" y="3717830"/>
            <a:ext cx="765215" cy="864749"/>
            <a:chOff x="2816483" y="3727161"/>
            <a:chExt cx="765215" cy="864749"/>
          </a:xfrm>
        </p:grpSpPr>
        <p:sp>
          <p:nvSpPr>
            <p:cNvPr id="20" name="Square"/>
            <p:cNvSpPr/>
            <p:nvPr/>
          </p:nvSpPr>
          <p:spPr>
            <a:xfrm>
              <a:off x="2816483" y="3738949"/>
              <a:ext cx="765215" cy="852961"/>
            </a:xfrm>
            <a:prstGeom prst="rect">
              <a:avLst/>
            </a:prstGeom>
            <a:solidFill>
              <a:schemeClr val="accent3">
                <a:lumMod val="40000"/>
                <a:lumOff val="60000"/>
                <a:alpha val="66000"/>
              </a:schemeClr>
            </a:solidFill>
            <a:ln w="381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Tree>
    <p:extLst>
      <p:ext uri="{BB962C8B-B14F-4D97-AF65-F5344CB8AC3E}">
        <p14:creationId xmlns:p14="http://schemas.microsoft.com/office/powerpoint/2010/main" val="369656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67"/>
          <p:cNvCxnSpPr/>
          <p:nvPr/>
        </p:nvCxnSpPr>
        <p:spPr>
          <a:xfrm>
            <a:off x="4503239" y="3823975"/>
            <a:ext cx="243351" cy="84228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714622" y="3775730"/>
            <a:ext cx="432996" cy="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96671" y="2999674"/>
            <a:ext cx="330483" cy="659522"/>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3066570" y="4196094"/>
            <a:ext cx="1491773" cy="2769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proposes</a:t>
            </a:r>
            <a:endParaRPr lang="en-US" sz="2400" dirty="0">
              <a:solidFill>
                <a:srgbClr val="333333"/>
              </a:solidFill>
              <a:latin typeface="Avenir-Book" panose="02000503020000020003" pitchFamily="2" charset="0"/>
            </a:endParaRPr>
          </a:p>
        </p:txBody>
      </p:sp>
      <p:sp>
        <p:nvSpPr>
          <p:cNvPr id="31" name="Title 1"/>
          <p:cNvSpPr txBox="1">
            <a:spLocks/>
          </p:cNvSpPr>
          <p:nvPr/>
        </p:nvSpPr>
        <p:spPr>
          <a:xfrm>
            <a:off x="7361344" y="4081200"/>
            <a:ext cx="1379524" cy="419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rescores</a:t>
            </a:r>
            <a:endParaRPr lang="en-US" sz="2400" dirty="0">
              <a:solidFill>
                <a:srgbClr val="333333"/>
              </a:solidFill>
              <a:latin typeface="Avenir-Book" panose="02000503020000020003" pitchFamily="2" charset="0"/>
            </a:endParaRPr>
          </a:p>
        </p:txBody>
      </p:sp>
      <p:sp>
        <p:nvSpPr>
          <p:cNvPr id="3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Building a pragmatic speaker</a:t>
            </a:r>
            <a:endParaRPr lang="en-US" sz="4200" dirty="0">
              <a:solidFill>
                <a:srgbClr val="333333"/>
              </a:solidFill>
              <a:latin typeface="Avenir-Book" panose="02000503020000020003" pitchFamily="2" charset="0"/>
            </a:endParaRPr>
          </a:p>
        </p:txBody>
      </p:sp>
      <p:sp>
        <p:nvSpPr>
          <p:cNvPr id="75" name="Literal Speaker"/>
          <p:cNvSpPr/>
          <p:nvPr/>
        </p:nvSpPr>
        <p:spPr>
          <a:xfrm>
            <a:off x="3216981" y="3397453"/>
            <a:ext cx="1209059" cy="728265"/>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77" name="Literal Listener"/>
          <p:cNvSpPr/>
          <p:nvPr/>
        </p:nvSpPr>
        <p:spPr>
          <a:xfrm>
            <a:off x="7420278" y="3351681"/>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cxnSp>
        <p:nvCxnSpPr>
          <p:cNvPr id="182" name="Straight Arrow Connector 181"/>
          <p:cNvCxnSpPr/>
          <p:nvPr/>
        </p:nvCxnSpPr>
        <p:spPr>
          <a:xfrm>
            <a:off x="6961942" y="2867918"/>
            <a:ext cx="305169" cy="791278"/>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V="1">
            <a:off x="7010481" y="3775730"/>
            <a:ext cx="272845" cy="89052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8728673" y="3744097"/>
            <a:ext cx="539512" cy="2753"/>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walk forward four times"/>
          <p:cNvSpPr txBox="1"/>
          <p:nvPr/>
        </p:nvSpPr>
        <p:spPr>
          <a:xfrm>
            <a:off x="4962843" y="2520303"/>
            <a:ext cx="1795651" cy="810478"/>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walk forward </a:t>
            </a:r>
            <a:r>
              <a:rPr lang="en-US" sz="2300" i="1" dirty="0" smtClean="0">
                <a:latin typeface="+mj-lt"/>
                <a:cs typeface="Times New Roman" panose="02020603050405020304" pitchFamily="18" charset="0"/>
              </a:rPr>
              <a:t>past the stool</a:t>
            </a:r>
            <a:endParaRPr sz="2300" i="1" dirty="0">
              <a:latin typeface="+mj-lt"/>
              <a:cs typeface="Times New Roman" panose="02020603050405020304" pitchFamily="18" charset="0"/>
            </a:endParaRPr>
          </a:p>
        </p:txBody>
      </p:sp>
      <p:sp>
        <p:nvSpPr>
          <p:cNvPr id="80" name="go forward four segments to the intersection with the bare concrete hall"/>
          <p:cNvSpPr txBox="1"/>
          <p:nvPr/>
        </p:nvSpPr>
        <p:spPr>
          <a:xfrm>
            <a:off x="4709047" y="3860299"/>
            <a:ext cx="2340267" cy="1872307"/>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go forward four segments to the intersection with the bare concrete hall</a:t>
            </a:r>
            <a:endParaRPr sz="2300" i="1" dirty="0">
              <a:latin typeface="+mj-lt"/>
              <a:cs typeface="Times New Roman" panose="02020603050405020304" pitchFamily="18" charset="0"/>
            </a:endParaRPr>
          </a:p>
        </p:txBody>
      </p:sp>
      <p:sp>
        <p:nvSpPr>
          <p:cNvPr id="126" name="TextBox 125"/>
          <p:cNvSpPr txBox="1"/>
          <p:nvPr/>
        </p:nvSpPr>
        <p:spPr>
          <a:xfrm>
            <a:off x="5464300" y="2155669"/>
            <a:ext cx="775725" cy="492443"/>
          </a:xfrm>
          <a:prstGeom prst="rect">
            <a:avLst/>
          </a:prstGeom>
          <a:noFill/>
        </p:spPr>
        <p:txBody>
          <a:bodyPr wrap="square" rtlCol="0">
            <a:spAutoFit/>
          </a:bodyPr>
          <a:lstStyle/>
          <a:p>
            <a:pPr algn="ctr"/>
            <a:r>
              <a:rPr lang="en-US" sz="2600" dirty="0" smtClean="0">
                <a:solidFill>
                  <a:schemeClr val="accent3"/>
                </a:solidFill>
              </a:rPr>
              <a:t>0.4</a:t>
            </a:r>
            <a:endParaRPr lang="en-US" sz="2600" dirty="0">
              <a:solidFill>
                <a:schemeClr val="accent3"/>
              </a:solidFill>
            </a:endParaRPr>
          </a:p>
        </p:txBody>
      </p:sp>
      <p:sp>
        <p:nvSpPr>
          <p:cNvPr id="2" name="Slide Number Placeholder 1"/>
          <p:cNvSpPr>
            <a:spLocks noGrp="1"/>
          </p:cNvSpPr>
          <p:nvPr>
            <p:ph type="sldNum" sz="quarter" idx="12"/>
          </p:nvPr>
        </p:nvSpPr>
        <p:spPr/>
        <p:txBody>
          <a:bodyPr/>
          <a:lstStyle/>
          <a:p>
            <a:fld id="{556D4C2F-3DDF-0E4B-A4E4-62E14C8D3C1D}" type="slidenum">
              <a:rPr lang="en-US" smtClean="0"/>
              <a:t>20</a:t>
            </a:fld>
            <a:endParaRPr lang="en-US" dirty="0"/>
          </a:p>
        </p:txBody>
      </p:sp>
      <p:grpSp>
        <p:nvGrpSpPr>
          <p:cNvPr id="251" name="Group 250"/>
          <p:cNvGrpSpPr/>
          <p:nvPr/>
        </p:nvGrpSpPr>
        <p:grpSpPr>
          <a:xfrm>
            <a:off x="9378599" y="3200335"/>
            <a:ext cx="2242706" cy="1087524"/>
            <a:chOff x="9378599" y="3200335"/>
            <a:chExt cx="2242706" cy="1087524"/>
          </a:xfrm>
        </p:grpSpPr>
        <p:grpSp>
          <p:nvGrpSpPr>
            <p:cNvPr id="252" name="Group"/>
            <p:cNvGrpSpPr/>
            <p:nvPr/>
          </p:nvGrpSpPr>
          <p:grpSpPr>
            <a:xfrm>
              <a:off x="9378599" y="3571877"/>
              <a:ext cx="2242706" cy="342398"/>
              <a:chOff x="0" y="0"/>
              <a:chExt cx="5187054" cy="791917"/>
            </a:xfrm>
          </p:grpSpPr>
          <p:sp>
            <p:nvSpPr>
              <p:cNvPr id="262"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3"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6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6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69"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70"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253"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4"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5"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56"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57"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58"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259" name="Group 258"/>
            <p:cNvGrpSpPr/>
            <p:nvPr/>
          </p:nvGrpSpPr>
          <p:grpSpPr>
            <a:xfrm>
              <a:off x="10937159" y="3589823"/>
              <a:ext cx="261245" cy="295225"/>
              <a:chOff x="5411119" y="2149865"/>
              <a:chExt cx="315940" cy="357034"/>
            </a:xfrm>
          </p:grpSpPr>
          <p:sp>
            <p:nvSpPr>
              <p:cNvPr id="260"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61" name="Picture 2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grpSp>
        <p:nvGrpSpPr>
          <p:cNvPr id="108" name="Group 107"/>
          <p:cNvGrpSpPr/>
          <p:nvPr/>
        </p:nvGrpSpPr>
        <p:grpSpPr>
          <a:xfrm>
            <a:off x="396564" y="3246093"/>
            <a:ext cx="2242706" cy="1087524"/>
            <a:chOff x="9378599" y="3200335"/>
            <a:chExt cx="2242706" cy="1087524"/>
          </a:xfrm>
        </p:grpSpPr>
        <p:grpSp>
          <p:nvGrpSpPr>
            <p:cNvPr id="109" name="Group"/>
            <p:cNvGrpSpPr/>
            <p:nvPr/>
          </p:nvGrpSpPr>
          <p:grpSpPr>
            <a:xfrm>
              <a:off x="9378599" y="3571877"/>
              <a:ext cx="2242706" cy="342398"/>
              <a:chOff x="0" y="0"/>
              <a:chExt cx="5187054" cy="791917"/>
            </a:xfrm>
          </p:grpSpPr>
          <p:sp>
            <p:nvSpPr>
              <p:cNvPr id="119"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0"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1"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2"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3"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24"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25"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31"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32"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10"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1"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2"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3"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4"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5"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16" name="Group 115"/>
            <p:cNvGrpSpPr/>
            <p:nvPr/>
          </p:nvGrpSpPr>
          <p:grpSpPr>
            <a:xfrm>
              <a:off x="10937159" y="3589823"/>
              <a:ext cx="261245" cy="295225"/>
              <a:chOff x="5411119" y="2149865"/>
              <a:chExt cx="315940" cy="357034"/>
            </a:xfrm>
          </p:grpSpPr>
          <p:sp>
            <p:nvSpPr>
              <p:cNvPr id="117"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18" name="Picture 1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
        <p:nvSpPr>
          <p:cNvPr id="101" name="Rectangle 100"/>
          <p:cNvSpPr/>
          <p:nvPr/>
        </p:nvSpPr>
        <p:spPr>
          <a:xfrm>
            <a:off x="4493949" y="3761585"/>
            <a:ext cx="2823402" cy="1862092"/>
          </a:xfrm>
          <a:prstGeom prst="rect">
            <a:avLst/>
          </a:prstGeom>
          <a:solidFill>
            <a:srgbClr val="FFFF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02" name="TextBox 101"/>
          <p:cNvSpPr txBox="1"/>
          <p:nvPr/>
        </p:nvSpPr>
        <p:spPr>
          <a:xfrm>
            <a:off x="8718008" y="3312039"/>
            <a:ext cx="689791" cy="492443"/>
          </a:xfrm>
          <a:prstGeom prst="rect">
            <a:avLst/>
          </a:prstGeom>
          <a:noFill/>
        </p:spPr>
        <p:txBody>
          <a:bodyPr wrap="square" rtlCol="0">
            <a:spAutoFit/>
          </a:bodyPr>
          <a:lstStyle/>
          <a:p>
            <a:pPr algn="r"/>
            <a:r>
              <a:rPr lang="en-US" sz="2600" dirty="0" smtClean="0">
                <a:solidFill>
                  <a:schemeClr val="accent3"/>
                </a:solidFill>
              </a:rPr>
              <a:t>0.4</a:t>
            </a:r>
            <a:endParaRPr lang="en-US" sz="2600" dirty="0">
              <a:solidFill>
                <a:schemeClr val="accent3"/>
              </a:solidFill>
            </a:endParaRPr>
          </a:p>
        </p:txBody>
      </p:sp>
    </p:spTree>
    <p:extLst>
      <p:ext uri="{BB962C8B-B14F-4D97-AF65-F5344CB8AC3E}">
        <p14:creationId xmlns:p14="http://schemas.microsoft.com/office/powerpoint/2010/main" val="8978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75" grpId="0" animBg="1"/>
      <p:bldP spid="77" grpId="0" animBg="1"/>
      <p:bldP spid="79" grpId="0" animBg="1"/>
      <p:bldP spid="80" grpId="0" animBg="1"/>
      <p:bldP spid="126" grpId="0"/>
      <p:bldP spid="101" grpId="0" animBg="1"/>
      <p:bldP spid="1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67"/>
          <p:cNvCxnSpPr/>
          <p:nvPr/>
        </p:nvCxnSpPr>
        <p:spPr>
          <a:xfrm>
            <a:off x="4503239" y="3823975"/>
            <a:ext cx="243351" cy="84228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714622" y="3775730"/>
            <a:ext cx="432996" cy="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96671" y="2999674"/>
            <a:ext cx="330483" cy="659522"/>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3066570" y="4196094"/>
            <a:ext cx="1491773" cy="2769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proposes</a:t>
            </a:r>
            <a:endParaRPr lang="en-US" sz="2400" dirty="0">
              <a:solidFill>
                <a:srgbClr val="333333"/>
              </a:solidFill>
              <a:latin typeface="Avenir-Book" panose="02000503020000020003" pitchFamily="2" charset="0"/>
            </a:endParaRPr>
          </a:p>
        </p:txBody>
      </p:sp>
      <p:sp>
        <p:nvSpPr>
          <p:cNvPr id="31" name="Title 1"/>
          <p:cNvSpPr txBox="1">
            <a:spLocks/>
          </p:cNvSpPr>
          <p:nvPr/>
        </p:nvSpPr>
        <p:spPr>
          <a:xfrm>
            <a:off x="7361344" y="4081200"/>
            <a:ext cx="1379524" cy="419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rescores</a:t>
            </a:r>
            <a:endParaRPr lang="en-US" sz="2400" dirty="0">
              <a:solidFill>
                <a:srgbClr val="333333"/>
              </a:solidFill>
              <a:latin typeface="Avenir-Book" panose="02000503020000020003" pitchFamily="2" charset="0"/>
            </a:endParaRPr>
          </a:p>
        </p:txBody>
      </p:sp>
      <p:sp>
        <p:nvSpPr>
          <p:cNvPr id="3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Building a pragmatic speaker</a:t>
            </a:r>
            <a:endParaRPr lang="en-US" sz="4200" dirty="0">
              <a:solidFill>
                <a:srgbClr val="333333"/>
              </a:solidFill>
              <a:latin typeface="Avenir-Book" panose="02000503020000020003" pitchFamily="2" charset="0"/>
            </a:endParaRPr>
          </a:p>
        </p:txBody>
      </p:sp>
      <p:sp>
        <p:nvSpPr>
          <p:cNvPr id="75" name="Literal Speaker"/>
          <p:cNvSpPr/>
          <p:nvPr/>
        </p:nvSpPr>
        <p:spPr>
          <a:xfrm>
            <a:off x="3216981" y="3397453"/>
            <a:ext cx="1209059" cy="728265"/>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77" name="Literal Listener"/>
          <p:cNvSpPr/>
          <p:nvPr/>
        </p:nvSpPr>
        <p:spPr>
          <a:xfrm>
            <a:off x="7420278" y="3351681"/>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cxnSp>
        <p:nvCxnSpPr>
          <p:cNvPr id="182" name="Straight Arrow Connector 181"/>
          <p:cNvCxnSpPr/>
          <p:nvPr/>
        </p:nvCxnSpPr>
        <p:spPr>
          <a:xfrm>
            <a:off x="6961942" y="2867918"/>
            <a:ext cx="305169" cy="791278"/>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V="1">
            <a:off x="7010481" y="3775730"/>
            <a:ext cx="272845" cy="89052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8728673" y="3744097"/>
            <a:ext cx="539512" cy="2753"/>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walk forward four times"/>
          <p:cNvSpPr txBox="1"/>
          <p:nvPr/>
        </p:nvSpPr>
        <p:spPr>
          <a:xfrm>
            <a:off x="4962843" y="2520303"/>
            <a:ext cx="1795651" cy="810478"/>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walk forward </a:t>
            </a:r>
            <a:r>
              <a:rPr lang="en-US" sz="2300" i="1" dirty="0" smtClean="0">
                <a:latin typeface="+mj-lt"/>
                <a:cs typeface="Times New Roman" panose="02020603050405020304" pitchFamily="18" charset="0"/>
              </a:rPr>
              <a:t>past the stool</a:t>
            </a:r>
            <a:endParaRPr sz="2300" i="1" dirty="0">
              <a:latin typeface="+mj-lt"/>
              <a:cs typeface="Times New Roman" panose="02020603050405020304" pitchFamily="18" charset="0"/>
            </a:endParaRPr>
          </a:p>
        </p:txBody>
      </p:sp>
      <p:sp>
        <p:nvSpPr>
          <p:cNvPr id="80" name="go forward four segments to the intersection with the bare concrete hall"/>
          <p:cNvSpPr txBox="1"/>
          <p:nvPr/>
        </p:nvSpPr>
        <p:spPr>
          <a:xfrm>
            <a:off x="4709047" y="3860299"/>
            <a:ext cx="2340267" cy="1872307"/>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go forward four segments to the intersection with the bare concrete hall</a:t>
            </a:r>
            <a:endParaRPr sz="2300" i="1" dirty="0">
              <a:latin typeface="+mj-lt"/>
              <a:cs typeface="Times New Roman" panose="02020603050405020304" pitchFamily="18" charset="0"/>
            </a:endParaRPr>
          </a:p>
        </p:txBody>
      </p:sp>
      <p:sp>
        <p:nvSpPr>
          <p:cNvPr id="126" name="TextBox 125"/>
          <p:cNvSpPr txBox="1"/>
          <p:nvPr/>
        </p:nvSpPr>
        <p:spPr>
          <a:xfrm>
            <a:off x="5464300" y="2155669"/>
            <a:ext cx="775725" cy="492443"/>
          </a:xfrm>
          <a:prstGeom prst="rect">
            <a:avLst/>
          </a:prstGeom>
          <a:noFill/>
        </p:spPr>
        <p:txBody>
          <a:bodyPr wrap="square" rtlCol="0">
            <a:spAutoFit/>
          </a:bodyPr>
          <a:lstStyle/>
          <a:p>
            <a:pPr algn="ctr"/>
            <a:r>
              <a:rPr lang="en-US" sz="2600" dirty="0" smtClean="0">
                <a:solidFill>
                  <a:schemeClr val="accent3"/>
                </a:solidFill>
              </a:rPr>
              <a:t>0.4</a:t>
            </a:r>
            <a:endParaRPr lang="en-US" sz="2600" dirty="0">
              <a:solidFill>
                <a:schemeClr val="accent3"/>
              </a:solidFill>
            </a:endParaRPr>
          </a:p>
        </p:txBody>
      </p:sp>
      <p:sp>
        <p:nvSpPr>
          <p:cNvPr id="2" name="Slide Number Placeholder 1"/>
          <p:cNvSpPr>
            <a:spLocks noGrp="1"/>
          </p:cNvSpPr>
          <p:nvPr>
            <p:ph type="sldNum" sz="quarter" idx="12"/>
          </p:nvPr>
        </p:nvSpPr>
        <p:spPr/>
        <p:txBody>
          <a:bodyPr/>
          <a:lstStyle/>
          <a:p>
            <a:fld id="{556D4C2F-3DDF-0E4B-A4E4-62E14C8D3C1D}" type="slidenum">
              <a:rPr lang="en-US" smtClean="0"/>
              <a:t>21</a:t>
            </a:fld>
            <a:endParaRPr lang="en-US" dirty="0"/>
          </a:p>
        </p:txBody>
      </p:sp>
      <p:sp>
        <p:nvSpPr>
          <p:cNvPr id="127" name="Rectangle 126"/>
          <p:cNvSpPr/>
          <p:nvPr/>
        </p:nvSpPr>
        <p:spPr>
          <a:xfrm>
            <a:off x="4468466" y="1866633"/>
            <a:ext cx="2843646" cy="1862092"/>
          </a:xfrm>
          <a:prstGeom prst="rect">
            <a:avLst/>
          </a:prstGeom>
          <a:solidFill>
            <a:srgbClr val="FFFF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30" name="TextBox 129"/>
          <p:cNvSpPr txBox="1"/>
          <p:nvPr/>
        </p:nvSpPr>
        <p:spPr>
          <a:xfrm>
            <a:off x="8718008" y="3312039"/>
            <a:ext cx="689791" cy="492443"/>
          </a:xfrm>
          <a:prstGeom prst="rect">
            <a:avLst/>
          </a:prstGeom>
          <a:noFill/>
        </p:spPr>
        <p:txBody>
          <a:bodyPr wrap="square" rtlCol="0">
            <a:spAutoFit/>
          </a:bodyPr>
          <a:lstStyle/>
          <a:p>
            <a:pPr algn="r"/>
            <a:r>
              <a:rPr lang="en-US" sz="2600" dirty="0" smtClean="0">
                <a:solidFill>
                  <a:schemeClr val="accent3"/>
                </a:solidFill>
              </a:rPr>
              <a:t>0.8</a:t>
            </a:r>
            <a:endParaRPr lang="en-US" sz="2600" dirty="0">
              <a:solidFill>
                <a:schemeClr val="accent3"/>
              </a:solidFill>
            </a:endParaRPr>
          </a:p>
        </p:txBody>
      </p:sp>
      <p:sp>
        <p:nvSpPr>
          <p:cNvPr id="124" name="TextBox 123"/>
          <p:cNvSpPr txBox="1"/>
          <p:nvPr/>
        </p:nvSpPr>
        <p:spPr>
          <a:xfrm>
            <a:off x="5543550" y="5598908"/>
            <a:ext cx="626750" cy="492443"/>
          </a:xfrm>
          <a:prstGeom prst="rect">
            <a:avLst/>
          </a:prstGeom>
          <a:noFill/>
        </p:spPr>
        <p:txBody>
          <a:bodyPr wrap="square" rtlCol="0">
            <a:spAutoFit/>
          </a:bodyPr>
          <a:lstStyle/>
          <a:p>
            <a:pPr algn="r"/>
            <a:r>
              <a:rPr lang="en-US" sz="2600" dirty="0" smtClean="0">
                <a:solidFill>
                  <a:schemeClr val="accent3"/>
                </a:solidFill>
              </a:rPr>
              <a:t>0.8</a:t>
            </a:r>
            <a:endParaRPr lang="en-US" sz="2600" dirty="0">
              <a:solidFill>
                <a:schemeClr val="accent3"/>
              </a:solidFill>
            </a:endParaRPr>
          </a:p>
        </p:txBody>
      </p:sp>
      <p:grpSp>
        <p:nvGrpSpPr>
          <p:cNvPr id="252" name="Group 251"/>
          <p:cNvGrpSpPr/>
          <p:nvPr/>
        </p:nvGrpSpPr>
        <p:grpSpPr>
          <a:xfrm>
            <a:off x="9378599" y="3200335"/>
            <a:ext cx="2242706" cy="1087524"/>
            <a:chOff x="9378599" y="3200335"/>
            <a:chExt cx="2242706" cy="1087524"/>
          </a:xfrm>
        </p:grpSpPr>
        <p:grpSp>
          <p:nvGrpSpPr>
            <p:cNvPr id="253" name="Group"/>
            <p:cNvGrpSpPr/>
            <p:nvPr/>
          </p:nvGrpSpPr>
          <p:grpSpPr>
            <a:xfrm>
              <a:off x="9378599" y="3571877"/>
              <a:ext cx="2242706" cy="342398"/>
              <a:chOff x="0" y="0"/>
              <a:chExt cx="5187054" cy="791917"/>
            </a:xfrm>
          </p:grpSpPr>
          <p:sp>
            <p:nvSpPr>
              <p:cNvPr id="263"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4"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5"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6"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7"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68"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69"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70"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71"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254"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5"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6"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57"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58"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59"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260" name="Group 259"/>
            <p:cNvGrpSpPr/>
            <p:nvPr/>
          </p:nvGrpSpPr>
          <p:grpSpPr>
            <a:xfrm>
              <a:off x="10937159" y="3589823"/>
              <a:ext cx="261245" cy="295225"/>
              <a:chOff x="5411119" y="2149865"/>
              <a:chExt cx="315940" cy="357034"/>
            </a:xfrm>
          </p:grpSpPr>
          <p:sp>
            <p:nvSpPr>
              <p:cNvPr id="261"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62" name="Picture 2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grpSp>
        <p:nvGrpSpPr>
          <p:cNvPr id="109" name="Group 108"/>
          <p:cNvGrpSpPr/>
          <p:nvPr/>
        </p:nvGrpSpPr>
        <p:grpSpPr>
          <a:xfrm>
            <a:off x="396564" y="3246093"/>
            <a:ext cx="2242706" cy="1087524"/>
            <a:chOff x="9378599" y="3200335"/>
            <a:chExt cx="2242706" cy="1087524"/>
          </a:xfrm>
        </p:grpSpPr>
        <p:grpSp>
          <p:nvGrpSpPr>
            <p:cNvPr id="110" name="Group"/>
            <p:cNvGrpSpPr/>
            <p:nvPr/>
          </p:nvGrpSpPr>
          <p:grpSpPr>
            <a:xfrm>
              <a:off x="9378599" y="3571877"/>
              <a:ext cx="2242706" cy="342398"/>
              <a:chOff x="0" y="0"/>
              <a:chExt cx="5187054" cy="791917"/>
            </a:xfrm>
          </p:grpSpPr>
          <p:sp>
            <p:nvSpPr>
              <p:cNvPr id="120"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5"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31"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32"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33"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34"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11"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2"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3"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4"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5"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6"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17" name="Group 116"/>
            <p:cNvGrpSpPr/>
            <p:nvPr/>
          </p:nvGrpSpPr>
          <p:grpSpPr>
            <a:xfrm>
              <a:off x="10937159" y="3589823"/>
              <a:ext cx="261245" cy="295225"/>
              <a:chOff x="5411119" y="2149865"/>
              <a:chExt cx="315940" cy="357034"/>
            </a:xfrm>
          </p:grpSpPr>
          <p:sp>
            <p:nvSpPr>
              <p:cNvPr id="118"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19" name="Picture 1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Tree>
    <p:extLst>
      <p:ext uri="{BB962C8B-B14F-4D97-AF65-F5344CB8AC3E}">
        <p14:creationId xmlns:p14="http://schemas.microsoft.com/office/powerpoint/2010/main" val="29061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30" grpId="0"/>
      <p:bldP spid="1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67"/>
          <p:cNvCxnSpPr/>
          <p:nvPr/>
        </p:nvCxnSpPr>
        <p:spPr>
          <a:xfrm>
            <a:off x="4503239" y="3823975"/>
            <a:ext cx="243351" cy="842281"/>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714622" y="3775730"/>
            <a:ext cx="432996" cy="0"/>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496671" y="2999674"/>
            <a:ext cx="330483" cy="659522"/>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itle 1"/>
          <p:cNvSpPr txBox="1">
            <a:spLocks/>
          </p:cNvSpPr>
          <p:nvPr/>
        </p:nvSpPr>
        <p:spPr>
          <a:xfrm>
            <a:off x="3066570" y="4196094"/>
            <a:ext cx="1491773" cy="2769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proposes</a:t>
            </a:r>
            <a:endParaRPr lang="en-US" sz="2400" dirty="0">
              <a:solidFill>
                <a:srgbClr val="333333"/>
              </a:solidFill>
              <a:latin typeface="Avenir-Book" panose="02000503020000020003" pitchFamily="2" charset="0"/>
            </a:endParaRPr>
          </a:p>
        </p:txBody>
      </p:sp>
      <p:sp>
        <p:nvSpPr>
          <p:cNvPr id="31" name="Title 1"/>
          <p:cNvSpPr txBox="1">
            <a:spLocks/>
          </p:cNvSpPr>
          <p:nvPr/>
        </p:nvSpPr>
        <p:spPr>
          <a:xfrm>
            <a:off x="7361344" y="4081200"/>
            <a:ext cx="1379524" cy="41913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333333"/>
                </a:solidFill>
                <a:latin typeface="Avenir-Book" panose="02000503020000020003" pitchFamily="2" charset="0"/>
              </a:rPr>
              <a:t>rescores</a:t>
            </a:r>
            <a:endParaRPr lang="en-US" sz="2400" dirty="0">
              <a:solidFill>
                <a:srgbClr val="333333"/>
              </a:solidFill>
              <a:latin typeface="Avenir-Book" panose="02000503020000020003" pitchFamily="2" charset="0"/>
            </a:endParaRPr>
          </a:p>
        </p:txBody>
      </p:sp>
      <p:sp>
        <p:nvSpPr>
          <p:cNvPr id="3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Building a pragmatic speaker</a:t>
            </a:r>
            <a:endParaRPr lang="en-US" sz="4200" dirty="0">
              <a:solidFill>
                <a:srgbClr val="333333"/>
              </a:solidFill>
              <a:latin typeface="Avenir-Book" panose="02000503020000020003" pitchFamily="2" charset="0"/>
            </a:endParaRPr>
          </a:p>
        </p:txBody>
      </p:sp>
      <p:sp>
        <p:nvSpPr>
          <p:cNvPr id="75" name="Literal Speaker"/>
          <p:cNvSpPr/>
          <p:nvPr/>
        </p:nvSpPr>
        <p:spPr>
          <a:xfrm>
            <a:off x="3216981" y="3397453"/>
            <a:ext cx="1209059" cy="728265"/>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77" name="Literal Listener"/>
          <p:cNvSpPr/>
          <p:nvPr/>
        </p:nvSpPr>
        <p:spPr>
          <a:xfrm>
            <a:off x="7420278" y="3351681"/>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cxnSp>
        <p:nvCxnSpPr>
          <p:cNvPr id="182" name="Straight Arrow Connector 181"/>
          <p:cNvCxnSpPr/>
          <p:nvPr/>
        </p:nvCxnSpPr>
        <p:spPr>
          <a:xfrm>
            <a:off x="6961942" y="2867918"/>
            <a:ext cx="305169" cy="791278"/>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flipV="1">
            <a:off x="7010481" y="3775730"/>
            <a:ext cx="272845" cy="890526"/>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8728673" y="3744097"/>
            <a:ext cx="539512" cy="2753"/>
          </a:xfrm>
          <a:prstGeom prst="straightConnector1">
            <a:avLst/>
          </a:prstGeom>
          <a:ln w="381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walk forward four times"/>
          <p:cNvSpPr txBox="1"/>
          <p:nvPr/>
        </p:nvSpPr>
        <p:spPr>
          <a:xfrm>
            <a:off x="4962843" y="2520303"/>
            <a:ext cx="1795651" cy="810478"/>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walk forward </a:t>
            </a:r>
            <a:r>
              <a:rPr lang="en-US" sz="2300" i="1" dirty="0" smtClean="0">
                <a:latin typeface="+mj-lt"/>
                <a:cs typeface="Times New Roman" panose="02020603050405020304" pitchFamily="18" charset="0"/>
              </a:rPr>
              <a:t>past the stool</a:t>
            </a:r>
            <a:endParaRPr sz="2300" i="1" dirty="0">
              <a:latin typeface="+mj-lt"/>
              <a:cs typeface="Times New Roman" panose="02020603050405020304" pitchFamily="18" charset="0"/>
            </a:endParaRPr>
          </a:p>
        </p:txBody>
      </p:sp>
      <p:sp>
        <p:nvSpPr>
          <p:cNvPr id="80" name="go forward four segments to the intersection with the bare concrete hall"/>
          <p:cNvSpPr txBox="1"/>
          <p:nvPr/>
        </p:nvSpPr>
        <p:spPr>
          <a:xfrm>
            <a:off x="4709047" y="3860299"/>
            <a:ext cx="2340267" cy="1872307"/>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go forward four segments to the intersection with the bare concrete hall</a:t>
            </a:r>
            <a:endParaRPr sz="2300" i="1" dirty="0">
              <a:latin typeface="+mj-lt"/>
              <a:cs typeface="Times New Roman" panose="02020603050405020304" pitchFamily="18" charset="0"/>
            </a:endParaRPr>
          </a:p>
        </p:txBody>
      </p:sp>
      <p:sp>
        <p:nvSpPr>
          <p:cNvPr id="126" name="TextBox 125"/>
          <p:cNvSpPr txBox="1"/>
          <p:nvPr/>
        </p:nvSpPr>
        <p:spPr>
          <a:xfrm>
            <a:off x="5464300" y="2155669"/>
            <a:ext cx="775725" cy="492443"/>
          </a:xfrm>
          <a:prstGeom prst="rect">
            <a:avLst/>
          </a:prstGeom>
          <a:noFill/>
        </p:spPr>
        <p:txBody>
          <a:bodyPr wrap="square" rtlCol="0">
            <a:spAutoFit/>
          </a:bodyPr>
          <a:lstStyle/>
          <a:p>
            <a:pPr algn="ctr"/>
            <a:r>
              <a:rPr lang="en-US" sz="2600" dirty="0" smtClean="0">
                <a:solidFill>
                  <a:schemeClr val="accent3"/>
                </a:solidFill>
              </a:rPr>
              <a:t>0.4</a:t>
            </a:r>
            <a:endParaRPr lang="en-US" sz="2600" dirty="0">
              <a:solidFill>
                <a:schemeClr val="accent3"/>
              </a:solidFill>
            </a:endParaRPr>
          </a:p>
        </p:txBody>
      </p:sp>
      <p:sp>
        <p:nvSpPr>
          <p:cNvPr id="2" name="Slide Number Placeholder 1"/>
          <p:cNvSpPr>
            <a:spLocks noGrp="1"/>
          </p:cNvSpPr>
          <p:nvPr>
            <p:ph type="sldNum" sz="quarter" idx="12"/>
          </p:nvPr>
        </p:nvSpPr>
        <p:spPr/>
        <p:txBody>
          <a:bodyPr/>
          <a:lstStyle/>
          <a:p>
            <a:fld id="{556D4C2F-3DDF-0E4B-A4E4-62E14C8D3C1D}" type="slidenum">
              <a:rPr lang="en-US" smtClean="0"/>
              <a:t>22</a:t>
            </a:fld>
            <a:endParaRPr lang="en-US" dirty="0"/>
          </a:p>
        </p:txBody>
      </p:sp>
      <p:sp>
        <p:nvSpPr>
          <p:cNvPr id="124" name="TextBox 123"/>
          <p:cNvSpPr txBox="1"/>
          <p:nvPr/>
        </p:nvSpPr>
        <p:spPr>
          <a:xfrm>
            <a:off x="5543550" y="5598908"/>
            <a:ext cx="626750" cy="492443"/>
          </a:xfrm>
          <a:prstGeom prst="rect">
            <a:avLst/>
          </a:prstGeom>
          <a:noFill/>
        </p:spPr>
        <p:txBody>
          <a:bodyPr wrap="square" rtlCol="0">
            <a:spAutoFit/>
          </a:bodyPr>
          <a:lstStyle/>
          <a:p>
            <a:pPr algn="r"/>
            <a:r>
              <a:rPr lang="en-US" sz="2600" dirty="0" smtClean="0">
                <a:solidFill>
                  <a:schemeClr val="accent3"/>
                </a:solidFill>
              </a:rPr>
              <a:t>0.8</a:t>
            </a:r>
            <a:endParaRPr lang="en-US" sz="2600" dirty="0">
              <a:solidFill>
                <a:schemeClr val="accent3"/>
              </a:solidFill>
            </a:endParaRPr>
          </a:p>
        </p:txBody>
      </p:sp>
      <p:sp>
        <p:nvSpPr>
          <p:cNvPr id="5" name="Rectangle 4"/>
          <p:cNvSpPr/>
          <p:nvPr/>
        </p:nvSpPr>
        <p:spPr>
          <a:xfrm>
            <a:off x="4794001" y="3915321"/>
            <a:ext cx="2167941" cy="2176029"/>
          </a:xfrm>
          <a:prstGeom prst="rect">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9378599" y="3200335"/>
            <a:ext cx="2242706" cy="1087524"/>
            <a:chOff x="9378599" y="3200335"/>
            <a:chExt cx="2242706" cy="1087524"/>
          </a:xfrm>
        </p:grpSpPr>
        <p:grpSp>
          <p:nvGrpSpPr>
            <p:cNvPr id="236" name="Group"/>
            <p:cNvGrpSpPr/>
            <p:nvPr/>
          </p:nvGrpSpPr>
          <p:grpSpPr>
            <a:xfrm>
              <a:off x="9378599" y="3571877"/>
              <a:ext cx="2242706" cy="342398"/>
              <a:chOff x="0" y="0"/>
              <a:chExt cx="5187054" cy="791917"/>
            </a:xfrm>
          </p:grpSpPr>
          <p:sp>
            <p:nvSpPr>
              <p:cNvPr id="247"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52"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5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54"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55"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237"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8"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9"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40"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41"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42"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244" name="Group 243"/>
            <p:cNvGrpSpPr/>
            <p:nvPr/>
          </p:nvGrpSpPr>
          <p:grpSpPr>
            <a:xfrm>
              <a:off x="10937159" y="3589823"/>
              <a:ext cx="261245" cy="295225"/>
              <a:chOff x="5411119" y="2149865"/>
              <a:chExt cx="315940" cy="357034"/>
            </a:xfrm>
          </p:grpSpPr>
          <p:sp>
            <p:nvSpPr>
              <p:cNvPr id="245"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46" name="Picture 2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grpSp>
        <p:nvGrpSpPr>
          <p:cNvPr id="106" name="Group 105"/>
          <p:cNvGrpSpPr/>
          <p:nvPr/>
        </p:nvGrpSpPr>
        <p:grpSpPr>
          <a:xfrm>
            <a:off x="396564" y="3246093"/>
            <a:ext cx="2242706" cy="1087524"/>
            <a:chOff x="9378599" y="3200335"/>
            <a:chExt cx="2242706" cy="1087524"/>
          </a:xfrm>
        </p:grpSpPr>
        <p:grpSp>
          <p:nvGrpSpPr>
            <p:cNvPr id="107" name="Group"/>
            <p:cNvGrpSpPr/>
            <p:nvPr/>
          </p:nvGrpSpPr>
          <p:grpSpPr>
            <a:xfrm>
              <a:off x="9378599" y="3571877"/>
              <a:ext cx="2242706" cy="342398"/>
              <a:chOff x="0" y="0"/>
              <a:chExt cx="5187054" cy="791917"/>
            </a:xfrm>
          </p:grpSpPr>
          <p:sp>
            <p:nvSpPr>
              <p:cNvPr id="117"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2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22"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12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25"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127"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08" name="Square"/>
            <p:cNvSpPr/>
            <p:nvPr/>
          </p:nvSpPr>
          <p:spPr>
            <a:xfrm>
              <a:off x="10894330" y="3200335"/>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09" name="Square"/>
            <p:cNvSpPr/>
            <p:nvPr/>
          </p:nvSpPr>
          <p:spPr>
            <a:xfrm>
              <a:off x="10898845" y="3945461"/>
              <a:ext cx="342398" cy="34239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10" name="Line"/>
            <p:cNvSpPr/>
            <p:nvPr/>
          </p:nvSpPr>
          <p:spPr>
            <a:xfrm>
              <a:off x="957254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1" name="Line"/>
            <p:cNvSpPr/>
            <p:nvPr/>
          </p:nvSpPr>
          <p:spPr>
            <a:xfrm>
              <a:off x="9965113"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2" name="Line"/>
            <p:cNvSpPr/>
            <p:nvPr/>
          </p:nvSpPr>
          <p:spPr>
            <a:xfrm>
              <a:off x="1035979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3" name="Line"/>
            <p:cNvSpPr/>
            <p:nvPr/>
          </p:nvSpPr>
          <p:spPr>
            <a:xfrm>
              <a:off x="10752366" y="3735867"/>
              <a:ext cx="347217"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114" name="Group 113"/>
            <p:cNvGrpSpPr/>
            <p:nvPr/>
          </p:nvGrpSpPr>
          <p:grpSpPr>
            <a:xfrm>
              <a:off x="10937159" y="3589823"/>
              <a:ext cx="261245" cy="295225"/>
              <a:chOff x="5411119" y="2149865"/>
              <a:chExt cx="315940" cy="357034"/>
            </a:xfrm>
          </p:grpSpPr>
          <p:sp>
            <p:nvSpPr>
              <p:cNvPr id="115"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16" name="Picture 1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Tree>
    <p:extLst>
      <p:ext uri="{BB962C8B-B14F-4D97-AF65-F5344CB8AC3E}">
        <p14:creationId xmlns:p14="http://schemas.microsoft.com/office/powerpoint/2010/main" val="4008021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Rounded Rectangle"/>
          <p:cNvSpPr/>
          <p:nvPr/>
        </p:nvSpPr>
        <p:spPr>
          <a:xfrm flipV="1">
            <a:off x="6238233" y="2364427"/>
            <a:ext cx="4299912" cy="2253940"/>
          </a:xfrm>
          <a:prstGeom prst="roundRect">
            <a:avLst>
              <a:gd name="adj" fmla="val 4644"/>
            </a:avLst>
          </a:prstGeom>
          <a:solidFill>
            <a:srgbClr val="EBEBEB"/>
          </a:solidFill>
          <a:ln w="12700">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dirty="0"/>
          </a:p>
        </p:txBody>
      </p:sp>
      <p:sp>
        <p:nvSpPr>
          <p:cNvPr id="3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Base model implementations</a:t>
            </a:r>
            <a:endParaRPr lang="en-US" sz="4200" dirty="0">
              <a:solidFill>
                <a:srgbClr val="333333"/>
              </a:solidFill>
              <a:latin typeface="Avenir-Book" panose="02000503020000020003" pitchFamily="2" charset="0"/>
            </a:endParaRPr>
          </a:p>
        </p:txBody>
      </p:sp>
      <p:grpSp>
        <p:nvGrpSpPr>
          <p:cNvPr id="2" name="Group 1"/>
          <p:cNvGrpSpPr/>
          <p:nvPr/>
        </p:nvGrpSpPr>
        <p:grpSpPr>
          <a:xfrm>
            <a:off x="1644820" y="2318279"/>
            <a:ext cx="4299912" cy="2555332"/>
            <a:chOff x="1644820" y="2318279"/>
            <a:chExt cx="4299912" cy="2555332"/>
          </a:xfrm>
        </p:grpSpPr>
        <p:sp>
          <p:nvSpPr>
            <p:cNvPr id="92" name="Rounded Rectangle"/>
            <p:cNvSpPr/>
            <p:nvPr/>
          </p:nvSpPr>
          <p:spPr>
            <a:xfrm flipV="1">
              <a:off x="1644820" y="2342562"/>
              <a:ext cx="4299912" cy="2253940"/>
            </a:xfrm>
            <a:prstGeom prst="roundRect">
              <a:avLst>
                <a:gd name="adj" fmla="val 4644"/>
              </a:avLst>
            </a:prstGeom>
            <a:solidFill>
              <a:srgbClr val="EBEBEB"/>
            </a:solidFill>
            <a:ln w="12700">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4" name="Rectangle"/>
            <p:cNvSpPr/>
            <p:nvPr/>
          </p:nvSpPr>
          <p:spPr>
            <a:xfrm flipV="1">
              <a:off x="2050954" y="4135997"/>
              <a:ext cx="160788"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95" name="Rectangle"/>
            <p:cNvSpPr/>
            <p:nvPr/>
          </p:nvSpPr>
          <p:spPr>
            <a:xfrm flipV="1">
              <a:off x="2715484" y="4135997"/>
              <a:ext cx="160789"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96" name="Rectangle"/>
            <p:cNvSpPr/>
            <p:nvPr/>
          </p:nvSpPr>
          <p:spPr>
            <a:xfrm flipV="1">
              <a:off x="3380015" y="4135997"/>
              <a:ext cx="160789"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97" name="Rectangle"/>
            <p:cNvSpPr/>
            <p:nvPr/>
          </p:nvSpPr>
          <p:spPr>
            <a:xfrm flipV="1">
              <a:off x="4044545" y="4135997"/>
              <a:ext cx="160789"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98" name="Rectangle"/>
            <p:cNvSpPr/>
            <p:nvPr/>
          </p:nvSpPr>
          <p:spPr>
            <a:xfrm flipV="1">
              <a:off x="4709076" y="4135997"/>
              <a:ext cx="160789"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99" name="Rectangle"/>
            <p:cNvSpPr/>
            <p:nvPr/>
          </p:nvSpPr>
          <p:spPr>
            <a:xfrm flipV="1">
              <a:off x="2050954" y="3540960"/>
              <a:ext cx="160789"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00" name="Rectangle"/>
            <p:cNvSpPr/>
            <p:nvPr/>
          </p:nvSpPr>
          <p:spPr>
            <a:xfrm flipV="1">
              <a:off x="2715484" y="3540960"/>
              <a:ext cx="160789"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01" name="Rectangle"/>
            <p:cNvSpPr/>
            <p:nvPr/>
          </p:nvSpPr>
          <p:spPr>
            <a:xfrm flipV="1">
              <a:off x="3380016" y="3540960"/>
              <a:ext cx="160788"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grpSp>
          <p:nvGrpSpPr>
            <p:cNvPr id="102" name="Group"/>
            <p:cNvGrpSpPr/>
            <p:nvPr/>
          </p:nvGrpSpPr>
          <p:grpSpPr>
            <a:xfrm flipV="1">
              <a:off x="2219470" y="3648203"/>
              <a:ext cx="488287" cy="174936"/>
              <a:chOff x="0" y="0"/>
              <a:chExt cx="630825" cy="226003"/>
            </a:xfrm>
          </p:grpSpPr>
          <p:sp>
            <p:nvSpPr>
              <p:cNvPr id="134" name="Line"/>
              <p:cNvSpPr/>
              <p:nvPr/>
            </p:nvSpPr>
            <p:spPr>
              <a:xfrm>
                <a:off x="0" y="0"/>
                <a:ext cx="63082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5" name="Line"/>
              <p:cNvSpPr/>
              <p:nvPr/>
            </p:nvSpPr>
            <p:spPr>
              <a:xfrm flipH="1" flipV="1">
                <a:off x="0" y="226002"/>
                <a:ext cx="63082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grpSp>
          <p:nvGrpSpPr>
            <p:cNvPr id="103" name="Group"/>
            <p:cNvGrpSpPr/>
            <p:nvPr/>
          </p:nvGrpSpPr>
          <p:grpSpPr>
            <a:xfrm flipV="1">
              <a:off x="2884001" y="3648203"/>
              <a:ext cx="488287" cy="174936"/>
              <a:chOff x="0" y="0"/>
              <a:chExt cx="630825" cy="226003"/>
            </a:xfrm>
          </p:grpSpPr>
          <p:sp>
            <p:nvSpPr>
              <p:cNvPr id="132" name="Line"/>
              <p:cNvSpPr/>
              <p:nvPr/>
            </p:nvSpPr>
            <p:spPr>
              <a:xfrm>
                <a:off x="0" y="0"/>
                <a:ext cx="63082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3" name="Line"/>
              <p:cNvSpPr/>
              <p:nvPr/>
            </p:nvSpPr>
            <p:spPr>
              <a:xfrm flipH="1" flipV="1">
                <a:off x="0" y="226002"/>
                <a:ext cx="63082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grpSp>
          <p:nvGrpSpPr>
            <p:cNvPr id="104" name="Group"/>
            <p:cNvGrpSpPr/>
            <p:nvPr/>
          </p:nvGrpSpPr>
          <p:grpSpPr>
            <a:xfrm flipV="1">
              <a:off x="3550633" y="3648203"/>
              <a:ext cx="488287" cy="174936"/>
              <a:chOff x="0" y="0"/>
              <a:chExt cx="630825" cy="226003"/>
            </a:xfrm>
          </p:grpSpPr>
          <p:sp>
            <p:nvSpPr>
              <p:cNvPr id="130" name="Line"/>
              <p:cNvSpPr/>
              <p:nvPr/>
            </p:nvSpPr>
            <p:spPr>
              <a:xfrm>
                <a:off x="0" y="0"/>
                <a:ext cx="63082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1" name="Line"/>
              <p:cNvSpPr/>
              <p:nvPr/>
            </p:nvSpPr>
            <p:spPr>
              <a:xfrm flipH="1" flipV="1">
                <a:off x="0" y="226002"/>
                <a:ext cx="63082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grpSp>
          <p:nvGrpSpPr>
            <p:cNvPr id="105" name="Group"/>
            <p:cNvGrpSpPr/>
            <p:nvPr/>
          </p:nvGrpSpPr>
          <p:grpSpPr>
            <a:xfrm flipV="1">
              <a:off x="4213062" y="3648203"/>
              <a:ext cx="488287" cy="174936"/>
              <a:chOff x="0" y="0"/>
              <a:chExt cx="630825" cy="226003"/>
            </a:xfrm>
          </p:grpSpPr>
          <p:sp>
            <p:nvSpPr>
              <p:cNvPr id="128" name="Line"/>
              <p:cNvSpPr/>
              <p:nvPr/>
            </p:nvSpPr>
            <p:spPr>
              <a:xfrm>
                <a:off x="0" y="0"/>
                <a:ext cx="630825"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9" name="Line"/>
              <p:cNvSpPr/>
              <p:nvPr/>
            </p:nvSpPr>
            <p:spPr>
              <a:xfrm flipH="1" flipV="1">
                <a:off x="0" y="226002"/>
                <a:ext cx="630825"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sp>
          <p:nvSpPr>
            <p:cNvPr id="106" name="Line"/>
            <p:cNvSpPr/>
            <p:nvPr/>
          </p:nvSpPr>
          <p:spPr>
            <a:xfrm flipH="1" flipV="1">
              <a:off x="2131348" y="3936483"/>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07" name="Line"/>
            <p:cNvSpPr/>
            <p:nvPr/>
          </p:nvSpPr>
          <p:spPr>
            <a:xfrm flipV="1">
              <a:off x="2795879" y="3936483"/>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08" name="Line"/>
            <p:cNvSpPr/>
            <p:nvPr/>
          </p:nvSpPr>
          <p:spPr>
            <a:xfrm flipV="1">
              <a:off x="3460409" y="3936483"/>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09" name="Line"/>
            <p:cNvSpPr/>
            <p:nvPr/>
          </p:nvSpPr>
          <p:spPr>
            <a:xfrm flipV="1">
              <a:off x="4124940" y="3936483"/>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0" name="Line"/>
            <p:cNvSpPr/>
            <p:nvPr/>
          </p:nvSpPr>
          <p:spPr>
            <a:xfrm flipV="1">
              <a:off x="4789470" y="3936483"/>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1" name="…"/>
            <p:cNvSpPr txBox="1"/>
            <p:nvPr/>
          </p:nvSpPr>
          <p:spPr>
            <a:xfrm flipV="1">
              <a:off x="5276926" y="4158416"/>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12" name="…"/>
            <p:cNvSpPr txBox="1"/>
            <p:nvPr/>
          </p:nvSpPr>
          <p:spPr>
            <a:xfrm flipV="1">
              <a:off x="5276926" y="3625684"/>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t>…</a:t>
              </a:r>
            </a:p>
          </p:txBody>
        </p:sp>
        <p:sp>
          <p:nvSpPr>
            <p:cNvPr id="113" name="Line"/>
            <p:cNvSpPr/>
            <p:nvPr/>
          </p:nvSpPr>
          <p:spPr>
            <a:xfrm flipV="1">
              <a:off x="2131593" y="3259665"/>
              <a:ext cx="1304697" cy="277682"/>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4" name="Line"/>
            <p:cNvSpPr/>
            <p:nvPr/>
          </p:nvSpPr>
          <p:spPr>
            <a:xfrm flipV="1">
              <a:off x="2787308" y="3236420"/>
              <a:ext cx="695369" cy="303102"/>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5" name="Line"/>
            <p:cNvSpPr/>
            <p:nvPr/>
          </p:nvSpPr>
          <p:spPr>
            <a:xfrm flipV="1">
              <a:off x="3463015" y="3225876"/>
              <a:ext cx="1" cy="324191"/>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6" name="Line"/>
            <p:cNvSpPr/>
            <p:nvPr/>
          </p:nvSpPr>
          <p:spPr>
            <a:xfrm flipH="1" flipV="1">
              <a:off x="3472592" y="3259665"/>
              <a:ext cx="1304696" cy="277682"/>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7" name="Line"/>
            <p:cNvSpPr/>
            <p:nvPr/>
          </p:nvSpPr>
          <p:spPr>
            <a:xfrm flipH="1" flipV="1">
              <a:off x="3458368" y="3246954"/>
              <a:ext cx="695369" cy="303103"/>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18" name="Oval"/>
            <p:cNvSpPr/>
            <p:nvPr/>
          </p:nvSpPr>
          <p:spPr>
            <a:xfrm flipV="1">
              <a:off x="3322669" y="3126985"/>
              <a:ext cx="275480" cy="268925"/>
            </a:xfrm>
            <a:prstGeom prst="ellipse">
              <a:avLst/>
            </a:prstGeom>
            <a:solidFill>
              <a:srgbClr val="FFFFFF"/>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b="1">
                  <a:latin typeface="Helvetica"/>
                  <a:ea typeface="Helvetica"/>
                  <a:cs typeface="Helvetica"/>
                  <a:sym typeface="Helvetica"/>
                </a:defRPr>
              </a:pPr>
              <a:endParaRPr/>
            </a:p>
          </p:txBody>
        </p:sp>
        <p:sp>
          <p:nvSpPr>
            <p:cNvPr id="119" name="+"/>
            <p:cNvSpPr txBox="1"/>
            <p:nvPr/>
          </p:nvSpPr>
          <p:spPr>
            <a:xfrm flipV="1">
              <a:off x="3335072" y="3097609"/>
              <a:ext cx="250674" cy="3735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20" name="Rectangle"/>
            <p:cNvSpPr/>
            <p:nvPr/>
          </p:nvSpPr>
          <p:spPr>
            <a:xfrm flipV="1">
              <a:off x="4044545" y="3540960"/>
              <a:ext cx="160789"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1" name="Rectangle"/>
            <p:cNvSpPr/>
            <p:nvPr/>
          </p:nvSpPr>
          <p:spPr>
            <a:xfrm flipV="1">
              <a:off x="4709076" y="3540960"/>
              <a:ext cx="160789"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3" name="Line"/>
            <p:cNvSpPr/>
            <p:nvPr/>
          </p:nvSpPr>
          <p:spPr>
            <a:xfrm flipH="1" flipV="1">
              <a:off x="2131348" y="4399425"/>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4" name="Line"/>
            <p:cNvSpPr/>
            <p:nvPr/>
          </p:nvSpPr>
          <p:spPr>
            <a:xfrm flipV="1">
              <a:off x="2795879" y="4399425"/>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5" name="Line"/>
            <p:cNvSpPr/>
            <p:nvPr/>
          </p:nvSpPr>
          <p:spPr>
            <a:xfrm flipV="1">
              <a:off x="3460409" y="4399425"/>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6" name="Line"/>
            <p:cNvSpPr/>
            <p:nvPr/>
          </p:nvSpPr>
          <p:spPr>
            <a:xfrm flipV="1">
              <a:off x="4128700" y="4397160"/>
              <a:ext cx="1" cy="474185"/>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7" name="Line"/>
            <p:cNvSpPr/>
            <p:nvPr/>
          </p:nvSpPr>
          <p:spPr>
            <a:xfrm flipV="1">
              <a:off x="4793231" y="4397159"/>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2" name="Literal…"/>
            <p:cNvSpPr txBox="1"/>
            <p:nvPr/>
          </p:nvSpPr>
          <p:spPr>
            <a:xfrm>
              <a:off x="1668004" y="2318279"/>
              <a:ext cx="1942841" cy="441146"/>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000">
                  <a:latin typeface="Consolas"/>
                  <a:ea typeface="Consolas"/>
                  <a:cs typeface="Consolas"/>
                  <a:sym typeface="Consolas"/>
                </a:defRPr>
              </a:pPr>
              <a:r>
                <a:rPr lang="en-US" sz="2200" dirty="0" smtClean="0">
                  <a:latin typeface="Avenir-Book" panose="02000503020000020003" pitchFamily="2" charset="0"/>
                </a:rPr>
                <a:t>LSTM Encoder</a:t>
              </a:r>
              <a:endParaRPr sz="2200" dirty="0">
                <a:latin typeface="Avenir-Book" panose="02000503020000020003" pitchFamily="2" charset="0"/>
              </a:endParaRPr>
            </a:p>
          </p:txBody>
        </p:sp>
      </p:grpSp>
      <p:sp>
        <p:nvSpPr>
          <p:cNvPr id="136" name="Literal Listener"/>
          <p:cNvSpPr/>
          <p:nvPr/>
        </p:nvSpPr>
        <p:spPr>
          <a:xfrm>
            <a:off x="5458039" y="1401247"/>
            <a:ext cx="1178806"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sp>
        <p:nvSpPr>
          <p:cNvPr id="137" name="Content Placeholder 2"/>
          <p:cNvSpPr>
            <a:spLocks noGrp="1"/>
          </p:cNvSpPr>
          <p:nvPr>
            <p:ph idx="1"/>
          </p:nvPr>
        </p:nvSpPr>
        <p:spPr>
          <a:xfrm>
            <a:off x="1" y="6258275"/>
            <a:ext cx="8982075" cy="469131"/>
          </a:xfrm>
        </p:spPr>
        <p:txBody>
          <a:bodyPr>
            <a:noAutofit/>
          </a:bodyPr>
          <a:lstStyle/>
          <a:p>
            <a:pPr marL="457200" lvl="1" indent="0">
              <a:buClr>
                <a:srgbClr val="BDD0F0">
                  <a:lumMod val="75000"/>
                </a:srgbClr>
              </a:buClr>
              <a:buNone/>
            </a:pPr>
            <a:r>
              <a:rPr lang="en-US" sz="2200" dirty="0" smtClean="0">
                <a:solidFill>
                  <a:srgbClr val="333333"/>
                </a:solidFill>
              </a:rPr>
              <a:t>[Mei et al., 2016]</a:t>
            </a:r>
            <a:endParaRPr lang="en-US" sz="3000" b="1" dirty="0" smtClean="0">
              <a:solidFill>
                <a:srgbClr val="FF9900"/>
              </a:solidFill>
            </a:endParaRPr>
          </a:p>
        </p:txBody>
      </p:sp>
      <p:sp>
        <p:nvSpPr>
          <p:cNvPr id="138" name="walk forward four times"/>
          <p:cNvSpPr txBox="1"/>
          <p:nvPr/>
        </p:nvSpPr>
        <p:spPr>
          <a:xfrm>
            <a:off x="1743336" y="4813878"/>
            <a:ext cx="3849031" cy="456535"/>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walk </a:t>
            </a:r>
            <a:r>
              <a:rPr lang="en-US" sz="2300" i="1" dirty="0" smtClean="0">
                <a:latin typeface="+mj-lt"/>
                <a:cs typeface="Times New Roman" panose="02020603050405020304" pitchFamily="18" charset="0"/>
              </a:rPr>
              <a:t>along</a:t>
            </a:r>
            <a:r>
              <a:rPr sz="2300" i="1" dirty="0" smtClean="0">
                <a:latin typeface="+mj-lt"/>
                <a:cs typeface="Times New Roman" panose="02020603050405020304" pitchFamily="18" charset="0"/>
              </a:rPr>
              <a:t> </a:t>
            </a:r>
            <a:r>
              <a:rPr lang="en-US" sz="2300" i="1" dirty="0" smtClean="0">
                <a:latin typeface="+mj-lt"/>
                <a:cs typeface="Times New Roman" panose="02020603050405020304" pitchFamily="18" charset="0"/>
              </a:rPr>
              <a:t>the blue carpet …</a:t>
            </a:r>
            <a:endParaRPr sz="2300" i="1" dirty="0">
              <a:latin typeface="+mj-lt"/>
              <a:cs typeface="Times New Roman" panose="02020603050405020304" pitchFamily="18" charset="0"/>
            </a:endParaRPr>
          </a:p>
        </p:txBody>
      </p:sp>
      <p:sp>
        <p:nvSpPr>
          <p:cNvPr id="141" name="Rectangle"/>
          <p:cNvSpPr/>
          <p:nvPr/>
        </p:nvSpPr>
        <p:spPr>
          <a:xfrm flipV="1">
            <a:off x="6669561" y="4163646"/>
            <a:ext cx="160788"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43" name="Rectangle"/>
          <p:cNvSpPr/>
          <p:nvPr/>
        </p:nvSpPr>
        <p:spPr>
          <a:xfrm flipV="1">
            <a:off x="7998622" y="4163646"/>
            <a:ext cx="160789"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45" name="Rectangle"/>
          <p:cNvSpPr/>
          <p:nvPr/>
        </p:nvSpPr>
        <p:spPr>
          <a:xfrm flipV="1">
            <a:off x="9327683" y="4163646"/>
            <a:ext cx="160789" cy="268925"/>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46" name="Rectangle"/>
          <p:cNvSpPr/>
          <p:nvPr/>
        </p:nvSpPr>
        <p:spPr>
          <a:xfrm flipV="1">
            <a:off x="6669561" y="3568609"/>
            <a:ext cx="160789"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48" name="Rectangle"/>
          <p:cNvSpPr/>
          <p:nvPr/>
        </p:nvSpPr>
        <p:spPr>
          <a:xfrm flipV="1">
            <a:off x="7998623" y="3568609"/>
            <a:ext cx="160788"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53" name="Line"/>
          <p:cNvSpPr/>
          <p:nvPr/>
        </p:nvSpPr>
        <p:spPr>
          <a:xfrm flipH="1" flipV="1">
            <a:off x="6749955" y="396413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5" name="Line"/>
          <p:cNvSpPr/>
          <p:nvPr/>
        </p:nvSpPr>
        <p:spPr>
          <a:xfrm flipV="1">
            <a:off x="8079016" y="396413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7" name="Line"/>
          <p:cNvSpPr/>
          <p:nvPr/>
        </p:nvSpPr>
        <p:spPr>
          <a:xfrm flipV="1">
            <a:off x="9408077" y="396413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8" name="…"/>
          <p:cNvSpPr txBox="1"/>
          <p:nvPr/>
        </p:nvSpPr>
        <p:spPr>
          <a:xfrm flipV="1">
            <a:off x="9895533" y="4186065"/>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59" name="…"/>
          <p:cNvSpPr txBox="1"/>
          <p:nvPr/>
        </p:nvSpPr>
        <p:spPr>
          <a:xfrm flipV="1">
            <a:off x="9895533" y="3653333"/>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68" name="Rectangle"/>
          <p:cNvSpPr/>
          <p:nvPr/>
        </p:nvSpPr>
        <p:spPr>
          <a:xfrm flipV="1">
            <a:off x="9327683" y="3568609"/>
            <a:ext cx="160789" cy="389421"/>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69" name="Line"/>
          <p:cNvSpPr/>
          <p:nvPr/>
        </p:nvSpPr>
        <p:spPr>
          <a:xfrm flipH="1" flipV="1">
            <a:off x="6749955" y="4427074"/>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71" name="Line"/>
          <p:cNvSpPr/>
          <p:nvPr/>
        </p:nvSpPr>
        <p:spPr>
          <a:xfrm flipV="1">
            <a:off x="8079016" y="4427074"/>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73" name="Line"/>
          <p:cNvSpPr/>
          <p:nvPr/>
        </p:nvSpPr>
        <p:spPr>
          <a:xfrm flipV="1">
            <a:off x="9411838" y="4424808"/>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82" name="Literal…"/>
          <p:cNvSpPr txBox="1"/>
          <p:nvPr/>
        </p:nvSpPr>
        <p:spPr>
          <a:xfrm>
            <a:off x="6285227" y="2394141"/>
            <a:ext cx="3855563" cy="441146"/>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000">
                <a:latin typeface="Consolas"/>
                <a:ea typeface="Consolas"/>
                <a:cs typeface="Consolas"/>
                <a:sym typeface="Consolas"/>
              </a:defRPr>
            </a:pPr>
            <a:r>
              <a:rPr lang="en-US" sz="2200" dirty="0" smtClean="0">
                <a:latin typeface="Avenir-Book" panose="02000503020000020003" pitchFamily="2" charset="0"/>
              </a:rPr>
              <a:t>LSTM Decoder with Attention</a:t>
            </a:r>
            <a:endParaRPr sz="2200" dirty="0">
              <a:latin typeface="Avenir-Book" panose="02000503020000020003" pitchFamily="2" charset="0"/>
            </a:endParaRPr>
          </a:p>
        </p:txBody>
      </p:sp>
      <p:sp>
        <p:nvSpPr>
          <p:cNvPr id="183" name="Line"/>
          <p:cNvSpPr/>
          <p:nvPr/>
        </p:nvSpPr>
        <p:spPr>
          <a:xfrm flipV="1">
            <a:off x="6830349" y="3781101"/>
            <a:ext cx="116827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84" name="Line"/>
          <p:cNvSpPr/>
          <p:nvPr/>
        </p:nvSpPr>
        <p:spPr>
          <a:xfrm flipV="1">
            <a:off x="8159411" y="3781101"/>
            <a:ext cx="116827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 name="Group 2"/>
          <p:cNvGrpSpPr/>
          <p:nvPr/>
        </p:nvGrpSpPr>
        <p:grpSpPr>
          <a:xfrm>
            <a:off x="5956537" y="4900780"/>
            <a:ext cx="1414359" cy="676315"/>
            <a:chOff x="5956537" y="4900780"/>
            <a:chExt cx="1414359" cy="676315"/>
          </a:xfrm>
        </p:grpSpPr>
        <p:grpSp>
          <p:nvGrpSpPr>
            <p:cNvPr id="188" name="Group"/>
            <p:cNvGrpSpPr/>
            <p:nvPr/>
          </p:nvGrpSpPr>
          <p:grpSpPr>
            <a:xfrm>
              <a:off x="5976192" y="5131836"/>
              <a:ext cx="1394704" cy="212932"/>
              <a:chOff x="0" y="0"/>
              <a:chExt cx="5187054" cy="791917"/>
            </a:xfrm>
          </p:grpSpPr>
          <p:sp>
            <p:nvSpPr>
              <p:cNvPr id="203"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4"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5"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6"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7"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08"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09"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10"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11"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89" name="Square"/>
            <p:cNvSpPr/>
            <p:nvPr/>
          </p:nvSpPr>
          <p:spPr>
            <a:xfrm>
              <a:off x="6918801" y="4900780"/>
              <a:ext cx="212932" cy="21293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90" name="Square"/>
            <p:cNvSpPr/>
            <p:nvPr/>
          </p:nvSpPr>
          <p:spPr>
            <a:xfrm>
              <a:off x="6921609" y="5364163"/>
              <a:ext cx="212932" cy="21293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7" name="Picture 1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6537" y="4925317"/>
              <a:ext cx="232586" cy="262119"/>
            </a:xfrm>
            <a:prstGeom prst="rect">
              <a:avLst/>
            </a:prstGeom>
          </p:spPr>
        </p:pic>
      </p:grpSp>
      <p:grpSp>
        <p:nvGrpSpPr>
          <p:cNvPr id="4" name="Group 3"/>
          <p:cNvGrpSpPr/>
          <p:nvPr/>
        </p:nvGrpSpPr>
        <p:grpSpPr>
          <a:xfrm>
            <a:off x="7603851" y="4898994"/>
            <a:ext cx="1394704" cy="676315"/>
            <a:chOff x="7603851" y="4898994"/>
            <a:chExt cx="1394704" cy="676315"/>
          </a:xfrm>
        </p:grpSpPr>
        <p:grpSp>
          <p:nvGrpSpPr>
            <p:cNvPr id="212" name="Group"/>
            <p:cNvGrpSpPr/>
            <p:nvPr/>
          </p:nvGrpSpPr>
          <p:grpSpPr>
            <a:xfrm>
              <a:off x="7603851" y="5130050"/>
              <a:ext cx="1394704" cy="212932"/>
              <a:chOff x="0" y="0"/>
              <a:chExt cx="5187054" cy="791917"/>
            </a:xfrm>
          </p:grpSpPr>
          <p:sp>
            <p:nvSpPr>
              <p:cNvPr id="213"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4"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5"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6"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7"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18"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19"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20"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21"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222" name="Square"/>
            <p:cNvSpPr/>
            <p:nvPr/>
          </p:nvSpPr>
          <p:spPr>
            <a:xfrm>
              <a:off x="8546460" y="4898994"/>
              <a:ext cx="212932" cy="21293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23" name="Square"/>
            <p:cNvSpPr/>
            <p:nvPr/>
          </p:nvSpPr>
          <p:spPr>
            <a:xfrm>
              <a:off x="8549268" y="5362377"/>
              <a:ext cx="212932" cy="21293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24" name="Picture 2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10366" y="4922076"/>
              <a:ext cx="232586" cy="262119"/>
            </a:xfrm>
            <a:prstGeom prst="rect">
              <a:avLst/>
            </a:prstGeom>
          </p:spPr>
        </p:pic>
      </p:grpSp>
      <p:grpSp>
        <p:nvGrpSpPr>
          <p:cNvPr id="6" name="Group 5"/>
          <p:cNvGrpSpPr/>
          <p:nvPr/>
        </p:nvGrpSpPr>
        <p:grpSpPr>
          <a:xfrm>
            <a:off x="9198181" y="4918389"/>
            <a:ext cx="1394704" cy="676315"/>
            <a:chOff x="9198181" y="4918389"/>
            <a:chExt cx="1394704" cy="676315"/>
          </a:xfrm>
        </p:grpSpPr>
        <p:grpSp>
          <p:nvGrpSpPr>
            <p:cNvPr id="225" name="Group"/>
            <p:cNvGrpSpPr/>
            <p:nvPr/>
          </p:nvGrpSpPr>
          <p:grpSpPr>
            <a:xfrm>
              <a:off x="9198181" y="5149445"/>
              <a:ext cx="1394704" cy="212932"/>
              <a:chOff x="0" y="0"/>
              <a:chExt cx="5187054" cy="791917"/>
            </a:xfrm>
          </p:grpSpPr>
          <p:sp>
            <p:nvSpPr>
              <p:cNvPr id="226"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27"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28"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29"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0"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31"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32"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33"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34"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235" name="Square"/>
            <p:cNvSpPr/>
            <p:nvPr/>
          </p:nvSpPr>
          <p:spPr>
            <a:xfrm>
              <a:off x="10140790" y="4918389"/>
              <a:ext cx="212932" cy="21293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6" name="Square"/>
            <p:cNvSpPr/>
            <p:nvPr/>
          </p:nvSpPr>
          <p:spPr>
            <a:xfrm>
              <a:off x="10143598" y="5381772"/>
              <a:ext cx="212932" cy="21293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37" name="Picture 2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9293" y="4924072"/>
              <a:ext cx="232586" cy="262119"/>
            </a:xfrm>
            <a:prstGeom prst="rect">
              <a:avLst/>
            </a:prstGeom>
          </p:spPr>
        </p:pic>
      </p:grpSp>
      <p:cxnSp>
        <p:nvCxnSpPr>
          <p:cNvPr id="5" name="Elbow Connector 4"/>
          <p:cNvCxnSpPr/>
          <p:nvPr/>
        </p:nvCxnSpPr>
        <p:spPr>
          <a:xfrm>
            <a:off x="3620873" y="3225876"/>
            <a:ext cx="5787077" cy="1522779"/>
          </a:xfrm>
          <a:prstGeom prst="bentConnector3">
            <a:avLst>
              <a:gd name="adj1" fmla="val 42344"/>
            </a:avLst>
          </a:prstGeom>
          <a:ln>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6526827" y="2906687"/>
            <a:ext cx="466968" cy="449431"/>
            <a:chOff x="7363985" y="5330551"/>
            <a:chExt cx="601664" cy="579068"/>
          </a:xfrm>
        </p:grpSpPr>
        <p:sp>
          <p:nvSpPr>
            <p:cNvPr id="16" name="Rectangle 15"/>
            <p:cNvSpPr/>
            <p:nvPr/>
          </p:nvSpPr>
          <p:spPr>
            <a:xfrm>
              <a:off x="7363985" y="5330551"/>
              <a:ext cx="601664" cy="579068"/>
            </a:xfrm>
            <a:prstGeom prst="rect">
              <a:avLst/>
            </a:prstGeom>
            <a:solidFill>
              <a:schemeClr val="bg1"/>
            </a:solidFill>
            <a:ln w="254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7448262" y="5401163"/>
              <a:ext cx="433109" cy="437280"/>
            </a:xfrm>
            <a:prstGeom prst="rightArrow">
              <a:avLst/>
            </a:prstGeom>
            <a:solidFill>
              <a:schemeClr val="accent3"/>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3" name="Line"/>
          <p:cNvSpPr/>
          <p:nvPr/>
        </p:nvSpPr>
        <p:spPr>
          <a:xfrm flipH="1" flipV="1">
            <a:off x="6747433" y="3353117"/>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244" name="Group 243"/>
          <p:cNvGrpSpPr/>
          <p:nvPr/>
        </p:nvGrpSpPr>
        <p:grpSpPr>
          <a:xfrm>
            <a:off x="7857085" y="2919361"/>
            <a:ext cx="466968" cy="449431"/>
            <a:chOff x="7363985" y="5330551"/>
            <a:chExt cx="601664" cy="579068"/>
          </a:xfrm>
        </p:grpSpPr>
        <p:sp>
          <p:nvSpPr>
            <p:cNvPr id="245" name="Rectangle 244"/>
            <p:cNvSpPr/>
            <p:nvPr/>
          </p:nvSpPr>
          <p:spPr>
            <a:xfrm>
              <a:off x="7363985" y="5330551"/>
              <a:ext cx="601664" cy="579068"/>
            </a:xfrm>
            <a:prstGeom prst="rect">
              <a:avLst/>
            </a:prstGeom>
            <a:solidFill>
              <a:schemeClr val="bg1"/>
            </a:solidFill>
            <a:ln w="254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Right Arrow 245"/>
            <p:cNvSpPr/>
            <p:nvPr/>
          </p:nvSpPr>
          <p:spPr>
            <a:xfrm>
              <a:off x="7448262" y="5401163"/>
              <a:ext cx="433109" cy="437280"/>
            </a:xfrm>
            <a:prstGeom prst="rightArrow">
              <a:avLst/>
            </a:prstGeom>
            <a:solidFill>
              <a:schemeClr val="accent3"/>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7" name="Line"/>
          <p:cNvSpPr/>
          <p:nvPr/>
        </p:nvSpPr>
        <p:spPr>
          <a:xfrm flipH="1" flipV="1">
            <a:off x="8077691" y="3365791"/>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48" name="Line"/>
          <p:cNvSpPr/>
          <p:nvPr/>
        </p:nvSpPr>
        <p:spPr>
          <a:xfrm flipH="1" flipV="1">
            <a:off x="9415677" y="3358796"/>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7" name="Slide Number Placeholder 6"/>
          <p:cNvSpPr>
            <a:spLocks noGrp="1"/>
          </p:cNvSpPr>
          <p:nvPr>
            <p:ph type="sldNum" sz="quarter" idx="12"/>
          </p:nvPr>
        </p:nvSpPr>
        <p:spPr/>
        <p:txBody>
          <a:bodyPr/>
          <a:lstStyle/>
          <a:p>
            <a:fld id="{556D4C2F-3DDF-0E4B-A4E4-62E14C8D3C1D}" type="slidenum">
              <a:rPr lang="en-US" smtClean="0"/>
              <a:t>23</a:t>
            </a:fld>
            <a:endParaRPr lang="en-US" dirty="0"/>
          </a:p>
        </p:txBody>
      </p:sp>
    </p:spTree>
    <p:extLst>
      <p:ext uri="{BB962C8B-B14F-4D97-AF65-F5344CB8AC3E}">
        <p14:creationId xmlns:p14="http://schemas.microsoft.com/office/powerpoint/2010/main" val="1799560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p:bldP spid="138" grpId="0" animBg="1"/>
      <p:bldP spid="141" grpId="0" animBg="1"/>
      <p:bldP spid="143" grpId="0" animBg="1"/>
      <p:bldP spid="145" grpId="0" animBg="1"/>
      <p:bldP spid="146" grpId="0" animBg="1"/>
      <p:bldP spid="148" grpId="0" animBg="1"/>
      <p:bldP spid="153" grpId="0" animBg="1"/>
      <p:bldP spid="155" grpId="0" animBg="1"/>
      <p:bldP spid="157" grpId="0" animBg="1"/>
      <p:bldP spid="158" grpId="0" animBg="1"/>
      <p:bldP spid="159" grpId="0" animBg="1"/>
      <p:bldP spid="168" grpId="0" animBg="1"/>
      <p:bldP spid="169" grpId="0" animBg="1"/>
      <p:bldP spid="171" grpId="0" animBg="1"/>
      <p:bldP spid="173" grpId="0" animBg="1"/>
      <p:bldP spid="182" grpId="0" animBg="1"/>
      <p:bldP spid="183" grpId="0" animBg="1"/>
      <p:bldP spid="184" grpId="0" animBg="1"/>
      <p:bldP spid="243" grpId="0" animBg="1"/>
      <p:bldP spid="247" grpId="0" animBg="1"/>
      <p:bldP spid="2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Base model implementations</a:t>
            </a:r>
            <a:endParaRPr lang="en-US" sz="4200" dirty="0">
              <a:solidFill>
                <a:srgbClr val="333333"/>
              </a:solidFill>
              <a:latin typeface="Avenir-Book" panose="02000503020000020003" pitchFamily="2" charset="0"/>
            </a:endParaRPr>
          </a:p>
        </p:txBody>
      </p:sp>
      <p:sp>
        <p:nvSpPr>
          <p:cNvPr id="140" name="Literal Speaker"/>
          <p:cNvSpPr/>
          <p:nvPr/>
        </p:nvSpPr>
        <p:spPr>
          <a:xfrm>
            <a:off x="5452774" y="1393280"/>
            <a:ext cx="1209059" cy="728265"/>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2" name="Slide Number Placeholder 1"/>
          <p:cNvSpPr>
            <a:spLocks noGrp="1"/>
          </p:cNvSpPr>
          <p:nvPr>
            <p:ph type="sldNum" sz="quarter" idx="12"/>
          </p:nvPr>
        </p:nvSpPr>
        <p:spPr/>
        <p:txBody>
          <a:bodyPr/>
          <a:lstStyle/>
          <a:p>
            <a:fld id="{556D4C2F-3DDF-0E4B-A4E4-62E14C8D3C1D}" type="slidenum">
              <a:rPr lang="en-US" smtClean="0"/>
              <a:t>24</a:t>
            </a:fld>
            <a:endParaRPr lang="en-US" dirty="0"/>
          </a:p>
        </p:txBody>
      </p:sp>
      <p:grpSp>
        <p:nvGrpSpPr>
          <p:cNvPr id="113" name="Group 112"/>
          <p:cNvGrpSpPr/>
          <p:nvPr/>
        </p:nvGrpSpPr>
        <p:grpSpPr>
          <a:xfrm>
            <a:off x="1954597" y="5686296"/>
            <a:ext cx="466968" cy="449431"/>
            <a:chOff x="7363985" y="5330551"/>
            <a:chExt cx="601664" cy="579068"/>
          </a:xfrm>
        </p:grpSpPr>
        <p:sp>
          <p:nvSpPr>
            <p:cNvPr id="114" name="Rectangle 113"/>
            <p:cNvSpPr/>
            <p:nvPr/>
          </p:nvSpPr>
          <p:spPr>
            <a:xfrm>
              <a:off x="7363985" y="5330551"/>
              <a:ext cx="601664" cy="579068"/>
            </a:xfrm>
            <a:prstGeom prst="rect">
              <a:avLst/>
            </a:prstGeom>
            <a:solidFill>
              <a:schemeClr val="bg1"/>
            </a:solidFill>
            <a:ln w="254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ight Arrow 114"/>
            <p:cNvSpPr/>
            <p:nvPr/>
          </p:nvSpPr>
          <p:spPr>
            <a:xfrm>
              <a:off x="7448262" y="5401163"/>
              <a:ext cx="433109" cy="437280"/>
            </a:xfrm>
            <a:prstGeom prst="rightArrow">
              <a:avLst/>
            </a:prstGeom>
            <a:solidFill>
              <a:schemeClr val="accent3"/>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3608111" y="5692548"/>
            <a:ext cx="466968" cy="449431"/>
            <a:chOff x="7363985" y="5330551"/>
            <a:chExt cx="601664" cy="579068"/>
          </a:xfrm>
        </p:grpSpPr>
        <p:sp>
          <p:nvSpPr>
            <p:cNvPr id="159" name="Rectangle 158"/>
            <p:cNvSpPr/>
            <p:nvPr/>
          </p:nvSpPr>
          <p:spPr>
            <a:xfrm>
              <a:off x="7363985" y="5330551"/>
              <a:ext cx="601664" cy="579068"/>
            </a:xfrm>
            <a:prstGeom prst="rect">
              <a:avLst/>
            </a:prstGeom>
            <a:solidFill>
              <a:schemeClr val="bg1"/>
            </a:solidFill>
            <a:ln w="254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ight Arrow 159"/>
            <p:cNvSpPr/>
            <p:nvPr/>
          </p:nvSpPr>
          <p:spPr>
            <a:xfrm>
              <a:off x="7448262" y="5401163"/>
              <a:ext cx="433109" cy="437280"/>
            </a:xfrm>
            <a:prstGeom prst="rightArrow">
              <a:avLst/>
            </a:prstGeom>
            <a:solidFill>
              <a:schemeClr val="accent3"/>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5194687" y="5686076"/>
            <a:ext cx="466968" cy="449431"/>
            <a:chOff x="7363985" y="5330551"/>
            <a:chExt cx="601664" cy="579068"/>
          </a:xfrm>
        </p:grpSpPr>
        <p:sp>
          <p:nvSpPr>
            <p:cNvPr id="162" name="Rectangle 161"/>
            <p:cNvSpPr/>
            <p:nvPr/>
          </p:nvSpPr>
          <p:spPr>
            <a:xfrm>
              <a:off x="7363985" y="5330551"/>
              <a:ext cx="601664" cy="579068"/>
            </a:xfrm>
            <a:prstGeom prst="rect">
              <a:avLst/>
            </a:prstGeom>
            <a:solidFill>
              <a:schemeClr val="bg1"/>
            </a:solidFill>
            <a:ln w="25400" cap="rnd">
              <a:solidFill>
                <a:schemeClr val="tx1"/>
              </a:solidFill>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ight Arrow 162"/>
            <p:cNvSpPr/>
            <p:nvPr/>
          </p:nvSpPr>
          <p:spPr>
            <a:xfrm>
              <a:off x="7448262" y="5401163"/>
              <a:ext cx="433109" cy="437280"/>
            </a:xfrm>
            <a:prstGeom prst="rightArrow">
              <a:avLst/>
            </a:prstGeom>
            <a:solidFill>
              <a:schemeClr val="accent3"/>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0" name="Group 169"/>
          <p:cNvGrpSpPr/>
          <p:nvPr/>
        </p:nvGrpSpPr>
        <p:grpSpPr>
          <a:xfrm>
            <a:off x="1644820" y="2318279"/>
            <a:ext cx="4299912" cy="2555208"/>
            <a:chOff x="1644820" y="2318279"/>
            <a:chExt cx="4299912" cy="2555208"/>
          </a:xfrm>
        </p:grpSpPr>
        <p:sp>
          <p:nvSpPr>
            <p:cNvPr id="8" name="Rounded Rectangle"/>
            <p:cNvSpPr/>
            <p:nvPr/>
          </p:nvSpPr>
          <p:spPr>
            <a:xfrm flipV="1">
              <a:off x="1644820" y="2342562"/>
              <a:ext cx="4299912" cy="2253940"/>
            </a:xfrm>
            <a:prstGeom prst="roundRect">
              <a:avLst>
                <a:gd name="adj" fmla="val 4644"/>
              </a:avLst>
            </a:prstGeom>
            <a:solidFill>
              <a:srgbClr val="EBEBEB"/>
            </a:solidFill>
            <a:ln w="12700">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8" name="Line"/>
            <p:cNvSpPr/>
            <p:nvPr/>
          </p:nvSpPr>
          <p:spPr>
            <a:xfrm flipV="1">
              <a:off x="2131593" y="3259665"/>
              <a:ext cx="1304697" cy="277682"/>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0" name="Line"/>
            <p:cNvSpPr/>
            <p:nvPr/>
          </p:nvSpPr>
          <p:spPr>
            <a:xfrm flipV="1">
              <a:off x="3463015" y="3225876"/>
              <a:ext cx="1" cy="324191"/>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1" name="Line"/>
            <p:cNvSpPr/>
            <p:nvPr/>
          </p:nvSpPr>
          <p:spPr>
            <a:xfrm flipH="1" flipV="1">
              <a:off x="3472592" y="3259665"/>
              <a:ext cx="1304696" cy="277682"/>
            </a:xfrm>
            <a:prstGeom prst="line">
              <a:avLst/>
            </a:prstGeom>
            <a:ln w="25400">
              <a:solidFill>
                <a:srgbClr val="000000">
                  <a:alpha val="30000"/>
                </a:srgbClr>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3" name="Oval"/>
            <p:cNvSpPr/>
            <p:nvPr/>
          </p:nvSpPr>
          <p:spPr>
            <a:xfrm flipV="1">
              <a:off x="3322669" y="3126985"/>
              <a:ext cx="275480" cy="268925"/>
            </a:xfrm>
            <a:prstGeom prst="ellipse">
              <a:avLst/>
            </a:prstGeom>
            <a:solidFill>
              <a:srgbClr val="FFFFFF"/>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b="1">
                  <a:latin typeface="Helvetica"/>
                  <a:ea typeface="Helvetica"/>
                  <a:cs typeface="Helvetica"/>
                  <a:sym typeface="Helvetica"/>
                </a:defRPr>
              </a:pPr>
              <a:endParaRPr/>
            </a:p>
          </p:txBody>
        </p:sp>
        <p:sp>
          <p:nvSpPr>
            <p:cNvPr id="34" name="+"/>
            <p:cNvSpPr txBox="1"/>
            <p:nvPr/>
          </p:nvSpPr>
          <p:spPr>
            <a:xfrm flipV="1">
              <a:off x="3335072" y="3097609"/>
              <a:ext cx="250674" cy="3735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43" name="Literal…"/>
            <p:cNvSpPr txBox="1"/>
            <p:nvPr/>
          </p:nvSpPr>
          <p:spPr>
            <a:xfrm>
              <a:off x="1668004" y="2318279"/>
              <a:ext cx="1942841" cy="441146"/>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000">
                  <a:latin typeface="Consolas"/>
                  <a:ea typeface="Consolas"/>
                  <a:cs typeface="Consolas"/>
                  <a:sym typeface="Consolas"/>
                </a:defRPr>
              </a:pPr>
              <a:r>
                <a:rPr lang="en-US" sz="2200" dirty="0" smtClean="0">
                  <a:latin typeface="Avenir-Book" panose="02000503020000020003" pitchFamily="2" charset="0"/>
                </a:rPr>
                <a:t>LSTM Encoder</a:t>
              </a:r>
              <a:endParaRPr sz="2200" dirty="0">
                <a:latin typeface="Avenir-Book" panose="02000503020000020003" pitchFamily="2" charset="0"/>
              </a:endParaRPr>
            </a:p>
          </p:txBody>
        </p:sp>
        <p:sp>
          <p:nvSpPr>
            <p:cNvPr id="53" name="Rectangle"/>
            <p:cNvSpPr/>
            <p:nvPr/>
          </p:nvSpPr>
          <p:spPr>
            <a:xfrm flipV="1">
              <a:off x="2060251" y="4135873"/>
              <a:ext cx="160788"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54" name="Rectangle"/>
            <p:cNvSpPr/>
            <p:nvPr/>
          </p:nvSpPr>
          <p:spPr>
            <a:xfrm flipV="1">
              <a:off x="3389312" y="4135873"/>
              <a:ext cx="160789"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55" name="Rectangle"/>
            <p:cNvSpPr/>
            <p:nvPr/>
          </p:nvSpPr>
          <p:spPr>
            <a:xfrm flipV="1">
              <a:off x="4718373" y="4135873"/>
              <a:ext cx="160789"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56" name="Rectangle"/>
            <p:cNvSpPr/>
            <p:nvPr/>
          </p:nvSpPr>
          <p:spPr>
            <a:xfrm flipV="1">
              <a:off x="2060251" y="3540836"/>
              <a:ext cx="160789"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57" name="Rectangle"/>
            <p:cNvSpPr/>
            <p:nvPr/>
          </p:nvSpPr>
          <p:spPr>
            <a:xfrm flipV="1">
              <a:off x="3389313" y="3540836"/>
              <a:ext cx="160788"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58" name="Line"/>
            <p:cNvSpPr/>
            <p:nvPr/>
          </p:nvSpPr>
          <p:spPr>
            <a:xfrm flipH="1" flipV="1">
              <a:off x="2140645" y="3936359"/>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9" name="Line"/>
            <p:cNvSpPr/>
            <p:nvPr/>
          </p:nvSpPr>
          <p:spPr>
            <a:xfrm flipV="1">
              <a:off x="3469706" y="3936359"/>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0" name="Line"/>
            <p:cNvSpPr/>
            <p:nvPr/>
          </p:nvSpPr>
          <p:spPr>
            <a:xfrm flipV="1">
              <a:off x="4798767" y="3936359"/>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1" name="…"/>
            <p:cNvSpPr txBox="1"/>
            <p:nvPr/>
          </p:nvSpPr>
          <p:spPr>
            <a:xfrm flipV="1">
              <a:off x="5286223" y="4158292"/>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62" name="…"/>
            <p:cNvSpPr txBox="1"/>
            <p:nvPr/>
          </p:nvSpPr>
          <p:spPr>
            <a:xfrm flipV="1">
              <a:off x="5286223" y="3625560"/>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63" name="Rectangle"/>
            <p:cNvSpPr/>
            <p:nvPr/>
          </p:nvSpPr>
          <p:spPr>
            <a:xfrm flipV="1">
              <a:off x="4718373" y="3540836"/>
              <a:ext cx="160789"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64" name="Line"/>
            <p:cNvSpPr/>
            <p:nvPr/>
          </p:nvSpPr>
          <p:spPr>
            <a:xfrm flipH="1" flipV="1">
              <a:off x="2140645" y="4399301"/>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5" name="Line"/>
            <p:cNvSpPr/>
            <p:nvPr/>
          </p:nvSpPr>
          <p:spPr>
            <a:xfrm flipV="1">
              <a:off x="3469706" y="4399301"/>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6" name="Line"/>
            <p:cNvSpPr/>
            <p:nvPr/>
          </p:nvSpPr>
          <p:spPr>
            <a:xfrm flipV="1">
              <a:off x="4802528" y="4397035"/>
              <a:ext cx="1" cy="474186"/>
            </a:xfrm>
            <a:prstGeom prst="line">
              <a:avLst/>
            </a:prstGeom>
            <a:ln w="25400">
              <a:solidFill>
                <a:schemeClr val="tx1"/>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8" name="Line"/>
            <p:cNvSpPr/>
            <p:nvPr/>
          </p:nvSpPr>
          <p:spPr>
            <a:xfrm flipV="1">
              <a:off x="2221039" y="3659388"/>
              <a:ext cx="116827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9" name="Line"/>
            <p:cNvSpPr/>
            <p:nvPr/>
          </p:nvSpPr>
          <p:spPr>
            <a:xfrm flipV="1">
              <a:off x="3550101" y="3659388"/>
              <a:ext cx="116827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64" name="Line"/>
            <p:cNvSpPr/>
            <p:nvPr/>
          </p:nvSpPr>
          <p:spPr>
            <a:xfrm flipH="1">
              <a:off x="2219529" y="3820841"/>
              <a:ext cx="116827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65" name="Line"/>
            <p:cNvSpPr/>
            <p:nvPr/>
          </p:nvSpPr>
          <p:spPr>
            <a:xfrm flipH="1">
              <a:off x="3548591" y="3820841"/>
              <a:ext cx="1168273"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grpSp>
        <p:nvGrpSpPr>
          <p:cNvPr id="174" name="Group 173"/>
          <p:cNvGrpSpPr/>
          <p:nvPr/>
        </p:nvGrpSpPr>
        <p:grpSpPr>
          <a:xfrm>
            <a:off x="3620873" y="2364427"/>
            <a:ext cx="6917272" cy="3033818"/>
            <a:chOff x="3620873" y="2364427"/>
            <a:chExt cx="6917272" cy="3033818"/>
          </a:xfrm>
        </p:grpSpPr>
        <p:sp>
          <p:nvSpPr>
            <p:cNvPr id="6" name="Rounded Rectangle"/>
            <p:cNvSpPr/>
            <p:nvPr/>
          </p:nvSpPr>
          <p:spPr>
            <a:xfrm flipV="1">
              <a:off x="6238233" y="2364427"/>
              <a:ext cx="4299912" cy="2253940"/>
            </a:xfrm>
            <a:prstGeom prst="roundRect">
              <a:avLst>
                <a:gd name="adj" fmla="val 4644"/>
              </a:avLst>
            </a:prstGeom>
            <a:solidFill>
              <a:srgbClr val="EBEBEB"/>
            </a:solidFill>
            <a:ln w="12700">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dirty="0"/>
            </a:p>
          </p:txBody>
        </p:sp>
        <p:sp>
          <p:nvSpPr>
            <p:cNvPr id="67" name="Literal…"/>
            <p:cNvSpPr txBox="1"/>
            <p:nvPr/>
          </p:nvSpPr>
          <p:spPr>
            <a:xfrm>
              <a:off x="6285227" y="2394141"/>
              <a:ext cx="3855563" cy="441146"/>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000">
                  <a:latin typeface="Consolas"/>
                  <a:ea typeface="Consolas"/>
                  <a:cs typeface="Consolas"/>
                  <a:sym typeface="Consolas"/>
                </a:defRPr>
              </a:pPr>
              <a:r>
                <a:rPr lang="en-US" sz="2200" dirty="0" smtClean="0">
                  <a:latin typeface="Avenir-Book" panose="02000503020000020003" pitchFamily="2" charset="0"/>
                </a:rPr>
                <a:t>LSTM Decoder with Attention</a:t>
              </a:r>
              <a:endParaRPr sz="2200" dirty="0">
                <a:latin typeface="Avenir-Book" panose="02000503020000020003" pitchFamily="2" charset="0"/>
              </a:endParaRPr>
            </a:p>
          </p:txBody>
        </p:sp>
        <p:sp>
          <p:nvSpPr>
            <p:cNvPr id="116" name="Line"/>
            <p:cNvSpPr/>
            <p:nvPr/>
          </p:nvSpPr>
          <p:spPr>
            <a:xfrm flipH="1" flipV="1">
              <a:off x="6747433" y="3353117"/>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0" name="Line"/>
            <p:cNvSpPr/>
            <p:nvPr/>
          </p:nvSpPr>
          <p:spPr>
            <a:xfrm flipH="1" flipV="1">
              <a:off x="8077691" y="3365791"/>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1" name="Line"/>
            <p:cNvSpPr/>
            <p:nvPr/>
          </p:nvSpPr>
          <p:spPr>
            <a:xfrm flipH="1" flipV="1">
              <a:off x="9415677" y="3358796"/>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22" name="Rectangle"/>
            <p:cNvSpPr/>
            <p:nvPr/>
          </p:nvSpPr>
          <p:spPr>
            <a:xfrm flipV="1">
              <a:off x="6668531" y="4167496"/>
              <a:ext cx="160788"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3" name="Rectangle"/>
            <p:cNvSpPr/>
            <p:nvPr/>
          </p:nvSpPr>
          <p:spPr>
            <a:xfrm flipV="1">
              <a:off x="7333061" y="4167496"/>
              <a:ext cx="160789"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4" name="Rectangle"/>
            <p:cNvSpPr/>
            <p:nvPr/>
          </p:nvSpPr>
          <p:spPr>
            <a:xfrm flipV="1">
              <a:off x="7997592" y="4167496"/>
              <a:ext cx="160789"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5" name="Rectangle"/>
            <p:cNvSpPr/>
            <p:nvPr/>
          </p:nvSpPr>
          <p:spPr>
            <a:xfrm flipV="1">
              <a:off x="8662122" y="4167496"/>
              <a:ext cx="160789"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6" name="Rectangle"/>
            <p:cNvSpPr/>
            <p:nvPr/>
          </p:nvSpPr>
          <p:spPr>
            <a:xfrm flipV="1">
              <a:off x="9326653" y="4167496"/>
              <a:ext cx="160789" cy="268925"/>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7" name="Rectangle"/>
            <p:cNvSpPr/>
            <p:nvPr/>
          </p:nvSpPr>
          <p:spPr>
            <a:xfrm flipV="1">
              <a:off x="6668531" y="3572459"/>
              <a:ext cx="160789"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8" name="Rectangle"/>
            <p:cNvSpPr/>
            <p:nvPr/>
          </p:nvSpPr>
          <p:spPr>
            <a:xfrm flipV="1">
              <a:off x="7333061" y="3572459"/>
              <a:ext cx="160789"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29" name="Rectangle"/>
            <p:cNvSpPr/>
            <p:nvPr/>
          </p:nvSpPr>
          <p:spPr>
            <a:xfrm flipV="1">
              <a:off x="7997593" y="3572459"/>
              <a:ext cx="160788"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31" name="Line"/>
            <p:cNvSpPr/>
            <p:nvPr/>
          </p:nvSpPr>
          <p:spPr>
            <a:xfrm flipV="1">
              <a:off x="6837047" y="3778567"/>
              <a:ext cx="488287"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4" name="Line"/>
            <p:cNvSpPr/>
            <p:nvPr/>
          </p:nvSpPr>
          <p:spPr>
            <a:xfrm flipV="1">
              <a:off x="7501578" y="3778567"/>
              <a:ext cx="488287"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37" name="Line"/>
            <p:cNvSpPr/>
            <p:nvPr/>
          </p:nvSpPr>
          <p:spPr>
            <a:xfrm flipV="1">
              <a:off x="8168210" y="3778567"/>
              <a:ext cx="488287"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1" name="Line"/>
            <p:cNvSpPr/>
            <p:nvPr/>
          </p:nvSpPr>
          <p:spPr>
            <a:xfrm flipV="1">
              <a:off x="8830639" y="3778567"/>
              <a:ext cx="488287" cy="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3" name="Line"/>
            <p:cNvSpPr/>
            <p:nvPr/>
          </p:nvSpPr>
          <p:spPr>
            <a:xfrm flipH="1" flipV="1">
              <a:off x="6748925" y="396798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4" name="Line"/>
            <p:cNvSpPr/>
            <p:nvPr/>
          </p:nvSpPr>
          <p:spPr>
            <a:xfrm flipV="1">
              <a:off x="7413456" y="396798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5" name="Line"/>
            <p:cNvSpPr/>
            <p:nvPr/>
          </p:nvSpPr>
          <p:spPr>
            <a:xfrm flipV="1">
              <a:off x="8077986" y="396798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6" name="Line"/>
            <p:cNvSpPr/>
            <p:nvPr/>
          </p:nvSpPr>
          <p:spPr>
            <a:xfrm flipV="1">
              <a:off x="8742517" y="396798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7" name="Line"/>
            <p:cNvSpPr/>
            <p:nvPr/>
          </p:nvSpPr>
          <p:spPr>
            <a:xfrm flipV="1">
              <a:off x="9407047" y="3967982"/>
              <a:ext cx="1" cy="191320"/>
            </a:xfrm>
            <a:prstGeom prst="line">
              <a:avLst/>
            </a:prstGeom>
            <a:ln w="25400">
              <a:solidFill>
                <a:srgbClr val="000000"/>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48" name="…"/>
            <p:cNvSpPr txBox="1"/>
            <p:nvPr/>
          </p:nvSpPr>
          <p:spPr>
            <a:xfrm flipV="1">
              <a:off x="9894503" y="4189915"/>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49" name="…"/>
            <p:cNvSpPr txBox="1"/>
            <p:nvPr/>
          </p:nvSpPr>
          <p:spPr>
            <a:xfrm flipV="1">
              <a:off x="9894503" y="3657183"/>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50" name="Rectangle"/>
            <p:cNvSpPr/>
            <p:nvPr/>
          </p:nvSpPr>
          <p:spPr>
            <a:xfrm flipV="1">
              <a:off x="8662122" y="3572459"/>
              <a:ext cx="160789"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51" name="Rectangle"/>
            <p:cNvSpPr/>
            <p:nvPr/>
          </p:nvSpPr>
          <p:spPr>
            <a:xfrm flipV="1">
              <a:off x="9326653" y="3572459"/>
              <a:ext cx="160789" cy="389421"/>
            </a:xfrm>
            <a:prstGeom prst="rect">
              <a:avLst/>
            </a:prstGeom>
            <a:solidFill>
              <a:schemeClr val="accent6"/>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52" name="Line"/>
            <p:cNvSpPr/>
            <p:nvPr/>
          </p:nvSpPr>
          <p:spPr>
            <a:xfrm flipH="1" flipV="1">
              <a:off x="6748925" y="4430924"/>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3" name="Line"/>
            <p:cNvSpPr/>
            <p:nvPr/>
          </p:nvSpPr>
          <p:spPr>
            <a:xfrm flipV="1">
              <a:off x="7413456" y="4430924"/>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4" name="Line"/>
            <p:cNvSpPr/>
            <p:nvPr/>
          </p:nvSpPr>
          <p:spPr>
            <a:xfrm flipV="1">
              <a:off x="8077986" y="4430924"/>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5" name="Line"/>
            <p:cNvSpPr/>
            <p:nvPr/>
          </p:nvSpPr>
          <p:spPr>
            <a:xfrm flipV="1">
              <a:off x="8746277" y="4428659"/>
              <a:ext cx="1" cy="474185"/>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6" name="Line"/>
            <p:cNvSpPr/>
            <p:nvPr/>
          </p:nvSpPr>
          <p:spPr>
            <a:xfrm flipV="1">
              <a:off x="9410808" y="4428658"/>
              <a:ext cx="1" cy="474186"/>
            </a:xfrm>
            <a:prstGeom prst="line">
              <a:avLst/>
            </a:prstGeom>
            <a:ln w="25400">
              <a:solidFill>
                <a:schemeClr val="bg1">
                  <a:lumMod val="65000"/>
                </a:schemeClr>
              </a:solidFill>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7" name="walk forward four times"/>
            <p:cNvSpPr txBox="1"/>
            <p:nvPr/>
          </p:nvSpPr>
          <p:spPr>
            <a:xfrm>
              <a:off x="6351540" y="2983987"/>
              <a:ext cx="835167" cy="456535"/>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300" i="1" dirty="0" smtClean="0">
                  <a:latin typeface="+mj-lt"/>
                  <a:cs typeface="Times New Roman" panose="02020603050405020304" pitchFamily="18" charset="0"/>
                </a:rPr>
                <a:t>walk</a:t>
              </a:r>
              <a:endParaRPr sz="2300" i="1" dirty="0">
                <a:latin typeface="+mj-lt"/>
                <a:cs typeface="Times New Roman" panose="02020603050405020304" pitchFamily="18" charset="0"/>
              </a:endParaRPr>
            </a:p>
          </p:txBody>
        </p:sp>
        <p:sp>
          <p:nvSpPr>
            <p:cNvPr id="166" name="Rectangle 165"/>
            <p:cNvSpPr/>
            <p:nvPr/>
          </p:nvSpPr>
          <p:spPr>
            <a:xfrm>
              <a:off x="6478288" y="4916242"/>
              <a:ext cx="556563" cy="400110"/>
            </a:xfrm>
            <a:prstGeom prst="rect">
              <a:avLst/>
            </a:prstGeom>
          </p:spPr>
          <p:txBody>
            <a:bodyPr wrap="none">
              <a:spAutoFit/>
            </a:bodyPr>
            <a:lstStyle/>
            <a:p>
              <a:r>
                <a:rPr lang="en-US" sz="2000" i="1" dirty="0" smtClean="0">
                  <a:cs typeface="Times New Roman" panose="02020603050405020304" pitchFamily="18" charset="0"/>
                </a:rPr>
                <a:t>&lt;S&gt;</a:t>
              </a:r>
              <a:endParaRPr lang="en-US" sz="2000" dirty="0"/>
            </a:p>
          </p:txBody>
        </p:sp>
        <p:sp>
          <p:nvSpPr>
            <p:cNvPr id="167" name="walk forward four times"/>
            <p:cNvSpPr txBox="1"/>
            <p:nvPr/>
          </p:nvSpPr>
          <p:spPr>
            <a:xfrm>
              <a:off x="7088666" y="4844201"/>
              <a:ext cx="2569170" cy="47192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400" i="1" dirty="0" smtClean="0">
                  <a:latin typeface="+mj-lt"/>
                  <a:cs typeface="Times New Roman" panose="02020603050405020304" pitchFamily="18" charset="0"/>
                </a:rPr>
                <a:t>walk </a:t>
              </a:r>
              <a:r>
                <a:rPr lang="en-US" sz="2400" i="1" dirty="0" smtClean="0">
                  <a:latin typeface="+mj-lt"/>
                  <a:cs typeface="Times New Roman" panose="02020603050405020304" pitchFamily="18" charset="0"/>
                </a:rPr>
                <a:t>along</a:t>
              </a:r>
              <a:r>
                <a:rPr sz="2400" i="1" dirty="0" smtClean="0">
                  <a:latin typeface="+mj-lt"/>
                  <a:cs typeface="Times New Roman" panose="02020603050405020304" pitchFamily="18" charset="0"/>
                </a:rPr>
                <a:t> </a:t>
              </a:r>
              <a:r>
                <a:rPr lang="en-US" sz="2400" i="1" dirty="0" smtClean="0">
                  <a:latin typeface="+mj-lt"/>
                  <a:cs typeface="Times New Roman" panose="02020603050405020304" pitchFamily="18" charset="0"/>
                </a:rPr>
                <a:t>the blue</a:t>
              </a:r>
              <a:endParaRPr sz="2400" i="1" dirty="0">
                <a:latin typeface="+mj-lt"/>
                <a:cs typeface="Times New Roman" panose="02020603050405020304" pitchFamily="18" charset="0"/>
              </a:endParaRPr>
            </a:p>
          </p:txBody>
        </p:sp>
        <p:sp>
          <p:nvSpPr>
            <p:cNvPr id="168" name="Line"/>
            <p:cNvSpPr/>
            <p:nvPr/>
          </p:nvSpPr>
          <p:spPr>
            <a:xfrm flipH="1" flipV="1">
              <a:off x="7421893" y="3346605"/>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69" name="Line"/>
            <p:cNvSpPr/>
            <p:nvPr/>
          </p:nvSpPr>
          <p:spPr>
            <a:xfrm flipH="1" flipV="1">
              <a:off x="8742820" y="3340898"/>
              <a:ext cx="1" cy="191320"/>
            </a:xfrm>
            <a:prstGeom prst="line">
              <a:avLst/>
            </a:prstGeom>
            <a:ln w="25400">
              <a:solidFill>
                <a:srgbClr val="000000"/>
              </a:solidFill>
              <a:prstDash val="sysDot"/>
              <a:miter lim="400000"/>
              <a:tailEnd type="triangle"/>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cxnSp>
          <p:nvCxnSpPr>
            <p:cNvPr id="112" name="Elbow Connector 111"/>
            <p:cNvCxnSpPr/>
            <p:nvPr/>
          </p:nvCxnSpPr>
          <p:spPr>
            <a:xfrm>
              <a:off x="3620873" y="3225876"/>
              <a:ext cx="5787077" cy="1522779"/>
            </a:xfrm>
            <a:prstGeom prst="bentConnector3">
              <a:avLst>
                <a:gd name="adj1" fmla="val 42344"/>
              </a:avLst>
            </a:prstGeom>
            <a:ln>
              <a:solidFill>
                <a:schemeClr val="bg1">
                  <a:lumMod val="6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71" name="Rectangle 170"/>
            <p:cNvSpPr/>
            <p:nvPr/>
          </p:nvSpPr>
          <p:spPr>
            <a:xfrm>
              <a:off x="7083966" y="2987179"/>
              <a:ext cx="2101857" cy="446276"/>
            </a:xfrm>
            <a:prstGeom prst="rect">
              <a:avLst/>
            </a:prstGeom>
          </p:spPr>
          <p:txBody>
            <a:bodyPr wrap="none">
              <a:spAutoFit/>
            </a:bodyPr>
            <a:lstStyle/>
            <a:p>
              <a:r>
                <a:rPr lang="en-US" sz="2300" i="1" dirty="0">
                  <a:cs typeface="Times New Roman" panose="02020603050405020304" pitchFamily="18" charset="0"/>
                </a:rPr>
                <a:t>along the </a:t>
              </a:r>
              <a:r>
                <a:rPr lang="en-US" sz="2300" i="1" dirty="0" smtClean="0">
                  <a:cs typeface="Times New Roman" panose="02020603050405020304" pitchFamily="18" charset="0"/>
                </a:rPr>
                <a:t>  blue</a:t>
              </a:r>
              <a:endParaRPr lang="en-US" sz="2300" i="1" dirty="0">
                <a:cs typeface="Times New Roman" panose="02020603050405020304" pitchFamily="18" charset="0"/>
              </a:endParaRPr>
            </a:p>
          </p:txBody>
        </p:sp>
        <p:sp>
          <p:nvSpPr>
            <p:cNvPr id="172" name="…"/>
            <p:cNvSpPr txBox="1"/>
            <p:nvPr/>
          </p:nvSpPr>
          <p:spPr>
            <a:xfrm flipV="1">
              <a:off x="9875018" y="5054792"/>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sp>
          <p:nvSpPr>
            <p:cNvPr id="173" name="…"/>
            <p:cNvSpPr txBox="1"/>
            <p:nvPr/>
          </p:nvSpPr>
          <p:spPr>
            <a:xfrm flipV="1">
              <a:off x="9170426" y="3191209"/>
              <a:ext cx="456384" cy="343453"/>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t>…</a:t>
              </a:r>
            </a:p>
          </p:txBody>
        </p:sp>
      </p:grpSp>
      <p:pic>
        <p:nvPicPr>
          <p:cNvPr id="130" name="Picture 1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890" y="5634636"/>
            <a:ext cx="465160" cy="524224"/>
          </a:xfrm>
          <a:prstGeom prst="rect">
            <a:avLst/>
          </a:prstGeom>
        </p:spPr>
      </p:pic>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618" y="5654932"/>
            <a:ext cx="465160" cy="524224"/>
          </a:xfrm>
          <a:prstGeom prst="rect">
            <a:avLst/>
          </a:prstGeom>
        </p:spPr>
      </p:pic>
      <p:pic>
        <p:nvPicPr>
          <p:cNvPr id="133" name="Picture 1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779" y="5626470"/>
            <a:ext cx="465160" cy="524224"/>
          </a:xfrm>
          <a:prstGeom prst="rect">
            <a:avLst/>
          </a:prstGeom>
        </p:spPr>
      </p:pic>
      <p:grpSp>
        <p:nvGrpSpPr>
          <p:cNvPr id="4" name="Group 3"/>
          <p:cNvGrpSpPr/>
          <p:nvPr/>
        </p:nvGrpSpPr>
        <p:grpSpPr>
          <a:xfrm>
            <a:off x="1461107" y="4858976"/>
            <a:ext cx="1395700" cy="676797"/>
            <a:chOff x="1486359" y="4871221"/>
            <a:chExt cx="1370448" cy="664552"/>
          </a:xfrm>
        </p:grpSpPr>
        <p:grpSp>
          <p:nvGrpSpPr>
            <p:cNvPr id="136" name="Group"/>
            <p:cNvGrpSpPr/>
            <p:nvPr/>
          </p:nvGrpSpPr>
          <p:grpSpPr>
            <a:xfrm>
              <a:off x="1486359" y="5098259"/>
              <a:ext cx="1370448" cy="209229"/>
              <a:chOff x="0" y="0"/>
              <a:chExt cx="5187054" cy="791917"/>
            </a:xfrm>
          </p:grpSpPr>
          <p:sp>
            <p:nvSpPr>
              <p:cNvPr id="181"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2"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3"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4"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5"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6" name="Image" descr="Image"/>
              <p:cNvPicPr>
                <a:picLocks noChangeAspect="1"/>
              </p:cNvPicPr>
              <p:nvPr/>
            </p:nvPicPr>
            <p:blipFill>
              <a:blip r:embed="rId4">
                <a:extLst/>
              </a:blip>
              <a:stretch>
                <a:fillRect/>
              </a:stretch>
            </p:blipFill>
            <p:spPr>
              <a:xfrm>
                <a:off x="1850987" y="80307"/>
                <a:ext cx="606051" cy="631303"/>
              </a:xfrm>
              <a:prstGeom prst="rect">
                <a:avLst/>
              </a:prstGeom>
              <a:ln w="12700" cap="flat">
                <a:noFill/>
                <a:miter lim="400000"/>
              </a:ln>
              <a:effectLst/>
            </p:spPr>
          </p:pic>
          <p:sp>
            <p:nvSpPr>
              <p:cNvPr id="187"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8" name="Image" descr="Image"/>
              <p:cNvPicPr>
                <a:picLocks noChangeAspect="1"/>
              </p:cNvPicPr>
              <p:nvPr/>
            </p:nvPicPr>
            <p:blipFill>
              <a:blip r:embed="rId5">
                <a:extLst/>
              </a:blip>
              <a:stretch>
                <a:fillRect/>
              </a:stretch>
            </p:blipFill>
            <p:spPr>
              <a:xfrm>
                <a:off x="2841580" y="80307"/>
                <a:ext cx="382921" cy="631303"/>
              </a:xfrm>
              <a:prstGeom prst="rect">
                <a:avLst/>
              </a:prstGeom>
              <a:ln w="12700" cap="flat">
                <a:noFill/>
                <a:miter lim="400000"/>
              </a:ln>
              <a:effectLst/>
            </p:spPr>
          </p:pic>
          <p:pic>
            <p:nvPicPr>
              <p:cNvPr id="189" name="Image" descr="Image"/>
              <p:cNvPicPr>
                <a:picLocks noChangeAspect="1"/>
              </p:cNvPicPr>
              <p:nvPr/>
            </p:nvPicPr>
            <p:blipFill>
              <a:blip r:embed="rId6">
                <a:extLst/>
              </a:blip>
              <a:stretch>
                <a:fillRect/>
              </a:stretch>
            </p:blipFill>
            <p:spPr>
              <a:xfrm>
                <a:off x="4441603" y="138777"/>
                <a:ext cx="698984" cy="514363"/>
              </a:xfrm>
              <a:prstGeom prst="rect">
                <a:avLst/>
              </a:prstGeom>
              <a:ln w="12700" cap="flat">
                <a:noFill/>
                <a:miter lim="400000"/>
              </a:ln>
              <a:effectLst/>
            </p:spPr>
          </p:pic>
        </p:grpSp>
        <p:sp>
          <p:nvSpPr>
            <p:cNvPr id="138" name="Square"/>
            <p:cNvSpPr/>
            <p:nvPr/>
          </p:nvSpPr>
          <p:spPr>
            <a:xfrm>
              <a:off x="2412575" y="4871221"/>
              <a:ext cx="209229" cy="20922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39" name="Square"/>
            <p:cNvSpPr/>
            <p:nvPr/>
          </p:nvSpPr>
          <p:spPr>
            <a:xfrm>
              <a:off x="2415334" y="5326544"/>
              <a:ext cx="209229" cy="20922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nvGrpSpPr>
            <p:cNvPr id="3" name="Group 2"/>
            <p:cNvGrpSpPr/>
            <p:nvPr/>
          </p:nvGrpSpPr>
          <p:grpSpPr>
            <a:xfrm>
              <a:off x="1511144" y="5112671"/>
              <a:ext cx="159639" cy="180403"/>
              <a:chOff x="1511144" y="5112671"/>
              <a:chExt cx="159639" cy="180403"/>
            </a:xfrm>
          </p:grpSpPr>
          <p:sp>
            <p:nvSpPr>
              <p:cNvPr id="179" name="Square"/>
              <p:cNvSpPr/>
              <p:nvPr/>
            </p:nvSpPr>
            <p:spPr>
              <a:xfrm>
                <a:off x="1511144" y="5115130"/>
                <a:ext cx="159638" cy="177944"/>
              </a:xfrm>
              <a:prstGeom prst="rect">
                <a:avLst/>
              </a:prstGeom>
              <a:solidFill>
                <a:schemeClr val="accent3">
                  <a:lumMod val="40000"/>
                  <a:lumOff val="60000"/>
                  <a:alpha val="66000"/>
                </a:schemeClr>
              </a:solidFill>
              <a:ln w="127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80" name="Picture 1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887" y="5112671"/>
                <a:ext cx="157896" cy="177944"/>
              </a:xfrm>
              <a:prstGeom prst="rect">
                <a:avLst/>
              </a:prstGeom>
            </p:spPr>
          </p:pic>
        </p:grpSp>
      </p:grpSp>
      <p:grpSp>
        <p:nvGrpSpPr>
          <p:cNvPr id="5" name="Group 4"/>
          <p:cNvGrpSpPr/>
          <p:nvPr/>
        </p:nvGrpSpPr>
        <p:grpSpPr>
          <a:xfrm>
            <a:off x="3021480" y="4858976"/>
            <a:ext cx="1395700" cy="676797"/>
            <a:chOff x="3021480" y="4858976"/>
            <a:chExt cx="1395700" cy="676797"/>
          </a:xfrm>
        </p:grpSpPr>
        <p:grpSp>
          <p:nvGrpSpPr>
            <p:cNvPr id="191" name="Group"/>
            <p:cNvGrpSpPr/>
            <p:nvPr/>
          </p:nvGrpSpPr>
          <p:grpSpPr>
            <a:xfrm>
              <a:off x="3021480" y="5090197"/>
              <a:ext cx="1395700" cy="213084"/>
              <a:chOff x="0" y="0"/>
              <a:chExt cx="5187054" cy="791917"/>
            </a:xfrm>
          </p:grpSpPr>
          <p:sp>
            <p:nvSpPr>
              <p:cNvPr id="197"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9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9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02" name="Image" descr="Image"/>
              <p:cNvPicPr>
                <a:picLocks noChangeAspect="1"/>
              </p:cNvPicPr>
              <p:nvPr/>
            </p:nvPicPr>
            <p:blipFill>
              <a:blip r:embed="rId4">
                <a:extLst/>
              </a:blip>
              <a:stretch>
                <a:fillRect/>
              </a:stretch>
            </p:blipFill>
            <p:spPr>
              <a:xfrm>
                <a:off x="1850987" y="80307"/>
                <a:ext cx="606051" cy="631303"/>
              </a:xfrm>
              <a:prstGeom prst="rect">
                <a:avLst/>
              </a:prstGeom>
              <a:ln w="12700" cap="flat">
                <a:noFill/>
                <a:miter lim="400000"/>
              </a:ln>
              <a:effectLst/>
            </p:spPr>
          </p:pic>
          <p:sp>
            <p:nvSpPr>
              <p:cNvPr id="20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04" name="Image" descr="Image"/>
              <p:cNvPicPr>
                <a:picLocks noChangeAspect="1"/>
              </p:cNvPicPr>
              <p:nvPr/>
            </p:nvPicPr>
            <p:blipFill>
              <a:blip r:embed="rId5">
                <a:extLst/>
              </a:blip>
              <a:stretch>
                <a:fillRect/>
              </a:stretch>
            </p:blipFill>
            <p:spPr>
              <a:xfrm>
                <a:off x="2841580" y="80307"/>
                <a:ext cx="382921" cy="631303"/>
              </a:xfrm>
              <a:prstGeom prst="rect">
                <a:avLst/>
              </a:prstGeom>
              <a:ln w="12700" cap="flat">
                <a:noFill/>
                <a:miter lim="400000"/>
              </a:ln>
              <a:effectLst/>
            </p:spPr>
          </p:pic>
          <p:pic>
            <p:nvPicPr>
              <p:cNvPr id="205" name="Image" descr="Image"/>
              <p:cNvPicPr>
                <a:picLocks noChangeAspect="1"/>
              </p:cNvPicPr>
              <p:nvPr/>
            </p:nvPicPr>
            <p:blipFill>
              <a:blip r:embed="rId6">
                <a:extLst/>
              </a:blip>
              <a:stretch>
                <a:fillRect/>
              </a:stretch>
            </p:blipFill>
            <p:spPr>
              <a:xfrm>
                <a:off x="4441603" y="138777"/>
                <a:ext cx="698984" cy="514363"/>
              </a:xfrm>
              <a:prstGeom prst="rect">
                <a:avLst/>
              </a:prstGeom>
              <a:ln w="12700" cap="flat">
                <a:noFill/>
                <a:miter lim="400000"/>
              </a:ln>
              <a:effectLst/>
            </p:spPr>
          </p:pic>
        </p:grpSp>
        <p:sp>
          <p:nvSpPr>
            <p:cNvPr id="192" name="Square"/>
            <p:cNvSpPr/>
            <p:nvPr/>
          </p:nvSpPr>
          <p:spPr>
            <a:xfrm>
              <a:off x="3964763" y="4858976"/>
              <a:ext cx="213084" cy="213084"/>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93" name="Square"/>
            <p:cNvSpPr/>
            <p:nvPr/>
          </p:nvSpPr>
          <p:spPr>
            <a:xfrm>
              <a:off x="3967572" y="5322689"/>
              <a:ext cx="213084" cy="213084"/>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nvGrpSpPr>
            <p:cNvPr id="194" name="Group 193"/>
            <p:cNvGrpSpPr/>
            <p:nvPr/>
          </p:nvGrpSpPr>
          <p:grpSpPr>
            <a:xfrm>
              <a:off x="3282942" y="5104875"/>
              <a:ext cx="162581" cy="183727"/>
              <a:chOff x="1511144" y="5112671"/>
              <a:chExt cx="159639" cy="180403"/>
            </a:xfrm>
          </p:grpSpPr>
          <p:sp>
            <p:nvSpPr>
              <p:cNvPr id="195" name="Square"/>
              <p:cNvSpPr/>
              <p:nvPr/>
            </p:nvSpPr>
            <p:spPr>
              <a:xfrm>
                <a:off x="1511144" y="5115130"/>
                <a:ext cx="159638" cy="177944"/>
              </a:xfrm>
              <a:prstGeom prst="rect">
                <a:avLst/>
              </a:prstGeom>
              <a:solidFill>
                <a:schemeClr val="accent3">
                  <a:lumMod val="40000"/>
                  <a:lumOff val="60000"/>
                  <a:alpha val="66000"/>
                </a:schemeClr>
              </a:solidFill>
              <a:ln w="127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96" name="Picture 1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887" y="5112671"/>
                <a:ext cx="157896" cy="177944"/>
              </a:xfrm>
              <a:prstGeom prst="rect">
                <a:avLst/>
              </a:prstGeom>
            </p:spPr>
          </p:pic>
        </p:grpSp>
      </p:grpSp>
      <p:grpSp>
        <p:nvGrpSpPr>
          <p:cNvPr id="7" name="Group 6"/>
          <p:cNvGrpSpPr/>
          <p:nvPr/>
        </p:nvGrpSpPr>
        <p:grpSpPr>
          <a:xfrm>
            <a:off x="4579841" y="4847713"/>
            <a:ext cx="1395700" cy="676797"/>
            <a:chOff x="4579841" y="4847713"/>
            <a:chExt cx="1395700" cy="676797"/>
          </a:xfrm>
        </p:grpSpPr>
        <p:grpSp>
          <p:nvGrpSpPr>
            <p:cNvPr id="207" name="Group"/>
            <p:cNvGrpSpPr/>
            <p:nvPr/>
          </p:nvGrpSpPr>
          <p:grpSpPr>
            <a:xfrm>
              <a:off x="4579841" y="5078934"/>
              <a:ext cx="1395700" cy="213084"/>
              <a:chOff x="0" y="0"/>
              <a:chExt cx="5187054" cy="791917"/>
            </a:xfrm>
          </p:grpSpPr>
          <p:sp>
            <p:nvSpPr>
              <p:cNvPr id="213"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4"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5"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6"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7"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18" name="Image" descr="Image"/>
              <p:cNvPicPr>
                <a:picLocks noChangeAspect="1"/>
              </p:cNvPicPr>
              <p:nvPr/>
            </p:nvPicPr>
            <p:blipFill>
              <a:blip r:embed="rId4">
                <a:extLst/>
              </a:blip>
              <a:stretch>
                <a:fillRect/>
              </a:stretch>
            </p:blipFill>
            <p:spPr>
              <a:xfrm>
                <a:off x="1850987" y="80307"/>
                <a:ext cx="606051" cy="631303"/>
              </a:xfrm>
              <a:prstGeom prst="rect">
                <a:avLst/>
              </a:prstGeom>
              <a:ln w="12700" cap="flat">
                <a:noFill/>
                <a:miter lim="400000"/>
              </a:ln>
              <a:effectLst/>
            </p:spPr>
          </p:pic>
          <p:sp>
            <p:nvSpPr>
              <p:cNvPr id="219"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20" name="Image" descr="Image"/>
              <p:cNvPicPr>
                <a:picLocks noChangeAspect="1"/>
              </p:cNvPicPr>
              <p:nvPr/>
            </p:nvPicPr>
            <p:blipFill>
              <a:blip r:embed="rId5">
                <a:extLst/>
              </a:blip>
              <a:stretch>
                <a:fillRect/>
              </a:stretch>
            </p:blipFill>
            <p:spPr>
              <a:xfrm>
                <a:off x="2841580" y="80307"/>
                <a:ext cx="382921" cy="631303"/>
              </a:xfrm>
              <a:prstGeom prst="rect">
                <a:avLst/>
              </a:prstGeom>
              <a:ln w="12700" cap="flat">
                <a:noFill/>
                <a:miter lim="400000"/>
              </a:ln>
              <a:effectLst/>
            </p:spPr>
          </p:pic>
          <p:pic>
            <p:nvPicPr>
              <p:cNvPr id="221" name="Image" descr="Image"/>
              <p:cNvPicPr>
                <a:picLocks noChangeAspect="1"/>
              </p:cNvPicPr>
              <p:nvPr/>
            </p:nvPicPr>
            <p:blipFill>
              <a:blip r:embed="rId6">
                <a:extLst/>
              </a:blip>
              <a:stretch>
                <a:fillRect/>
              </a:stretch>
            </p:blipFill>
            <p:spPr>
              <a:xfrm>
                <a:off x="4441603" y="138777"/>
                <a:ext cx="698984" cy="514363"/>
              </a:xfrm>
              <a:prstGeom prst="rect">
                <a:avLst/>
              </a:prstGeom>
              <a:ln w="12700" cap="flat">
                <a:noFill/>
                <a:miter lim="400000"/>
              </a:ln>
              <a:effectLst/>
            </p:spPr>
          </p:pic>
        </p:grpSp>
        <p:sp>
          <p:nvSpPr>
            <p:cNvPr id="208" name="Square"/>
            <p:cNvSpPr/>
            <p:nvPr/>
          </p:nvSpPr>
          <p:spPr>
            <a:xfrm>
              <a:off x="5523124" y="4847713"/>
              <a:ext cx="213084" cy="213084"/>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09" name="Square"/>
            <p:cNvSpPr/>
            <p:nvPr/>
          </p:nvSpPr>
          <p:spPr>
            <a:xfrm>
              <a:off x="5525933" y="5311426"/>
              <a:ext cx="213084" cy="213084"/>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nvGrpSpPr>
            <p:cNvPr id="210" name="Group 209"/>
            <p:cNvGrpSpPr/>
            <p:nvPr/>
          </p:nvGrpSpPr>
          <p:grpSpPr>
            <a:xfrm>
              <a:off x="5069903" y="5093612"/>
              <a:ext cx="162581" cy="183727"/>
              <a:chOff x="1511144" y="5112671"/>
              <a:chExt cx="159639" cy="180403"/>
            </a:xfrm>
          </p:grpSpPr>
          <p:sp>
            <p:nvSpPr>
              <p:cNvPr id="211" name="Square"/>
              <p:cNvSpPr/>
              <p:nvPr/>
            </p:nvSpPr>
            <p:spPr>
              <a:xfrm>
                <a:off x="1511144" y="5115130"/>
                <a:ext cx="159638" cy="177944"/>
              </a:xfrm>
              <a:prstGeom prst="rect">
                <a:avLst/>
              </a:prstGeom>
              <a:solidFill>
                <a:schemeClr val="accent3">
                  <a:lumMod val="40000"/>
                  <a:lumOff val="60000"/>
                  <a:alpha val="66000"/>
                </a:schemeClr>
              </a:solidFill>
              <a:ln w="127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12" name="Picture 2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887" y="5112671"/>
                <a:ext cx="157896" cy="177944"/>
              </a:xfrm>
              <a:prstGeom prst="rect">
                <a:avLst/>
              </a:prstGeom>
            </p:spPr>
          </p:pic>
        </p:grpSp>
      </p:grpSp>
    </p:spTree>
    <p:extLst>
      <p:ext uri="{BB962C8B-B14F-4D97-AF65-F5344CB8AC3E}">
        <p14:creationId xmlns:p14="http://schemas.microsoft.com/office/powerpoint/2010/main" val="4034283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7971077" y="1719316"/>
            <a:ext cx="3104756" cy="1505546"/>
            <a:chOff x="7971077" y="1643116"/>
            <a:chExt cx="3104756" cy="1505546"/>
          </a:xfrm>
        </p:grpSpPr>
        <p:grpSp>
          <p:nvGrpSpPr>
            <p:cNvPr id="53" name="Group"/>
            <p:cNvGrpSpPr/>
            <p:nvPr/>
          </p:nvGrpSpPr>
          <p:grpSpPr>
            <a:xfrm>
              <a:off x="7971077" y="2157471"/>
              <a:ext cx="3104756" cy="474009"/>
              <a:chOff x="0" y="0"/>
              <a:chExt cx="5187054" cy="791917"/>
            </a:xfrm>
          </p:grpSpPr>
          <p:sp>
            <p:nvSpPr>
              <p:cNvPr id="62"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3"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6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9"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70"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54" name="Square"/>
            <p:cNvSpPr/>
            <p:nvPr/>
          </p:nvSpPr>
          <p:spPr>
            <a:xfrm>
              <a:off x="10069424" y="1643116"/>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5" name="Square"/>
            <p:cNvSpPr/>
            <p:nvPr/>
          </p:nvSpPr>
          <p:spPr>
            <a:xfrm>
              <a:off x="10075674" y="2674653"/>
              <a:ext cx="474009" cy="474009"/>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6" name="Line"/>
            <p:cNvSpPr/>
            <p:nvPr/>
          </p:nvSpPr>
          <p:spPr>
            <a:xfrm>
              <a:off x="8239569"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7" name="Line"/>
            <p:cNvSpPr/>
            <p:nvPr/>
          </p:nvSpPr>
          <p:spPr>
            <a:xfrm>
              <a:off x="8783035"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8" name="Line"/>
            <p:cNvSpPr/>
            <p:nvPr/>
          </p:nvSpPr>
          <p:spPr>
            <a:xfrm>
              <a:off x="9329426"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9" name="Line"/>
            <p:cNvSpPr/>
            <p:nvPr/>
          </p:nvSpPr>
          <p:spPr>
            <a:xfrm>
              <a:off x="9872892" y="2384495"/>
              <a:ext cx="48068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60" name="Square"/>
            <p:cNvSpPr/>
            <p:nvPr/>
          </p:nvSpPr>
          <p:spPr>
            <a:xfrm>
              <a:off x="10122406" y="2190704"/>
              <a:ext cx="361662" cy="403133"/>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6355" y="2185133"/>
              <a:ext cx="357713" cy="403133"/>
            </a:xfrm>
            <a:prstGeom prst="rect">
              <a:avLst/>
            </a:prstGeom>
          </p:spPr>
        </p:pic>
      </p:grpSp>
      <p:sp>
        <p:nvSpPr>
          <p:cNvPr id="39" name="Title 1"/>
          <p:cNvSpPr txBox="1">
            <a:spLocks/>
          </p:cNvSpPr>
          <p:nvPr/>
        </p:nvSpPr>
        <p:spPr>
          <a:xfrm>
            <a:off x="332512" y="311608"/>
            <a:ext cx="1121971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Listener tasks</a:t>
            </a:r>
            <a:endParaRPr lang="en-US" sz="4200" dirty="0">
              <a:solidFill>
                <a:srgbClr val="333333"/>
              </a:solidFill>
              <a:latin typeface="Avenir-Book" panose="02000503020000020003" pitchFamily="2" charset="0"/>
            </a:endParaRPr>
          </a:p>
        </p:txBody>
      </p:sp>
      <p:sp>
        <p:nvSpPr>
          <p:cNvPr id="7" name="Literal Listener"/>
          <p:cNvSpPr/>
          <p:nvPr/>
        </p:nvSpPr>
        <p:spPr>
          <a:xfrm>
            <a:off x="5107166" y="2084442"/>
            <a:ext cx="1684356" cy="738703"/>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200" dirty="0" smtClean="0">
                <a:latin typeface="Avenir-Book" panose="02000503020000020003" pitchFamily="2" charset="0"/>
                <a:cs typeface="Consolas" panose="020B0609020204030204" pitchFamily="49" charset="0"/>
              </a:rPr>
              <a:t>Listener</a:t>
            </a:r>
            <a:endParaRPr sz="2200" dirty="0">
              <a:latin typeface="Avenir-Book" panose="02000503020000020003" pitchFamily="2" charset="0"/>
              <a:cs typeface="Consolas" panose="020B0609020204030204" pitchFamily="49" charset="0"/>
            </a:endParaRPr>
          </a:p>
        </p:txBody>
      </p:sp>
      <p:sp>
        <p:nvSpPr>
          <p:cNvPr id="8" name="TextBox 7"/>
          <p:cNvSpPr txBox="1"/>
          <p:nvPr/>
        </p:nvSpPr>
        <p:spPr>
          <a:xfrm>
            <a:off x="1822669" y="1831113"/>
            <a:ext cx="2373998" cy="1508105"/>
          </a:xfrm>
          <a:prstGeom prst="rect">
            <a:avLst/>
          </a:prstGeom>
          <a:noFill/>
        </p:spPr>
        <p:txBody>
          <a:bodyPr wrap="square" rtlCol="0">
            <a:spAutoFit/>
          </a:bodyPr>
          <a:lstStyle/>
          <a:p>
            <a:pPr algn="ctr"/>
            <a:r>
              <a:rPr lang="en-US" sz="2300" i="1" dirty="0" smtClean="0">
                <a:latin typeface="Calibri" panose="020F0502020204030204" pitchFamily="34" charset="0"/>
              </a:rPr>
              <a:t>walk along the blue carpet and you pass two objects</a:t>
            </a:r>
            <a:endParaRPr lang="en-US" sz="2300" i="1" dirty="0">
              <a:latin typeface="Calibri" panose="020F0502020204030204" pitchFamily="34" charset="0"/>
            </a:endParaRPr>
          </a:p>
        </p:txBody>
      </p:sp>
      <p:cxnSp>
        <p:nvCxnSpPr>
          <p:cNvPr id="10" name="Straight Arrow Connector 9"/>
          <p:cNvCxnSpPr/>
          <p:nvPr/>
        </p:nvCxnSpPr>
        <p:spPr>
          <a:xfrm>
            <a:off x="4081045" y="2461112"/>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908259" y="2461112"/>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1"/>
          <p:cNvSpPr txBox="1"/>
          <p:nvPr/>
        </p:nvSpPr>
        <p:spPr>
          <a:xfrm>
            <a:off x="661690" y="1235579"/>
            <a:ext cx="9050898" cy="4971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smtClean="0">
                <a:latin typeface="Avenir-Book" panose="02000503020000020003" pitchFamily="2" charset="0"/>
              </a:rPr>
              <a:t>SAIL navigation [</a:t>
            </a:r>
            <a:r>
              <a:rPr lang="en-US" sz="2400" dirty="0" err="1" smtClean="0">
                <a:latin typeface="Avenir-Book" panose="02000503020000020003" pitchFamily="2" charset="0"/>
              </a:rPr>
              <a:t>MacMahon</a:t>
            </a:r>
            <a:r>
              <a:rPr lang="en-US" sz="2400" dirty="0" smtClean="0">
                <a:latin typeface="Avenir-Book" panose="02000503020000020003" pitchFamily="2" charset="0"/>
              </a:rPr>
              <a:t> et al., 2006</a:t>
            </a:r>
            <a:r>
              <a:rPr lang="en-US" sz="2400" dirty="0">
                <a:latin typeface="Avenir-Book" panose="02000503020000020003" pitchFamily="2" charset="0"/>
              </a:rPr>
              <a:t>;</a:t>
            </a:r>
            <a:r>
              <a:rPr lang="en-US" sz="2400" dirty="0" smtClean="0">
                <a:latin typeface="Avenir-Book" panose="02000503020000020003" pitchFamily="2" charset="0"/>
              </a:rPr>
              <a:t> Chen and Mooney, 2011]</a:t>
            </a:r>
            <a:endParaRPr lang="en-US" sz="2400" dirty="0">
              <a:latin typeface="Avenir-Book" panose="02000503020000020003" pitchFamily="2" charset="0"/>
            </a:endParaRPr>
          </a:p>
        </p:txBody>
      </p:sp>
      <p:sp>
        <p:nvSpPr>
          <p:cNvPr id="45" name="✔"/>
          <p:cNvSpPr txBox="1"/>
          <p:nvPr/>
        </p:nvSpPr>
        <p:spPr>
          <a:xfrm>
            <a:off x="10265472" y="2292986"/>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grpSp>
        <p:nvGrpSpPr>
          <p:cNvPr id="52" name="Group 51"/>
          <p:cNvGrpSpPr/>
          <p:nvPr/>
        </p:nvGrpSpPr>
        <p:grpSpPr>
          <a:xfrm>
            <a:off x="547842" y="3612439"/>
            <a:ext cx="10897907" cy="2487088"/>
            <a:chOff x="547842" y="3612439"/>
            <a:chExt cx="10897907" cy="2487088"/>
          </a:xfrm>
        </p:grpSpPr>
        <p:sp>
          <p:nvSpPr>
            <p:cNvPr id="40" name="TextBox 1"/>
            <p:cNvSpPr txBox="1"/>
            <p:nvPr/>
          </p:nvSpPr>
          <p:spPr>
            <a:xfrm>
              <a:off x="547842" y="3612439"/>
              <a:ext cx="9424702" cy="4971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smtClean="0">
                  <a:latin typeface="Avenir-Book" panose="02000503020000020003" pitchFamily="2" charset="0"/>
                </a:rPr>
                <a:t>Sequential Context-dependent Execution (SCONE) [Long et al. 2016]</a:t>
              </a:r>
              <a:endParaRPr lang="en-US" sz="2400" dirty="0">
                <a:latin typeface="Avenir-Book" panose="02000503020000020003" pitchFamily="2" charset="0"/>
              </a:endParaRPr>
            </a:p>
          </p:txBody>
        </p:sp>
        <p:sp>
          <p:nvSpPr>
            <p:cNvPr id="41" name="TextBox 40"/>
            <p:cNvSpPr txBox="1"/>
            <p:nvPr/>
          </p:nvSpPr>
          <p:spPr>
            <a:xfrm>
              <a:off x="1135225" y="4517659"/>
              <a:ext cx="3061442" cy="1508105"/>
            </a:xfrm>
            <a:prstGeom prst="rect">
              <a:avLst/>
            </a:prstGeom>
            <a:noFill/>
          </p:spPr>
          <p:txBody>
            <a:bodyPr wrap="square" rtlCol="0">
              <a:spAutoFit/>
            </a:bodyPr>
            <a:lstStyle/>
            <a:p>
              <a:r>
                <a:rPr lang="en-US" sz="2300" i="1" dirty="0" smtClean="0">
                  <a:latin typeface="+mj-lt"/>
                </a:rPr>
                <a:t>1. a red guy appears on the far left</a:t>
              </a:r>
            </a:p>
            <a:p>
              <a:r>
                <a:rPr lang="en-US" sz="2300" i="1" dirty="0" smtClean="0">
                  <a:latin typeface="+mj-lt"/>
                </a:rPr>
                <a:t>2. then to orange’s other side</a:t>
              </a:r>
            </a:p>
          </p:txBody>
        </p:sp>
        <p:grpSp>
          <p:nvGrpSpPr>
            <p:cNvPr id="2" name="Group 1"/>
            <p:cNvGrpSpPr/>
            <p:nvPr/>
          </p:nvGrpSpPr>
          <p:grpSpPr>
            <a:xfrm>
              <a:off x="4084373" y="4882801"/>
              <a:ext cx="3703753" cy="738703"/>
              <a:chOff x="4196344" y="4882801"/>
              <a:chExt cx="3703753" cy="738703"/>
            </a:xfrm>
          </p:grpSpPr>
          <p:sp>
            <p:nvSpPr>
              <p:cNvPr id="42" name="Literal Listener"/>
              <p:cNvSpPr/>
              <p:nvPr/>
            </p:nvSpPr>
            <p:spPr>
              <a:xfrm>
                <a:off x="5222465" y="4882801"/>
                <a:ext cx="1684356" cy="738703"/>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200" dirty="0" smtClean="0">
                    <a:latin typeface="Avenir-Book" panose="02000503020000020003" pitchFamily="2" charset="0"/>
                    <a:cs typeface="Consolas" panose="020B0609020204030204" pitchFamily="49" charset="0"/>
                  </a:rPr>
                  <a:t>Listener</a:t>
                </a:r>
                <a:endParaRPr sz="2200" dirty="0">
                  <a:latin typeface="Avenir-Book" panose="02000503020000020003" pitchFamily="2" charset="0"/>
                  <a:cs typeface="Consolas" panose="020B0609020204030204" pitchFamily="49" charset="0"/>
                </a:endParaRPr>
              </a:p>
            </p:txBody>
          </p:sp>
          <p:cxnSp>
            <p:nvCxnSpPr>
              <p:cNvPr id="43" name="Straight Arrow Connector 42"/>
              <p:cNvCxnSpPr/>
              <p:nvPr/>
            </p:nvCxnSpPr>
            <p:spPr>
              <a:xfrm>
                <a:off x="4196344" y="5259471"/>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023558" y="5259471"/>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8061645" y="4464206"/>
              <a:ext cx="2865211" cy="1635321"/>
              <a:chOff x="4772025" y="1643062"/>
              <a:chExt cx="6648450" cy="3886200"/>
            </a:xfrm>
          </p:grpSpPr>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2025" y="1643062"/>
                <a:ext cx="6648450" cy="1171575"/>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72025" y="3005137"/>
                <a:ext cx="6648450" cy="1171575"/>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2025" y="4357687"/>
                <a:ext cx="6648450" cy="1171575"/>
              </a:xfrm>
              <a:prstGeom prst="rect">
                <a:avLst/>
              </a:prstGeom>
            </p:spPr>
          </p:pic>
        </p:grpSp>
        <p:sp>
          <p:nvSpPr>
            <p:cNvPr id="50" name="✔"/>
            <p:cNvSpPr txBox="1"/>
            <p:nvPr/>
          </p:nvSpPr>
          <p:spPr>
            <a:xfrm>
              <a:off x="11006291" y="5489351"/>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grpSp>
      <p:sp>
        <p:nvSpPr>
          <p:cNvPr id="3" name="Slide Number Placeholder 2"/>
          <p:cNvSpPr>
            <a:spLocks noGrp="1"/>
          </p:cNvSpPr>
          <p:nvPr>
            <p:ph type="sldNum" sz="quarter" idx="12"/>
          </p:nvPr>
        </p:nvSpPr>
        <p:spPr/>
        <p:txBody>
          <a:bodyPr/>
          <a:lstStyle/>
          <a:p>
            <a:fld id="{556D4C2F-3DDF-0E4B-A4E4-62E14C8D3C1D}" type="slidenum">
              <a:rPr lang="en-US" smtClean="0"/>
              <a:t>25</a:t>
            </a:fld>
            <a:endParaRPr lang="en-US" dirty="0"/>
          </a:p>
        </p:txBody>
      </p:sp>
    </p:spTree>
    <p:extLst>
      <p:ext uri="{BB962C8B-B14F-4D97-AF65-F5344CB8AC3E}">
        <p14:creationId xmlns:p14="http://schemas.microsoft.com/office/powerpoint/2010/main" val="2779581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143" y="1359598"/>
            <a:ext cx="2297185" cy="4919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1583115" y="146242"/>
            <a:ext cx="9544243" cy="1009698"/>
          </a:xfrm>
        </p:spPr>
        <p:txBody>
          <a:bodyPr>
            <a:normAutofit/>
          </a:bodyPr>
          <a:lstStyle/>
          <a:p>
            <a:r>
              <a:rPr lang="en-US" sz="4200" dirty="0" smtClean="0">
                <a:latin typeface="Avenir-Book" panose="02000503020000020003" pitchFamily="2" charset="0"/>
              </a:rPr>
              <a:t>Listener results, SAIL</a:t>
            </a:r>
            <a:endParaRPr lang="en-US" sz="4200" dirty="0">
              <a:latin typeface="Avenir-Book" panose="02000503020000020003" pitchFamily="2" charset="0"/>
            </a:endParaRPr>
          </a:p>
        </p:txBody>
      </p:sp>
      <p:graphicFrame>
        <p:nvGraphicFramePr>
          <p:cNvPr id="6" name="Chart 5"/>
          <p:cNvGraphicFramePr/>
          <p:nvPr>
            <p:extLst>
              <p:ext uri="{D42A27DB-BD31-4B8C-83A1-F6EECF244321}">
                <p14:modId xmlns:p14="http://schemas.microsoft.com/office/powerpoint/2010/main" val="3279924385"/>
              </p:ext>
            </p:extLst>
          </p:nvPr>
        </p:nvGraphicFramePr>
        <p:xfrm>
          <a:off x="1147665" y="1068997"/>
          <a:ext cx="10338319"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
          <p:cNvSpPr txBox="1"/>
          <p:nvPr/>
        </p:nvSpPr>
        <p:spPr>
          <a:xfrm>
            <a:off x="7619123" y="5769263"/>
            <a:ext cx="2205872" cy="82023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err="1" smtClean="0">
                <a:latin typeface="Avenir-Book" panose="02000503020000020003" pitchFamily="2" charset="0"/>
              </a:rPr>
              <a:t>Artzi</a:t>
            </a:r>
            <a:r>
              <a:rPr lang="en-US" sz="2400" dirty="0" smtClean="0">
                <a:latin typeface="Avenir-Book" panose="02000503020000020003" pitchFamily="2" charset="0"/>
              </a:rPr>
              <a:t> &amp; </a:t>
            </a:r>
          </a:p>
          <a:p>
            <a:pPr algn="ctr"/>
            <a:r>
              <a:rPr lang="en-US" sz="2400" dirty="0" err="1" smtClean="0">
                <a:latin typeface="Avenir-Book" panose="02000503020000020003" pitchFamily="2" charset="0"/>
              </a:rPr>
              <a:t>Zettlemoyer</a:t>
            </a:r>
            <a:endParaRPr lang="en-US" sz="2400" dirty="0">
              <a:latin typeface="Avenir-Book" panose="02000503020000020003" pitchFamily="2" charset="0"/>
            </a:endParaRPr>
          </a:p>
        </p:txBody>
      </p:sp>
      <p:sp>
        <p:nvSpPr>
          <p:cNvPr id="4" name="Slide Number Placeholder 3"/>
          <p:cNvSpPr>
            <a:spLocks noGrp="1"/>
          </p:cNvSpPr>
          <p:nvPr>
            <p:ph type="sldNum" sz="quarter" idx="12"/>
          </p:nvPr>
        </p:nvSpPr>
        <p:spPr/>
        <p:txBody>
          <a:bodyPr/>
          <a:lstStyle/>
          <a:p>
            <a:fld id="{556D4C2F-3DDF-0E4B-A4E4-62E14C8D3C1D}" type="slidenum">
              <a:rPr lang="en-US" smtClean="0"/>
              <a:t>26</a:t>
            </a:fld>
            <a:endParaRPr lang="en-US" dirty="0"/>
          </a:p>
        </p:txBody>
      </p:sp>
      <p:sp>
        <p:nvSpPr>
          <p:cNvPr id="10" name="TextBox 1"/>
          <p:cNvSpPr txBox="1"/>
          <p:nvPr/>
        </p:nvSpPr>
        <p:spPr>
          <a:xfrm>
            <a:off x="3588318" y="5759648"/>
            <a:ext cx="1443994" cy="82023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smtClean="0">
                <a:latin typeface="Avenir-Book" panose="02000503020000020003" pitchFamily="2" charset="0"/>
              </a:rPr>
              <a:t>Base </a:t>
            </a:r>
          </a:p>
          <a:p>
            <a:pPr algn="ctr"/>
            <a:r>
              <a:rPr lang="en-US" sz="2400" dirty="0" smtClean="0">
                <a:latin typeface="Avenir-Book" panose="02000503020000020003" pitchFamily="2" charset="0"/>
              </a:rPr>
              <a:t>listener</a:t>
            </a:r>
            <a:endParaRPr lang="en-US" sz="2400" dirty="0">
              <a:latin typeface="Avenir-Book" panose="02000503020000020003" pitchFamily="2" charset="0"/>
            </a:endParaRPr>
          </a:p>
        </p:txBody>
      </p:sp>
      <p:sp>
        <p:nvSpPr>
          <p:cNvPr id="12" name="TextBox 1"/>
          <p:cNvSpPr txBox="1"/>
          <p:nvPr/>
        </p:nvSpPr>
        <p:spPr>
          <a:xfrm>
            <a:off x="5413251" y="5756612"/>
            <a:ext cx="2205872" cy="82023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smtClean="0">
                <a:latin typeface="Avenir-Book" panose="02000503020000020003" pitchFamily="2" charset="0"/>
              </a:rPr>
              <a:t>Pragmatic </a:t>
            </a:r>
          </a:p>
          <a:p>
            <a:pPr algn="ctr"/>
            <a:r>
              <a:rPr lang="en-US" sz="2400" dirty="0" smtClean="0">
                <a:latin typeface="Avenir-Book" panose="02000503020000020003" pitchFamily="2" charset="0"/>
              </a:rPr>
              <a:t>listener</a:t>
            </a:r>
            <a:endParaRPr lang="en-US" sz="2400" dirty="0">
              <a:latin typeface="Avenir-Book" panose="02000503020000020003" pitchFamily="2" charset="0"/>
            </a:endParaRPr>
          </a:p>
        </p:txBody>
      </p:sp>
    </p:spTree>
    <p:extLst>
      <p:ext uri="{BB962C8B-B14F-4D97-AF65-F5344CB8AC3E}">
        <p14:creationId xmlns:p14="http://schemas.microsoft.com/office/powerpoint/2010/main" val="1847681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uiExpand="1">
        <p:bldSub>
          <a:bldChart bld="series"/>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struction"/>
          <p:cNvSpPr txBox="1"/>
          <p:nvPr/>
        </p:nvSpPr>
        <p:spPr>
          <a:xfrm>
            <a:off x="2349346" y="1448379"/>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sp>
        <p:nvSpPr>
          <p:cNvPr id="6" name="walk along the blue carpet and you pass…"/>
          <p:cNvSpPr txBox="1"/>
          <p:nvPr/>
        </p:nvSpPr>
        <p:spPr>
          <a:xfrm>
            <a:off x="4351375" y="1275404"/>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dirty="0">
                <a:latin typeface="+mj-lt"/>
              </a:rPr>
              <a:t>walk along the blue carpet and you pass </a:t>
            </a:r>
          </a:p>
          <a:p>
            <a:pPr algn="l">
              <a:defRPr sz="2500" i="1">
                <a:latin typeface="Times New Roman"/>
                <a:ea typeface="Times New Roman"/>
                <a:cs typeface="Times New Roman"/>
                <a:sym typeface="Times New Roman"/>
              </a:defRPr>
            </a:pPr>
            <a:r>
              <a:rPr dirty="0">
                <a:latin typeface="+mj-lt"/>
              </a:rPr>
              <a:t>two objects</a:t>
            </a:r>
          </a:p>
        </p:txBody>
      </p:sp>
      <p:grpSp>
        <p:nvGrpSpPr>
          <p:cNvPr id="44" name="Group 43"/>
          <p:cNvGrpSpPr/>
          <p:nvPr/>
        </p:nvGrpSpPr>
        <p:grpSpPr>
          <a:xfrm>
            <a:off x="2527700" y="1755193"/>
            <a:ext cx="6727896" cy="2337481"/>
            <a:chOff x="2527700" y="1755193"/>
            <a:chExt cx="7239667" cy="2515286"/>
          </a:xfrm>
        </p:grpSpPr>
        <p:grpSp>
          <p:nvGrpSpPr>
            <p:cNvPr id="4" name="Group"/>
            <p:cNvGrpSpPr/>
            <p:nvPr/>
          </p:nvGrpSpPr>
          <p:grpSpPr>
            <a:xfrm>
              <a:off x="4400594" y="2614515"/>
              <a:ext cx="5187054" cy="791918"/>
              <a:chOff x="0" y="0"/>
              <a:chExt cx="5187054" cy="791917"/>
            </a:xfrm>
          </p:grpSpPr>
          <p:sp>
            <p:nvSpPr>
              <p:cNvPr id="29"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0"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1"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2"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3"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4"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35"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6"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37"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7" name="Literal Listener"/>
            <p:cNvSpPr/>
            <p:nvPr/>
          </p:nvSpPr>
          <p:spPr>
            <a:xfrm>
              <a:off x="2527700" y="2627215"/>
              <a:ext cx="1569046" cy="766517"/>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sp>
          <p:nvSpPr>
            <p:cNvPr id="10" name="✗"/>
            <p:cNvSpPr txBox="1"/>
            <p:nvPr/>
          </p:nvSpPr>
          <p:spPr>
            <a:xfrm>
              <a:off x="9251610" y="2939343"/>
              <a:ext cx="515757" cy="706535"/>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chemeClr val="accent2"/>
                  </a:solidFill>
                </a:rPr>
                <a:t>✗</a:t>
              </a:r>
            </a:p>
          </p:txBody>
        </p:sp>
        <p:grpSp>
          <p:nvGrpSpPr>
            <p:cNvPr id="13" name="Group"/>
            <p:cNvGrpSpPr/>
            <p:nvPr/>
          </p:nvGrpSpPr>
          <p:grpSpPr>
            <a:xfrm>
              <a:off x="4750124" y="2848995"/>
              <a:ext cx="4510743" cy="322958"/>
              <a:chOff x="0" y="0"/>
              <a:chExt cx="4510741" cy="322958"/>
            </a:xfrm>
          </p:grpSpPr>
          <p:sp>
            <p:nvSpPr>
              <p:cNvPr id="14" name="Line"/>
              <p:cNvSpPr/>
              <p:nvPr/>
            </p:nvSpPr>
            <p:spPr>
              <a:xfrm>
                <a:off x="0" y="161478"/>
                <a:ext cx="4305953" cy="1"/>
              </a:xfrm>
              <a:prstGeom prst="line">
                <a:avLst/>
              </a:prstGeom>
              <a:noFill/>
              <a:ln w="101600" cap="flat">
                <a:solidFill>
                  <a:srgbClr val="000000"/>
                </a:solidFill>
                <a:prstDash val="solid"/>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5" name="Triangle"/>
              <p:cNvSpPr/>
              <p:nvPr/>
            </p:nvSpPr>
            <p:spPr>
              <a:xfrm rot="5400000">
                <a:off x="4200930" y="13146"/>
                <a:ext cx="322958" cy="296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6" name="Line"/>
              <p:cNvSpPr/>
              <p:nvPr/>
            </p:nvSpPr>
            <p:spPr>
              <a:xfrm>
                <a:off x="28371" y="161478"/>
                <a:ext cx="4431253" cy="1"/>
              </a:xfrm>
              <a:prstGeom prst="line">
                <a:avLst/>
              </a:prstGeom>
              <a:noFill/>
              <a:ln w="50800" cap="flat">
                <a:solidFill>
                  <a:srgbClr val="C258D1"/>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sp>
          <p:nvSpPr>
            <p:cNvPr id="38" name="Square"/>
            <p:cNvSpPr/>
            <p:nvPr/>
          </p:nvSpPr>
          <p:spPr>
            <a:xfrm>
              <a:off x="7906260" y="1755193"/>
              <a:ext cx="791917" cy="79191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0" name="Square"/>
            <p:cNvSpPr/>
            <p:nvPr/>
          </p:nvSpPr>
          <p:spPr>
            <a:xfrm>
              <a:off x="7916703" y="3478561"/>
              <a:ext cx="791917" cy="791918"/>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grpSp>
        <p:nvGrpSpPr>
          <p:cNvPr id="45" name="Group 44"/>
          <p:cNvGrpSpPr/>
          <p:nvPr/>
        </p:nvGrpSpPr>
        <p:grpSpPr>
          <a:xfrm>
            <a:off x="2527700" y="4327514"/>
            <a:ext cx="6560882" cy="2337481"/>
            <a:chOff x="2527700" y="4327514"/>
            <a:chExt cx="6560882" cy="2337481"/>
          </a:xfrm>
        </p:grpSpPr>
        <p:sp>
          <p:nvSpPr>
            <p:cNvPr id="43" name="Square"/>
            <p:cNvSpPr/>
            <p:nvPr/>
          </p:nvSpPr>
          <p:spPr>
            <a:xfrm>
              <a:off x="7531997" y="5929058"/>
              <a:ext cx="735937" cy="73593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nvGrpSpPr>
            <p:cNvPr id="5" name="Group"/>
            <p:cNvGrpSpPr/>
            <p:nvPr/>
          </p:nvGrpSpPr>
          <p:grpSpPr>
            <a:xfrm>
              <a:off x="4268200" y="5123887"/>
              <a:ext cx="4820382" cy="735937"/>
              <a:chOff x="0" y="0"/>
              <a:chExt cx="5187054" cy="791917"/>
            </a:xfrm>
          </p:grpSpPr>
          <p:sp>
            <p:nvSpPr>
              <p:cNvPr id="20"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1"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2"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5" name="Image" descr="Image"/>
              <p:cNvPicPr>
                <a:picLocks noChangeAspect="1"/>
              </p:cNvPicPr>
              <p:nvPr/>
            </p:nvPicPr>
            <p:blipFill>
              <a:blip r:embed="rId3">
                <a:extLst/>
              </a:blip>
              <a:stretch>
                <a:fillRect/>
              </a:stretch>
            </p:blipFill>
            <p:spPr>
              <a:xfrm>
                <a:off x="1850988" y="80307"/>
                <a:ext cx="606050" cy="631303"/>
              </a:xfrm>
              <a:prstGeom prst="rect">
                <a:avLst/>
              </a:prstGeom>
              <a:ln w="12700" cap="flat">
                <a:noFill/>
                <a:miter lim="400000"/>
              </a:ln>
              <a:effectLst/>
            </p:spPr>
          </p:pic>
          <p:sp>
            <p:nvSpPr>
              <p:cNvPr id="26"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7"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28"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8" name="Rectangle"/>
            <p:cNvSpPr/>
            <p:nvPr/>
          </p:nvSpPr>
          <p:spPr>
            <a:xfrm>
              <a:off x="2527700" y="5135689"/>
              <a:ext cx="1458131" cy="712333"/>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9" name="Pragmatic Listener"/>
            <p:cNvSpPr/>
            <p:nvPr/>
          </p:nvSpPr>
          <p:spPr>
            <a:xfrm>
              <a:off x="2569598" y="5177587"/>
              <a:ext cx="1374335" cy="628537"/>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200" dirty="0">
                  <a:latin typeface="Avenir-Book" panose="02000503020000020003" pitchFamily="2" charset="0"/>
                  <a:cs typeface="Consolas" panose="020B0609020204030204" pitchFamily="49" charset="0"/>
                </a:rPr>
                <a:t>Pragmatic Listener</a:t>
              </a:r>
            </a:p>
          </p:txBody>
        </p:sp>
        <p:sp>
          <p:nvSpPr>
            <p:cNvPr id="11" name="✔"/>
            <p:cNvSpPr txBox="1"/>
            <p:nvPr/>
          </p:nvSpPr>
          <p:spPr>
            <a:xfrm>
              <a:off x="7929743" y="5462785"/>
              <a:ext cx="472886" cy="65659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rgbClr val="00B050"/>
                  </a:solidFill>
                </a:rPr>
                <a:t>✔</a:t>
              </a:r>
            </a:p>
          </p:txBody>
        </p:sp>
        <p:grpSp>
          <p:nvGrpSpPr>
            <p:cNvPr id="12" name="Group"/>
            <p:cNvGrpSpPr/>
            <p:nvPr/>
          </p:nvGrpSpPr>
          <p:grpSpPr>
            <a:xfrm>
              <a:off x="4582452" y="5341791"/>
              <a:ext cx="3474303" cy="300128"/>
              <a:chOff x="0" y="0"/>
              <a:chExt cx="3738581" cy="322958"/>
            </a:xfrm>
          </p:grpSpPr>
          <p:sp>
            <p:nvSpPr>
              <p:cNvPr id="17" name="Line"/>
              <p:cNvSpPr/>
              <p:nvPr/>
            </p:nvSpPr>
            <p:spPr>
              <a:xfrm>
                <a:off x="0" y="161478"/>
                <a:ext cx="3504226" cy="1"/>
              </a:xfrm>
              <a:prstGeom prst="line">
                <a:avLst/>
              </a:prstGeom>
              <a:noFill/>
              <a:ln w="101600" cap="flat">
                <a:solidFill>
                  <a:srgbClr val="000000"/>
                </a:solidFill>
                <a:prstDash val="solid"/>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18" name="Triangle"/>
              <p:cNvSpPr/>
              <p:nvPr/>
            </p:nvSpPr>
            <p:spPr>
              <a:xfrm rot="5400000">
                <a:off x="3428770" y="13146"/>
                <a:ext cx="322958" cy="2966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9" name="Line"/>
              <p:cNvSpPr/>
              <p:nvPr/>
            </p:nvSpPr>
            <p:spPr>
              <a:xfrm>
                <a:off x="28371" y="161478"/>
                <a:ext cx="3661322" cy="1"/>
              </a:xfrm>
              <a:prstGeom prst="line">
                <a:avLst/>
              </a:prstGeom>
              <a:noFill/>
              <a:ln w="50800" cap="flat">
                <a:solidFill>
                  <a:srgbClr val="C258D1"/>
                </a:solidFill>
                <a:prstDash val="solid"/>
                <a:miter lim="400000"/>
                <a:tailEnd type="triangle" w="med" len="me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sp>
          <p:nvSpPr>
            <p:cNvPr id="42" name="Square"/>
            <p:cNvSpPr/>
            <p:nvPr/>
          </p:nvSpPr>
          <p:spPr>
            <a:xfrm>
              <a:off x="7540764" y="4327514"/>
              <a:ext cx="735937" cy="73593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grpSp>
      <p:sp>
        <p:nvSpPr>
          <p:cNvPr id="46" name="Title 1"/>
          <p:cNvSpPr>
            <a:spLocks noGrp="1"/>
          </p:cNvSpPr>
          <p:nvPr>
            <p:ph type="title"/>
          </p:nvPr>
        </p:nvSpPr>
        <p:spPr>
          <a:xfrm>
            <a:off x="1621495" y="146242"/>
            <a:ext cx="9544243" cy="1009698"/>
          </a:xfrm>
        </p:spPr>
        <p:txBody>
          <a:bodyPr>
            <a:normAutofit/>
          </a:bodyPr>
          <a:lstStyle/>
          <a:p>
            <a:r>
              <a:rPr lang="en-US" dirty="0" smtClean="0"/>
              <a:t>Listener example, SAIL</a:t>
            </a:r>
            <a:endParaRPr lang="en-US" dirty="0"/>
          </a:p>
        </p:txBody>
      </p:sp>
      <p:sp>
        <p:nvSpPr>
          <p:cNvPr id="2" name="Slide Number Placeholder 1"/>
          <p:cNvSpPr>
            <a:spLocks noGrp="1"/>
          </p:cNvSpPr>
          <p:nvPr>
            <p:ph type="sldNum" sz="quarter" idx="12"/>
          </p:nvPr>
        </p:nvSpPr>
        <p:spPr/>
        <p:txBody>
          <a:bodyPr/>
          <a:lstStyle/>
          <a:p>
            <a:fld id="{556D4C2F-3DDF-0E4B-A4E4-62E14C8D3C1D}" type="slidenum">
              <a:rPr lang="en-US" smtClean="0"/>
              <a:t>27</a:t>
            </a:fld>
            <a:endParaRPr lang="en-US" dirty="0"/>
          </a:p>
        </p:txBody>
      </p:sp>
    </p:spTree>
    <p:extLst>
      <p:ext uri="{BB962C8B-B14F-4D97-AF65-F5344CB8AC3E}">
        <p14:creationId xmlns:p14="http://schemas.microsoft.com/office/powerpoint/2010/main" val="854741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143" y="1359598"/>
            <a:ext cx="2297185" cy="4919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1621495" y="146242"/>
            <a:ext cx="9544243" cy="1009698"/>
          </a:xfrm>
        </p:spPr>
        <p:txBody>
          <a:bodyPr>
            <a:normAutofit/>
          </a:bodyPr>
          <a:lstStyle/>
          <a:p>
            <a:r>
              <a:rPr lang="en-US" sz="4200" dirty="0" smtClean="0">
                <a:latin typeface="Avenir-Book" panose="02000503020000020003" pitchFamily="2" charset="0"/>
              </a:rPr>
              <a:t>Listener results, SCONE</a:t>
            </a:r>
            <a:endParaRPr lang="en-US" sz="4200" dirty="0">
              <a:latin typeface="Avenir-Book" panose="02000503020000020003" pitchFamily="2" charset="0"/>
            </a:endParaRPr>
          </a:p>
        </p:txBody>
      </p:sp>
      <p:graphicFrame>
        <p:nvGraphicFramePr>
          <p:cNvPr id="6" name="Chart 5"/>
          <p:cNvGraphicFramePr/>
          <p:nvPr>
            <p:extLst>
              <p:ext uri="{D42A27DB-BD31-4B8C-83A1-F6EECF244321}">
                <p14:modId xmlns:p14="http://schemas.microsoft.com/office/powerpoint/2010/main" val="3201090209"/>
              </p:ext>
            </p:extLst>
          </p:nvPr>
        </p:nvGraphicFramePr>
        <p:xfrm>
          <a:off x="904973" y="1155940"/>
          <a:ext cx="10652289" cy="560346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556D4C2F-3DDF-0E4B-A4E4-62E14C8D3C1D}" type="slidenum">
              <a:rPr lang="en-US" smtClean="0"/>
              <a:t>28</a:t>
            </a:fld>
            <a:endParaRPr lang="en-US" dirty="0"/>
          </a:p>
        </p:txBody>
      </p:sp>
    </p:spTree>
    <p:extLst>
      <p:ext uri="{BB962C8B-B14F-4D97-AF65-F5344CB8AC3E}">
        <p14:creationId xmlns:p14="http://schemas.microsoft.com/office/powerpoint/2010/main" val="668583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uiExpand="1">
        <p:bldSub>
          <a:bldChart bld="series"/>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 example, SCONE</a:t>
            </a:r>
            <a:endParaRPr lang="en-US" dirty="0"/>
          </a:p>
        </p:txBody>
      </p:sp>
      <p:sp>
        <p:nvSpPr>
          <p:cNvPr id="20" name="TextBox 19"/>
          <p:cNvSpPr txBox="1"/>
          <p:nvPr/>
        </p:nvSpPr>
        <p:spPr>
          <a:xfrm>
            <a:off x="4997172" y="1461828"/>
            <a:ext cx="4860754" cy="954107"/>
          </a:xfrm>
          <a:prstGeom prst="rect">
            <a:avLst/>
          </a:prstGeom>
          <a:noFill/>
        </p:spPr>
        <p:txBody>
          <a:bodyPr wrap="none" rtlCol="0">
            <a:spAutoFit/>
          </a:bodyPr>
          <a:lstStyle/>
          <a:p>
            <a:r>
              <a:rPr lang="en-US" sz="2800" i="1" dirty="0">
                <a:latin typeface="+mj-lt"/>
              </a:rPr>
              <a:t>a</a:t>
            </a:r>
            <a:r>
              <a:rPr lang="en-US" sz="2800" i="1" dirty="0" smtClean="0">
                <a:latin typeface="+mj-lt"/>
              </a:rPr>
              <a:t> red guy appears on the far left</a:t>
            </a:r>
          </a:p>
          <a:p>
            <a:r>
              <a:rPr lang="en-US" sz="2800" i="1" dirty="0">
                <a:latin typeface="+mj-lt"/>
              </a:rPr>
              <a:t>t</a:t>
            </a:r>
            <a:r>
              <a:rPr lang="en-US" sz="2800" i="1" dirty="0" smtClean="0">
                <a:latin typeface="+mj-lt"/>
              </a:rPr>
              <a:t>hen to orange’s other side</a:t>
            </a:r>
            <a:endParaRPr lang="en-US" sz="2800" i="1" dirty="0">
              <a:latin typeface="+mj-lt"/>
            </a:endParaRPr>
          </a:p>
        </p:txBody>
      </p:sp>
      <p:sp>
        <p:nvSpPr>
          <p:cNvPr id="21" name="Instruction"/>
          <p:cNvSpPr txBox="1"/>
          <p:nvPr/>
        </p:nvSpPr>
        <p:spPr>
          <a:xfrm>
            <a:off x="3073246" y="1646495"/>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grpSp>
        <p:nvGrpSpPr>
          <p:cNvPr id="4" name="Group 3"/>
          <p:cNvGrpSpPr/>
          <p:nvPr/>
        </p:nvGrpSpPr>
        <p:grpSpPr>
          <a:xfrm>
            <a:off x="6586780" y="2906490"/>
            <a:ext cx="4239279" cy="3211655"/>
            <a:chOff x="6586780" y="2906490"/>
            <a:chExt cx="4239279" cy="3211655"/>
          </a:xfrm>
        </p:grpSpPr>
        <p:grpSp>
          <p:nvGrpSpPr>
            <p:cNvPr id="14" name="Group 13"/>
            <p:cNvGrpSpPr/>
            <p:nvPr/>
          </p:nvGrpSpPr>
          <p:grpSpPr>
            <a:xfrm>
              <a:off x="6586780" y="2906490"/>
              <a:ext cx="4019550" cy="2294161"/>
              <a:chOff x="4772025" y="1643062"/>
              <a:chExt cx="6648450" cy="38862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1643062"/>
                <a:ext cx="6648450" cy="11715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5" y="3005137"/>
                <a:ext cx="6648450" cy="117157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025" y="4357687"/>
                <a:ext cx="6648450" cy="1171575"/>
              </a:xfrm>
              <a:prstGeom prst="rect">
                <a:avLst/>
              </a:prstGeom>
            </p:spPr>
          </p:pic>
        </p:grpSp>
        <p:sp>
          <p:nvSpPr>
            <p:cNvPr id="24" name="Rectangle"/>
            <p:cNvSpPr/>
            <p:nvPr/>
          </p:nvSpPr>
          <p:spPr>
            <a:xfrm>
              <a:off x="7899800" y="5405812"/>
              <a:ext cx="1458131" cy="712333"/>
            </a:xfrm>
            <a:prstGeom prst="rect">
              <a:avLst/>
            </a:prstGeom>
            <a:solidFill>
              <a:srgbClr val="8DCB69"/>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25" name="Pragmatic Listener"/>
            <p:cNvSpPr/>
            <p:nvPr/>
          </p:nvSpPr>
          <p:spPr>
            <a:xfrm>
              <a:off x="7941698" y="5447710"/>
              <a:ext cx="1374335" cy="628537"/>
            </a:xfrm>
            <a:prstGeom prst="rect">
              <a:avLst/>
            </a:prstGeom>
            <a:solidFill>
              <a:srgbClr val="8DCB69"/>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200" dirty="0">
                  <a:latin typeface="Avenir-Book" panose="02000503020000020003" pitchFamily="2" charset="0"/>
                  <a:cs typeface="Consolas" panose="020B0609020204030204" pitchFamily="49" charset="0"/>
                </a:rPr>
                <a:t>Pragmatic Listener</a:t>
              </a:r>
            </a:p>
          </p:txBody>
        </p:sp>
        <p:sp>
          <p:nvSpPr>
            <p:cNvPr id="26" name="✔"/>
            <p:cNvSpPr txBox="1"/>
            <p:nvPr/>
          </p:nvSpPr>
          <p:spPr>
            <a:xfrm>
              <a:off x="10386601" y="5002399"/>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grpSp>
      <p:grpSp>
        <p:nvGrpSpPr>
          <p:cNvPr id="3" name="Group 2"/>
          <p:cNvGrpSpPr/>
          <p:nvPr/>
        </p:nvGrpSpPr>
        <p:grpSpPr>
          <a:xfrm>
            <a:off x="1621495" y="2906490"/>
            <a:ext cx="4301097" cy="3228914"/>
            <a:chOff x="1621495" y="2906490"/>
            <a:chExt cx="4301097" cy="3228914"/>
          </a:xfrm>
        </p:grpSpPr>
        <p:grpSp>
          <p:nvGrpSpPr>
            <p:cNvPr id="19" name="Group 18"/>
            <p:cNvGrpSpPr/>
            <p:nvPr/>
          </p:nvGrpSpPr>
          <p:grpSpPr>
            <a:xfrm>
              <a:off x="1621495" y="2906490"/>
              <a:ext cx="4019550" cy="2294160"/>
              <a:chOff x="1314450" y="2649315"/>
              <a:chExt cx="4578959" cy="2676525"/>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2649315"/>
                <a:ext cx="4578959" cy="80689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450" y="3587411"/>
                <a:ext cx="4578959" cy="806894"/>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4450" y="4518947"/>
                <a:ext cx="4578959" cy="806893"/>
              </a:xfrm>
              <a:prstGeom prst="rect">
                <a:avLst/>
              </a:prstGeom>
            </p:spPr>
          </p:pic>
        </p:grpSp>
        <p:sp>
          <p:nvSpPr>
            <p:cNvPr id="22" name="Literal Listener"/>
            <p:cNvSpPr/>
            <p:nvPr/>
          </p:nvSpPr>
          <p:spPr>
            <a:xfrm>
              <a:off x="2775350" y="5423072"/>
              <a:ext cx="1458130" cy="712332"/>
            </a:xfrm>
            <a:prstGeom prst="rect">
              <a:avLst/>
            </a:prstGeom>
            <a:solidFill>
              <a:srgbClr val="C6E5B4"/>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Listener</a:t>
              </a:r>
            </a:p>
          </p:txBody>
        </p:sp>
        <p:sp>
          <p:nvSpPr>
            <p:cNvPr id="27" name="✗"/>
            <p:cNvSpPr txBox="1"/>
            <p:nvPr/>
          </p:nvSpPr>
          <p:spPr>
            <a:xfrm>
              <a:off x="5443294" y="5051389"/>
              <a:ext cx="479298" cy="65659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chemeClr val="accent2"/>
                  </a:solidFill>
                </a:rPr>
                <a:t>✗</a:t>
              </a:r>
            </a:p>
          </p:txBody>
        </p:sp>
      </p:grpSp>
      <p:sp>
        <p:nvSpPr>
          <p:cNvPr id="5" name="Slide Number Placeholder 4"/>
          <p:cNvSpPr>
            <a:spLocks noGrp="1"/>
          </p:cNvSpPr>
          <p:nvPr>
            <p:ph type="sldNum" sz="quarter" idx="12"/>
          </p:nvPr>
        </p:nvSpPr>
        <p:spPr/>
        <p:txBody>
          <a:bodyPr/>
          <a:lstStyle/>
          <a:p>
            <a:fld id="{556D4C2F-3DDF-0E4B-A4E4-62E14C8D3C1D}" type="slidenum">
              <a:rPr lang="en-US" smtClean="0"/>
              <a:t>29</a:t>
            </a:fld>
            <a:endParaRPr lang="en-US" dirty="0"/>
          </a:p>
        </p:txBody>
      </p:sp>
    </p:spTree>
    <p:extLst>
      <p:ext uri="{BB962C8B-B14F-4D97-AF65-F5344CB8AC3E}">
        <p14:creationId xmlns:p14="http://schemas.microsoft.com/office/powerpoint/2010/main" val="242517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19362"/>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Interpreting instructions</a:t>
            </a:r>
          </a:p>
        </p:txBody>
      </p:sp>
      <p:sp>
        <p:nvSpPr>
          <p:cNvPr id="10" name="Instruction"/>
          <p:cNvSpPr txBox="1"/>
          <p:nvPr/>
        </p:nvSpPr>
        <p:spPr>
          <a:xfrm>
            <a:off x="2349346" y="1864835"/>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sp>
        <p:nvSpPr>
          <p:cNvPr id="11" name="walk along the blue carpet and you pass…"/>
          <p:cNvSpPr txBox="1"/>
          <p:nvPr/>
        </p:nvSpPr>
        <p:spPr>
          <a:xfrm>
            <a:off x="4351375" y="1691860"/>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dirty="0">
                <a:latin typeface="+mj-lt"/>
              </a:rPr>
              <a:t>walk along the blue carpet and you pass </a:t>
            </a:r>
          </a:p>
          <a:p>
            <a:pPr algn="l">
              <a:defRPr sz="2500" i="1">
                <a:latin typeface="Times New Roman"/>
                <a:ea typeface="Times New Roman"/>
                <a:cs typeface="Times New Roman"/>
                <a:sym typeface="Times New Roman"/>
              </a:defRPr>
            </a:pPr>
            <a:r>
              <a:rPr dirty="0">
                <a:latin typeface="+mj-lt"/>
              </a:rPr>
              <a:t>two objects</a:t>
            </a:r>
          </a:p>
        </p:txBody>
      </p:sp>
      <p:sp>
        <p:nvSpPr>
          <p:cNvPr id="5" name="Slide Number Placeholder 4"/>
          <p:cNvSpPr>
            <a:spLocks noGrp="1"/>
          </p:cNvSpPr>
          <p:nvPr>
            <p:ph type="sldNum" sz="quarter" idx="12"/>
          </p:nvPr>
        </p:nvSpPr>
        <p:spPr/>
        <p:txBody>
          <a:bodyPr/>
          <a:lstStyle/>
          <a:p>
            <a:fld id="{556D4C2F-3DDF-0E4B-A4E4-62E14C8D3C1D}" type="slidenum">
              <a:rPr lang="en-US" smtClean="0"/>
              <a:t>3</a:t>
            </a:fld>
            <a:endParaRPr lang="en-US" dirty="0"/>
          </a:p>
        </p:txBody>
      </p:sp>
      <p:grpSp>
        <p:nvGrpSpPr>
          <p:cNvPr id="13" name="Group"/>
          <p:cNvGrpSpPr/>
          <p:nvPr/>
        </p:nvGrpSpPr>
        <p:grpSpPr>
          <a:xfrm>
            <a:off x="2697630" y="3652181"/>
            <a:ext cx="6569134" cy="1002922"/>
            <a:chOff x="0" y="0"/>
            <a:chExt cx="5187054" cy="791917"/>
          </a:xfrm>
        </p:grpSpPr>
        <p:sp>
          <p:nvSpPr>
            <p:cNvPr id="22"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9"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30"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7"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0" name="Line"/>
          <p:cNvSpPr/>
          <p:nvPr/>
        </p:nvSpPr>
        <p:spPr>
          <a:xfrm>
            <a:off x="3265714"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8" name="Line"/>
          <p:cNvSpPr/>
          <p:nvPr/>
        </p:nvSpPr>
        <p:spPr>
          <a:xfrm>
            <a:off x="441559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8" name="Line"/>
          <p:cNvSpPr/>
          <p:nvPr/>
        </p:nvSpPr>
        <p:spPr>
          <a:xfrm>
            <a:off x="557166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59" name="Line"/>
          <p:cNvSpPr/>
          <p:nvPr/>
        </p:nvSpPr>
        <p:spPr>
          <a:xfrm>
            <a:off x="6721546"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3" name="Group 32"/>
          <p:cNvGrpSpPr/>
          <p:nvPr/>
        </p:nvGrpSpPr>
        <p:grpSpPr>
          <a:xfrm>
            <a:off x="7249475" y="3710710"/>
            <a:ext cx="765215" cy="864749"/>
            <a:chOff x="2816483" y="3727161"/>
            <a:chExt cx="765215" cy="864749"/>
          </a:xfrm>
        </p:grpSpPr>
        <p:sp>
          <p:nvSpPr>
            <p:cNvPr id="34" name="Square"/>
            <p:cNvSpPr/>
            <p:nvPr/>
          </p:nvSpPr>
          <p:spPr>
            <a:xfrm>
              <a:off x="2816483" y="3738949"/>
              <a:ext cx="765215" cy="852961"/>
            </a:xfrm>
            <a:prstGeom prst="rect">
              <a:avLst/>
            </a:prstGeom>
            <a:solidFill>
              <a:schemeClr val="accent3">
                <a:lumMod val="40000"/>
                <a:lumOff val="60000"/>
                <a:alpha val="66000"/>
              </a:schemeClr>
            </a:solidFill>
            <a:ln w="381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37" name="✔"/>
          <p:cNvSpPr txBox="1"/>
          <p:nvPr/>
        </p:nvSpPr>
        <p:spPr>
          <a:xfrm>
            <a:off x="7794961" y="4174261"/>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spTree>
    <p:extLst>
      <p:ext uri="{BB962C8B-B14F-4D97-AF65-F5344CB8AC3E}">
        <p14:creationId xmlns:p14="http://schemas.microsoft.com/office/powerpoint/2010/main" val="306114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Speaker task and evaluation</a:t>
            </a:r>
            <a:endParaRPr lang="en-US" sz="4200" dirty="0">
              <a:solidFill>
                <a:srgbClr val="333333"/>
              </a:solidFill>
              <a:latin typeface="Avenir-Book" panose="02000503020000020003" pitchFamily="2" charset="0"/>
            </a:endParaRPr>
          </a:p>
        </p:txBody>
      </p:sp>
      <p:sp>
        <p:nvSpPr>
          <p:cNvPr id="6" name="Literal Speaker"/>
          <p:cNvSpPr/>
          <p:nvPr/>
        </p:nvSpPr>
        <p:spPr>
          <a:xfrm>
            <a:off x="5030032" y="2179974"/>
            <a:ext cx="1684356" cy="73870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200" dirty="0" smtClean="0">
                <a:latin typeface="Avenir-Book" panose="02000503020000020003" pitchFamily="2" charset="0"/>
                <a:cs typeface="Consolas" panose="020B0609020204030204" pitchFamily="49" charset="0"/>
              </a:rPr>
              <a:t>Speaker</a:t>
            </a:r>
            <a:endParaRPr sz="2200" dirty="0">
              <a:latin typeface="Avenir-Book" panose="02000503020000020003" pitchFamily="2" charset="0"/>
              <a:cs typeface="Consolas" panose="020B0609020204030204" pitchFamily="49" charset="0"/>
            </a:endParaRPr>
          </a:p>
        </p:txBody>
      </p:sp>
      <p:grpSp>
        <p:nvGrpSpPr>
          <p:cNvPr id="13" name="Group"/>
          <p:cNvGrpSpPr/>
          <p:nvPr/>
        </p:nvGrpSpPr>
        <p:grpSpPr>
          <a:xfrm>
            <a:off x="684386" y="2298476"/>
            <a:ext cx="3132820" cy="478294"/>
            <a:chOff x="0" y="0"/>
            <a:chExt cx="5187054" cy="791917"/>
          </a:xfrm>
        </p:grpSpPr>
        <p:sp>
          <p:nvSpPr>
            <p:cNvPr id="28" name="Square"/>
            <p:cNvSpPr/>
            <p:nvPr/>
          </p:nvSpPr>
          <p:spPr>
            <a:xfrm>
              <a:off x="0" y="0"/>
              <a:ext cx="791917" cy="791917"/>
            </a:xfrm>
            <a:prstGeom prst="rect">
              <a:avLst/>
            </a:prstGeom>
            <a:solidFill>
              <a:srgbClr val="C98711">
                <a:alpha val="65882"/>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9" name="Square"/>
            <p:cNvSpPr/>
            <p:nvPr/>
          </p:nvSpPr>
          <p:spPr>
            <a:xfrm>
              <a:off x="879027" y="0"/>
              <a:ext cx="791917" cy="791917"/>
            </a:xfrm>
            <a:prstGeom prst="rect">
              <a:avLst/>
            </a:prstGeom>
            <a:solidFill>
              <a:srgbClr val="C98711">
                <a:alpha val="65882"/>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0" name="Square"/>
            <p:cNvSpPr/>
            <p:nvPr/>
          </p:nvSpPr>
          <p:spPr>
            <a:xfrm>
              <a:off x="1758054" y="0"/>
              <a:ext cx="791918" cy="791917"/>
            </a:xfrm>
            <a:prstGeom prst="rect">
              <a:avLst/>
            </a:prstGeom>
            <a:solidFill>
              <a:srgbClr val="C98711">
                <a:alpha val="65882"/>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1" name="Square"/>
            <p:cNvSpPr/>
            <p:nvPr/>
          </p:nvSpPr>
          <p:spPr>
            <a:xfrm>
              <a:off x="2637082" y="0"/>
              <a:ext cx="791917" cy="791917"/>
            </a:xfrm>
            <a:prstGeom prst="rect">
              <a:avLst/>
            </a:prstGeom>
            <a:solidFill>
              <a:srgbClr val="C98711">
                <a:alpha val="65882"/>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2" name="Square"/>
            <p:cNvSpPr/>
            <p:nvPr/>
          </p:nvSpPr>
          <p:spPr>
            <a:xfrm>
              <a:off x="3516109" y="0"/>
              <a:ext cx="791917" cy="791917"/>
            </a:xfrm>
            <a:prstGeom prst="rect">
              <a:avLst/>
            </a:prstGeom>
            <a:solidFill>
              <a:schemeClr val="bg1">
                <a:lumMod val="75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4" name="Square"/>
            <p:cNvSpPr/>
            <p:nvPr/>
          </p:nvSpPr>
          <p:spPr>
            <a:xfrm>
              <a:off x="4395137" y="0"/>
              <a:ext cx="791917" cy="791917"/>
            </a:xfrm>
            <a:prstGeom prst="rect">
              <a:avLst/>
            </a:prstGeom>
            <a:solidFill>
              <a:srgbClr val="C98711">
                <a:alpha val="65882"/>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6" name="Image" descr="Image"/>
            <p:cNvPicPr>
              <a:picLocks noChangeAspect="1"/>
            </p:cNvPicPr>
            <p:nvPr/>
          </p:nvPicPr>
          <p:blipFill>
            <a:blip r:embed="rId3">
              <a:extLst/>
            </a:blip>
            <a:stretch>
              <a:fillRect/>
            </a:stretch>
          </p:blipFill>
          <p:spPr>
            <a:xfrm>
              <a:off x="3530946" y="150286"/>
              <a:ext cx="698985" cy="514363"/>
            </a:xfrm>
            <a:prstGeom prst="rect">
              <a:avLst/>
            </a:prstGeom>
            <a:ln w="12700" cap="flat">
              <a:noFill/>
              <a:miter lim="400000"/>
            </a:ln>
            <a:effectLst/>
          </p:spPr>
        </p:pic>
      </p:grpSp>
      <p:sp>
        <p:nvSpPr>
          <p:cNvPr id="14" name="Square"/>
          <p:cNvSpPr/>
          <p:nvPr/>
        </p:nvSpPr>
        <p:spPr>
          <a:xfrm>
            <a:off x="2801700" y="1779472"/>
            <a:ext cx="478294" cy="478294"/>
          </a:xfrm>
          <a:prstGeom prst="rect">
            <a:avLst/>
          </a:prstGeom>
          <a:solidFill>
            <a:schemeClr val="accent2">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5" name="Square"/>
          <p:cNvSpPr/>
          <p:nvPr/>
        </p:nvSpPr>
        <p:spPr>
          <a:xfrm>
            <a:off x="2808007" y="2820333"/>
            <a:ext cx="478294" cy="478294"/>
          </a:xfrm>
          <a:prstGeom prst="rect">
            <a:avLst/>
          </a:prstGeom>
          <a:solidFill>
            <a:schemeClr val="accent2">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8" name="TextBox 7"/>
          <p:cNvSpPr txBox="1"/>
          <p:nvPr/>
        </p:nvSpPr>
        <p:spPr>
          <a:xfrm>
            <a:off x="7714715" y="1960542"/>
            <a:ext cx="2373998"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wood path to the chair</a:t>
            </a:r>
            <a:endParaRPr lang="en-US" sz="2300" i="1" dirty="0">
              <a:latin typeface="Calibri" panose="020F0502020204030204" pitchFamily="34" charset="0"/>
            </a:endParaRPr>
          </a:p>
        </p:txBody>
      </p:sp>
      <p:cxnSp>
        <p:nvCxnSpPr>
          <p:cNvPr id="9" name="Straight Arrow Connector 8"/>
          <p:cNvCxnSpPr/>
          <p:nvPr/>
        </p:nvCxnSpPr>
        <p:spPr>
          <a:xfrm>
            <a:off x="4019959" y="2544574"/>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6837673" y="2566388"/>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471624" y="3953147"/>
            <a:ext cx="10455722" cy="2527693"/>
            <a:chOff x="1471624" y="3953147"/>
            <a:chExt cx="10455722" cy="2527693"/>
          </a:xfrm>
        </p:grpSpPr>
        <p:pic>
          <p:nvPicPr>
            <p:cNvPr id="4" name="Picture 3"/>
            <p:cNvPicPr>
              <a:picLocks noChangeAspect="1"/>
            </p:cNvPicPr>
            <p:nvPr/>
          </p:nvPicPr>
          <p:blipFill>
            <a:blip r:embed="rId4"/>
            <a:stretch>
              <a:fillRect/>
            </a:stretch>
          </p:blipFill>
          <p:spPr>
            <a:xfrm>
              <a:off x="7788988" y="3953147"/>
              <a:ext cx="4138358" cy="2046441"/>
            </a:xfrm>
            <a:prstGeom prst="rect">
              <a:avLst/>
            </a:prstGeom>
          </p:spPr>
        </p:pic>
        <p:sp>
          <p:nvSpPr>
            <p:cNvPr id="38" name="TextBox 37"/>
            <p:cNvSpPr txBox="1"/>
            <p:nvPr/>
          </p:nvSpPr>
          <p:spPr>
            <a:xfrm>
              <a:off x="1471624" y="4324294"/>
              <a:ext cx="2373998" cy="1154162"/>
            </a:xfrm>
            <a:prstGeom prst="rect">
              <a:avLst/>
            </a:prstGeom>
            <a:noFill/>
          </p:spPr>
          <p:txBody>
            <a:bodyPr wrap="square" rtlCol="0">
              <a:spAutoFit/>
            </a:bodyPr>
            <a:lstStyle/>
            <a:p>
              <a:pPr algn="ctr"/>
              <a:r>
                <a:rPr lang="en-US" sz="2300" i="1" dirty="0" smtClean="0">
                  <a:latin typeface="Calibri" panose="020F0502020204030204" pitchFamily="34" charset="0"/>
                </a:rPr>
                <a:t>walk along the wood path to the chair</a:t>
              </a:r>
              <a:endParaRPr lang="en-US" sz="2300" i="1" dirty="0">
                <a:latin typeface="Calibri" panose="020F0502020204030204" pitchFamily="34" charset="0"/>
              </a:endParaRPr>
            </a:p>
          </p:txBody>
        </p:sp>
        <p:cxnSp>
          <p:nvCxnSpPr>
            <p:cNvPr id="40" name="Straight Arrow Connector 39"/>
            <p:cNvCxnSpPr/>
            <p:nvPr/>
          </p:nvCxnSpPr>
          <p:spPr>
            <a:xfrm>
              <a:off x="3929763" y="4901375"/>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4436" y="4111585"/>
              <a:ext cx="1375548" cy="1579577"/>
            </a:xfrm>
            <a:prstGeom prst="rect">
              <a:avLst/>
            </a:prstGeom>
          </p:spPr>
        </p:pic>
        <p:cxnSp>
          <p:nvCxnSpPr>
            <p:cNvPr id="42" name="Straight Arrow Connector 41"/>
            <p:cNvCxnSpPr/>
            <p:nvPr/>
          </p:nvCxnSpPr>
          <p:spPr>
            <a:xfrm>
              <a:off x="6837672" y="4901374"/>
              <a:ext cx="876539" cy="0"/>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702659" y="5711399"/>
              <a:ext cx="2339102" cy="769441"/>
            </a:xfrm>
            <a:prstGeom prst="rect">
              <a:avLst/>
            </a:prstGeom>
            <a:noFill/>
          </p:spPr>
          <p:txBody>
            <a:bodyPr wrap="none" rtlCol="0">
              <a:spAutoFit/>
            </a:bodyPr>
            <a:lstStyle/>
            <a:p>
              <a:r>
                <a:rPr lang="en-US" sz="2200" dirty="0" smtClean="0">
                  <a:latin typeface="Avenir-Book" panose="02000503020000020003" pitchFamily="2" charset="0"/>
                </a:rPr>
                <a:t>Human direction</a:t>
              </a:r>
            </a:p>
            <a:p>
              <a:r>
                <a:rPr lang="en-US" sz="2200" dirty="0">
                  <a:latin typeface="Avenir-Book" panose="02000503020000020003" pitchFamily="2" charset="0"/>
                </a:rPr>
                <a:t>f</a:t>
              </a:r>
              <a:r>
                <a:rPr lang="en-US" sz="2200" dirty="0" smtClean="0">
                  <a:latin typeface="Avenir-Book" panose="02000503020000020003" pitchFamily="2" charset="0"/>
                </a:rPr>
                <a:t>ollowers (</a:t>
              </a:r>
              <a:r>
                <a:rPr lang="en-US" sz="2200" dirty="0" err="1" smtClean="0">
                  <a:latin typeface="Avenir-Book" panose="02000503020000020003" pitchFamily="2" charset="0"/>
                </a:rPr>
                <a:t>MTurk</a:t>
              </a:r>
              <a:r>
                <a:rPr lang="en-US" sz="2200" dirty="0" smtClean="0">
                  <a:latin typeface="Avenir-Book" panose="02000503020000020003" pitchFamily="2" charset="0"/>
                </a:rPr>
                <a:t>)</a:t>
              </a:r>
              <a:endParaRPr lang="en-US" sz="2200" dirty="0">
                <a:latin typeface="Avenir-Book" panose="02000503020000020003" pitchFamily="2" charset="0"/>
              </a:endParaRPr>
            </a:p>
          </p:txBody>
        </p:sp>
      </p:grpSp>
      <p:sp>
        <p:nvSpPr>
          <p:cNvPr id="44" name="TextBox 1"/>
          <p:cNvSpPr txBox="1"/>
          <p:nvPr/>
        </p:nvSpPr>
        <p:spPr>
          <a:xfrm>
            <a:off x="684386" y="3543042"/>
            <a:ext cx="3565004" cy="427622"/>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smtClean="0">
                <a:latin typeface="Avenir-Book" panose="02000503020000020003" pitchFamily="2" charset="0"/>
              </a:rPr>
              <a:t>Humans try to interpret it</a:t>
            </a:r>
            <a:endParaRPr lang="en-US" sz="2400" dirty="0">
              <a:latin typeface="Avenir-Book" panose="02000503020000020003" pitchFamily="2" charset="0"/>
            </a:endParaRPr>
          </a:p>
        </p:txBody>
      </p:sp>
      <p:sp>
        <p:nvSpPr>
          <p:cNvPr id="45" name="TextBox 1"/>
          <p:cNvSpPr txBox="1"/>
          <p:nvPr/>
        </p:nvSpPr>
        <p:spPr>
          <a:xfrm>
            <a:off x="645529" y="1307433"/>
            <a:ext cx="4370346" cy="46645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400" dirty="0" smtClean="0">
                <a:latin typeface="Avenir-Book" panose="02000503020000020003" pitchFamily="2" charset="0"/>
              </a:rPr>
              <a:t>Speaker produces an instruction</a:t>
            </a:r>
            <a:endParaRPr lang="en-US" sz="2400" dirty="0">
              <a:latin typeface="Avenir-Book" panose="02000503020000020003" pitchFamily="2" charset="0"/>
            </a:endParaRPr>
          </a:p>
        </p:txBody>
      </p:sp>
      <p:sp>
        <p:nvSpPr>
          <p:cNvPr id="2" name="Slide Number Placeholder 1"/>
          <p:cNvSpPr>
            <a:spLocks noGrp="1"/>
          </p:cNvSpPr>
          <p:nvPr>
            <p:ph type="sldNum" sz="quarter" idx="12"/>
          </p:nvPr>
        </p:nvSpPr>
        <p:spPr/>
        <p:txBody>
          <a:bodyPr/>
          <a:lstStyle/>
          <a:p>
            <a:fld id="{556D4C2F-3DDF-0E4B-A4E4-62E14C8D3C1D}" type="slidenum">
              <a:rPr lang="en-US" smtClean="0"/>
              <a:t>30</a:t>
            </a:fld>
            <a:endParaRPr lang="en-US" dirty="0"/>
          </a:p>
        </p:txBody>
      </p:sp>
    </p:spTree>
    <p:extLst>
      <p:ext uri="{BB962C8B-B14F-4D97-AF65-F5344CB8AC3E}">
        <p14:creationId xmlns:p14="http://schemas.microsoft.com/office/powerpoint/2010/main" val="250310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143" y="1359598"/>
            <a:ext cx="2297185" cy="4919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1" y="146242"/>
            <a:ext cx="12192000" cy="1009698"/>
          </a:xfrm>
        </p:spPr>
        <p:txBody>
          <a:bodyPr>
            <a:normAutofit/>
          </a:bodyPr>
          <a:lstStyle/>
          <a:p>
            <a:r>
              <a:rPr lang="en-US" sz="4200" dirty="0" smtClean="0">
                <a:latin typeface="Avenir-Book" panose="02000503020000020003" pitchFamily="2" charset="0"/>
              </a:rPr>
              <a:t>Speaker results</a:t>
            </a:r>
            <a:endParaRPr lang="en-US" sz="4200" dirty="0">
              <a:latin typeface="Avenir-Book" panose="02000503020000020003" pitchFamily="2" charset="0"/>
            </a:endParaRPr>
          </a:p>
        </p:txBody>
      </p:sp>
      <p:graphicFrame>
        <p:nvGraphicFramePr>
          <p:cNvPr id="6" name="Chart 5"/>
          <p:cNvGraphicFramePr/>
          <p:nvPr>
            <p:extLst>
              <p:ext uri="{D42A27DB-BD31-4B8C-83A1-F6EECF244321}">
                <p14:modId xmlns:p14="http://schemas.microsoft.com/office/powerpoint/2010/main" val="1245409302"/>
              </p:ext>
            </p:extLst>
          </p:nvPr>
        </p:nvGraphicFramePr>
        <p:xfrm>
          <a:off x="933254" y="1155940"/>
          <a:ext cx="10232484" cy="5418667"/>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p:cNvGrpSpPr/>
          <p:nvPr/>
        </p:nvGrpSpPr>
        <p:grpSpPr>
          <a:xfrm>
            <a:off x="2089607" y="2489876"/>
            <a:ext cx="8440133" cy="719579"/>
            <a:chOff x="2089607" y="2489876"/>
            <a:chExt cx="8440133" cy="719579"/>
          </a:xfrm>
        </p:grpSpPr>
        <p:cxnSp>
          <p:nvCxnSpPr>
            <p:cNvPr id="12" name="Straight Connector 11"/>
            <p:cNvCxnSpPr/>
            <p:nvPr/>
          </p:nvCxnSpPr>
          <p:spPr>
            <a:xfrm>
              <a:off x="4465163" y="2489876"/>
              <a:ext cx="1275761" cy="0"/>
            </a:xfrm>
            <a:prstGeom prst="line">
              <a:avLst/>
            </a:prstGeom>
            <a:ln>
              <a:prstDash val="sysDash"/>
            </a:ln>
            <a:effectLst/>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6881567" y="2698837"/>
              <a:ext cx="1242767" cy="0"/>
            </a:xfrm>
            <a:prstGeom prst="line">
              <a:avLst/>
            </a:prstGeom>
            <a:ln>
              <a:prstDash val="sysDash"/>
            </a:ln>
            <a:effec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9238268" y="3209455"/>
              <a:ext cx="1291472" cy="0"/>
            </a:xfrm>
            <a:prstGeom prst="line">
              <a:avLst/>
            </a:prstGeom>
            <a:ln>
              <a:prstDash val="sysDash"/>
            </a:ln>
            <a:effectLst/>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2089607" y="2932936"/>
              <a:ext cx="1272619" cy="0"/>
            </a:xfrm>
            <a:prstGeom prst="line">
              <a:avLst/>
            </a:prstGeom>
            <a:ln>
              <a:prstDash val="sysDash"/>
            </a:ln>
            <a:effectLst/>
          </p:spPr>
          <p:style>
            <a:lnRef idx="2">
              <a:schemeClr val="dk1"/>
            </a:lnRef>
            <a:fillRef idx="0">
              <a:schemeClr val="dk1"/>
            </a:fillRef>
            <a:effectRef idx="1">
              <a:schemeClr val="dk1"/>
            </a:effectRef>
            <a:fontRef idx="minor">
              <a:schemeClr val="tx1"/>
            </a:fontRef>
          </p:style>
        </p:cxnSp>
      </p:grpSp>
      <p:sp>
        <p:nvSpPr>
          <p:cNvPr id="3" name="Slide Number Placeholder 2"/>
          <p:cNvSpPr>
            <a:spLocks noGrp="1"/>
          </p:cNvSpPr>
          <p:nvPr>
            <p:ph type="sldNum" sz="quarter" idx="12"/>
          </p:nvPr>
        </p:nvSpPr>
        <p:spPr/>
        <p:txBody>
          <a:bodyPr/>
          <a:lstStyle/>
          <a:p>
            <a:fld id="{556D4C2F-3DDF-0E4B-A4E4-62E14C8D3C1D}" type="slidenum">
              <a:rPr lang="en-US" smtClean="0"/>
              <a:t>31</a:t>
            </a:fld>
            <a:endParaRPr lang="en-US" dirty="0"/>
          </a:p>
        </p:txBody>
      </p:sp>
      <p:sp>
        <p:nvSpPr>
          <p:cNvPr id="17" name="TextBox 1"/>
          <p:cNvSpPr txBox="1"/>
          <p:nvPr/>
        </p:nvSpPr>
        <p:spPr>
          <a:xfrm>
            <a:off x="5740924" y="2327314"/>
            <a:ext cx="625017" cy="325123"/>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smtClean="0">
                <a:latin typeface="Avenir-Book" panose="02000503020000020003" pitchFamily="2" charset="0"/>
              </a:rPr>
              <a:t>83.3</a:t>
            </a:r>
            <a:endParaRPr lang="en-US" sz="1800" dirty="0">
              <a:latin typeface="Avenir-Book" panose="02000503020000020003" pitchFamily="2" charset="0"/>
            </a:endParaRPr>
          </a:p>
        </p:txBody>
      </p:sp>
      <p:sp>
        <p:nvSpPr>
          <p:cNvPr id="18" name="TextBox 1"/>
          <p:cNvSpPr txBox="1"/>
          <p:nvPr/>
        </p:nvSpPr>
        <p:spPr>
          <a:xfrm>
            <a:off x="8091626" y="2536275"/>
            <a:ext cx="625017" cy="325123"/>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smtClean="0">
                <a:latin typeface="Avenir-Book" panose="02000503020000020003" pitchFamily="2" charset="0"/>
              </a:rPr>
              <a:t>78.0</a:t>
            </a:r>
            <a:endParaRPr lang="en-US" sz="1800" dirty="0">
              <a:latin typeface="Avenir-Book" panose="02000503020000020003" pitchFamily="2" charset="0"/>
            </a:endParaRPr>
          </a:p>
        </p:txBody>
      </p:sp>
      <p:sp>
        <p:nvSpPr>
          <p:cNvPr id="19" name="TextBox 1"/>
          <p:cNvSpPr txBox="1"/>
          <p:nvPr/>
        </p:nvSpPr>
        <p:spPr>
          <a:xfrm>
            <a:off x="10529740" y="3046893"/>
            <a:ext cx="625017" cy="325123"/>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smtClean="0">
                <a:latin typeface="Avenir-Book" panose="02000503020000020003" pitchFamily="2" charset="0"/>
              </a:rPr>
              <a:t>66.0</a:t>
            </a:r>
            <a:endParaRPr lang="en-US" sz="1800" dirty="0">
              <a:latin typeface="Avenir-Book" panose="02000503020000020003" pitchFamily="2" charset="0"/>
            </a:endParaRPr>
          </a:p>
        </p:txBody>
      </p:sp>
      <p:sp>
        <p:nvSpPr>
          <p:cNvPr id="20" name="TextBox 1"/>
          <p:cNvSpPr txBox="1"/>
          <p:nvPr/>
        </p:nvSpPr>
        <p:spPr>
          <a:xfrm>
            <a:off x="3362226" y="2770374"/>
            <a:ext cx="625017" cy="325123"/>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smtClean="0">
                <a:latin typeface="Avenir-Book" panose="02000503020000020003" pitchFamily="2" charset="0"/>
              </a:rPr>
              <a:t>73.2</a:t>
            </a:r>
            <a:endParaRPr lang="en-US" sz="1800" dirty="0">
              <a:latin typeface="Avenir-Book" panose="02000503020000020003" pitchFamily="2" charset="0"/>
            </a:endParaRPr>
          </a:p>
        </p:txBody>
      </p:sp>
      <p:sp>
        <p:nvSpPr>
          <p:cNvPr id="21" name="TextBox 20"/>
          <p:cNvSpPr txBox="1"/>
          <p:nvPr/>
        </p:nvSpPr>
        <p:spPr>
          <a:xfrm>
            <a:off x="5449976" y="1813365"/>
            <a:ext cx="1545616" cy="369332"/>
          </a:xfrm>
          <a:prstGeom prst="rect">
            <a:avLst/>
          </a:prstGeom>
          <a:noFill/>
        </p:spPr>
        <p:txBody>
          <a:bodyPr wrap="none" rtlCol="0">
            <a:spAutoFit/>
          </a:bodyPr>
          <a:lstStyle/>
          <a:p>
            <a:r>
              <a:rPr lang="en-US" dirty="0" smtClean="0">
                <a:latin typeface="Avenir-Book" panose="02000503020000020003" pitchFamily="2" charset="0"/>
              </a:rPr>
              <a:t>Base speaker</a:t>
            </a:r>
            <a:endParaRPr lang="en-US" dirty="0">
              <a:latin typeface="Avenir-Book" panose="02000503020000020003" pitchFamily="2" charset="0"/>
            </a:endParaRPr>
          </a:p>
        </p:txBody>
      </p:sp>
      <p:sp>
        <p:nvSpPr>
          <p:cNvPr id="24" name="Rectangle 23"/>
          <p:cNvSpPr/>
          <p:nvPr/>
        </p:nvSpPr>
        <p:spPr>
          <a:xfrm>
            <a:off x="5297191" y="1908268"/>
            <a:ext cx="198194" cy="193148"/>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26" name="TextBox 25"/>
          <p:cNvSpPr txBox="1"/>
          <p:nvPr/>
        </p:nvSpPr>
        <p:spPr>
          <a:xfrm>
            <a:off x="7271665" y="1824656"/>
            <a:ext cx="2085827" cy="369332"/>
          </a:xfrm>
          <a:prstGeom prst="rect">
            <a:avLst/>
          </a:prstGeom>
          <a:noFill/>
        </p:spPr>
        <p:txBody>
          <a:bodyPr wrap="none" rtlCol="0">
            <a:spAutoFit/>
          </a:bodyPr>
          <a:lstStyle/>
          <a:p>
            <a:r>
              <a:rPr lang="en-US" dirty="0" smtClean="0">
                <a:latin typeface="Avenir-Book" panose="02000503020000020003" pitchFamily="2" charset="0"/>
              </a:rPr>
              <a:t>Pragmatic speaker</a:t>
            </a:r>
            <a:endParaRPr lang="en-US" dirty="0">
              <a:latin typeface="Avenir-Book" panose="02000503020000020003" pitchFamily="2" charset="0"/>
            </a:endParaRPr>
          </a:p>
        </p:txBody>
      </p:sp>
      <p:sp>
        <p:nvSpPr>
          <p:cNvPr id="27" name="Rectangle 26"/>
          <p:cNvSpPr/>
          <p:nvPr/>
        </p:nvSpPr>
        <p:spPr>
          <a:xfrm>
            <a:off x="7130796" y="1924065"/>
            <a:ext cx="198194" cy="19314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cxnSp>
        <p:nvCxnSpPr>
          <p:cNvPr id="28" name="Straight Connector 27"/>
          <p:cNvCxnSpPr/>
          <p:nvPr/>
        </p:nvCxnSpPr>
        <p:spPr>
          <a:xfrm>
            <a:off x="3263995" y="1989925"/>
            <a:ext cx="288637" cy="0"/>
          </a:xfrm>
          <a:prstGeom prst="line">
            <a:avLst/>
          </a:prstGeom>
          <a:ln>
            <a:prstDash val="sysDash"/>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494548" y="1824656"/>
            <a:ext cx="1657826" cy="369332"/>
          </a:xfrm>
          <a:prstGeom prst="rect">
            <a:avLst/>
          </a:prstGeom>
          <a:noFill/>
        </p:spPr>
        <p:txBody>
          <a:bodyPr wrap="none" rtlCol="0">
            <a:spAutoFit/>
          </a:bodyPr>
          <a:lstStyle/>
          <a:p>
            <a:r>
              <a:rPr lang="en-US" dirty="0" smtClean="0">
                <a:latin typeface="Avenir-Book" panose="02000503020000020003" pitchFamily="2" charset="0"/>
              </a:rPr>
              <a:t>Other humans</a:t>
            </a:r>
            <a:endParaRPr lang="en-US" dirty="0">
              <a:latin typeface="Avenir-Book" panose="02000503020000020003" pitchFamily="2" charset="0"/>
            </a:endParaRPr>
          </a:p>
        </p:txBody>
      </p:sp>
    </p:spTree>
    <p:extLst>
      <p:ext uri="{BB962C8B-B14F-4D97-AF65-F5344CB8AC3E}">
        <p14:creationId xmlns:p14="http://schemas.microsoft.com/office/powerpoint/2010/main" val="369944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graphicEl>
                                              <a:chart seriesIdx="1" categoryIdx="-4" bldStep="series"/>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uiExpand="1">
        <p:bldSub>
          <a:bldChart bld="series"/>
        </p:bldSub>
      </p:bldGraphic>
      <p:bldP spid="17" grpId="0"/>
      <p:bldP spid="18" grpId="0"/>
      <p:bldP spid="19" grpId="0"/>
      <p:bldP spid="20" grpId="0"/>
      <p:bldP spid="21" grpId="0"/>
      <p:bldP spid="24" grpId="0" animBg="1"/>
      <p:bldP spid="26" grpId="0"/>
      <p:bldP spid="27" grpId="0" animBg="1"/>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example, SCONE</a:t>
            </a:r>
            <a:endParaRPr lang="en-US" dirty="0"/>
          </a:p>
        </p:txBody>
      </p:sp>
      <p:grpSp>
        <p:nvGrpSpPr>
          <p:cNvPr id="6" name="Group 5"/>
          <p:cNvGrpSpPr/>
          <p:nvPr/>
        </p:nvGrpSpPr>
        <p:grpSpPr>
          <a:xfrm>
            <a:off x="4743449" y="1177541"/>
            <a:ext cx="2693023" cy="2028825"/>
            <a:chOff x="3971924" y="2886075"/>
            <a:chExt cx="4248150" cy="32004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687" y="2886075"/>
              <a:ext cx="4238625" cy="10858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924" y="3971925"/>
              <a:ext cx="4248150" cy="10668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737" y="5057775"/>
              <a:ext cx="4219575" cy="1028700"/>
            </a:xfrm>
            <a:prstGeom prst="rect">
              <a:avLst/>
            </a:prstGeom>
          </p:spPr>
        </p:pic>
      </p:grpSp>
      <p:grpSp>
        <p:nvGrpSpPr>
          <p:cNvPr id="8" name="Group 7"/>
          <p:cNvGrpSpPr/>
          <p:nvPr/>
        </p:nvGrpSpPr>
        <p:grpSpPr>
          <a:xfrm>
            <a:off x="2499880" y="3423378"/>
            <a:ext cx="6954529" cy="954107"/>
            <a:chOff x="2499880" y="3423378"/>
            <a:chExt cx="6954529" cy="954107"/>
          </a:xfrm>
        </p:grpSpPr>
        <p:sp>
          <p:nvSpPr>
            <p:cNvPr id="9" name="Literal Speaker"/>
            <p:cNvSpPr/>
            <p:nvPr/>
          </p:nvSpPr>
          <p:spPr>
            <a:xfrm>
              <a:off x="2499880" y="3563343"/>
              <a:ext cx="1569046" cy="766517"/>
            </a:xfrm>
            <a:prstGeom prst="rect">
              <a:avLst/>
            </a:prstGeom>
            <a:solidFill>
              <a:srgbClr val="F9D3A6"/>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Base</a:t>
              </a:r>
              <a:r>
                <a:rPr sz="2200" dirty="0" smtClean="0">
                  <a:latin typeface="Avenir-Book" panose="02000503020000020003" pitchFamily="2" charset="0"/>
                  <a:cs typeface="Consolas" panose="020B0609020204030204" pitchFamily="49" charset="0"/>
                </a:rPr>
                <a:t> </a:t>
              </a:r>
              <a:r>
                <a:rPr sz="2200" dirty="0">
                  <a:latin typeface="Avenir-Book" panose="02000503020000020003" pitchFamily="2" charset="0"/>
                  <a:cs typeface="Consolas" panose="020B0609020204030204" pitchFamily="49" charset="0"/>
                </a:rPr>
                <a:t>Speaker</a:t>
              </a:r>
            </a:p>
          </p:txBody>
        </p:sp>
        <p:sp>
          <p:nvSpPr>
            <p:cNvPr id="15" name="TextBox 14"/>
            <p:cNvSpPr txBox="1"/>
            <p:nvPr/>
          </p:nvSpPr>
          <p:spPr>
            <a:xfrm>
              <a:off x="4304407" y="3423378"/>
              <a:ext cx="3375411" cy="954107"/>
            </a:xfrm>
            <a:prstGeom prst="rect">
              <a:avLst/>
            </a:prstGeom>
            <a:noFill/>
          </p:spPr>
          <p:txBody>
            <a:bodyPr wrap="none" rtlCol="0">
              <a:spAutoFit/>
            </a:bodyPr>
            <a:lstStyle/>
            <a:p>
              <a:r>
                <a:rPr lang="en-US" sz="2800" i="1" dirty="0" smtClean="0">
                  <a:latin typeface="+mj-lt"/>
                </a:rPr>
                <a:t>remove the last figure</a:t>
              </a:r>
            </a:p>
            <a:p>
              <a:r>
                <a:rPr lang="en-US" sz="2800" i="1" dirty="0" smtClean="0">
                  <a:latin typeface="+mj-lt"/>
                </a:rPr>
                <a:t>add it back</a:t>
              </a:r>
              <a:endParaRPr lang="en-US" sz="2800" i="1" dirty="0">
                <a:latin typeface="+mj-lt"/>
              </a:endParaRPr>
            </a:p>
          </p:txBody>
        </p:sp>
        <p:sp>
          <p:nvSpPr>
            <p:cNvPr id="21" name="✗"/>
            <p:cNvSpPr txBox="1"/>
            <p:nvPr/>
          </p:nvSpPr>
          <p:spPr>
            <a:xfrm>
              <a:off x="8975111" y="3563343"/>
              <a:ext cx="479298" cy="65659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chemeClr val="accent2"/>
                  </a:solidFill>
                </a:rPr>
                <a:t>✗</a:t>
              </a:r>
            </a:p>
          </p:txBody>
        </p:sp>
      </p:grpSp>
      <p:grpSp>
        <p:nvGrpSpPr>
          <p:cNvPr id="13" name="Group 12"/>
          <p:cNvGrpSpPr/>
          <p:nvPr/>
        </p:nvGrpSpPr>
        <p:grpSpPr>
          <a:xfrm>
            <a:off x="2499880" y="4526654"/>
            <a:ext cx="6914689" cy="954107"/>
            <a:chOff x="2499880" y="4526654"/>
            <a:chExt cx="6914689" cy="954107"/>
          </a:xfrm>
        </p:grpSpPr>
        <p:grpSp>
          <p:nvGrpSpPr>
            <p:cNvPr id="12" name="Group 11"/>
            <p:cNvGrpSpPr/>
            <p:nvPr/>
          </p:nvGrpSpPr>
          <p:grpSpPr>
            <a:xfrm>
              <a:off x="2499880" y="4657093"/>
              <a:ext cx="1569046" cy="766518"/>
              <a:chOff x="2544965" y="5003381"/>
              <a:chExt cx="1569046" cy="766518"/>
            </a:xfrm>
          </p:grpSpPr>
          <p:sp>
            <p:nvSpPr>
              <p:cNvPr id="10" name="Rectangle"/>
              <p:cNvSpPr/>
              <p:nvPr/>
            </p:nvSpPr>
            <p:spPr>
              <a:xfrm>
                <a:off x="2544965" y="5003381"/>
                <a:ext cx="1569046" cy="766518"/>
              </a:xfrm>
              <a:prstGeom prst="rect">
                <a:avLst/>
              </a:prstGeom>
              <a:solidFill>
                <a:srgbClr val="F4A74C"/>
              </a:solidFill>
              <a:ln w="25400">
                <a:solidFill>
                  <a:srgbClr val="000000"/>
                </a:solidFill>
                <a:miter lim="400000"/>
              </a:ln>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nSpc>
                    <a:spcPts val="2200"/>
                  </a:lnSpc>
                  <a:defRPr sz="1900">
                    <a:latin typeface="Consolas"/>
                    <a:ea typeface="Consolas"/>
                    <a:cs typeface="Consolas"/>
                    <a:sym typeface="Consolas"/>
                  </a:defRPr>
                </a:pPr>
                <a:endParaRPr/>
              </a:p>
            </p:txBody>
          </p:sp>
          <p:sp>
            <p:nvSpPr>
              <p:cNvPr id="11" name="Pragmatic Speaker"/>
              <p:cNvSpPr/>
              <p:nvPr/>
            </p:nvSpPr>
            <p:spPr>
              <a:xfrm>
                <a:off x="2590050" y="5048466"/>
                <a:ext cx="1478876" cy="676348"/>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100" dirty="0">
                    <a:latin typeface="Avenir-Book" panose="02000503020000020003" pitchFamily="2" charset="0"/>
                    <a:cs typeface="Consolas" panose="020B0609020204030204" pitchFamily="49" charset="0"/>
                  </a:rPr>
                  <a:t>Pragmatic Speaker</a:t>
                </a:r>
              </a:p>
            </p:txBody>
          </p:sp>
        </p:grpSp>
        <p:sp>
          <p:nvSpPr>
            <p:cNvPr id="18" name="TextBox 17"/>
            <p:cNvSpPr txBox="1"/>
            <p:nvPr/>
          </p:nvSpPr>
          <p:spPr>
            <a:xfrm>
              <a:off x="4304406" y="4526654"/>
              <a:ext cx="4504759" cy="954107"/>
            </a:xfrm>
            <a:prstGeom prst="rect">
              <a:avLst/>
            </a:prstGeom>
            <a:noFill/>
          </p:spPr>
          <p:txBody>
            <a:bodyPr wrap="none" rtlCol="0">
              <a:spAutoFit/>
            </a:bodyPr>
            <a:lstStyle/>
            <a:p>
              <a:r>
                <a:rPr lang="en-US" sz="2800" i="1" dirty="0" smtClean="0">
                  <a:latin typeface="+mj-lt"/>
                </a:rPr>
                <a:t>remove the last figure</a:t>
              </a:r>
            </a:p>
            <a:p>
              <a:r>
                <a:rPr lang="en-US" sz="2800" i="1" dirty="0" smtClean="0">
                  <a:latin typeface="+mj-lt"/>
                </a:rPr>
                <a:t>add it back in the 3rd position</a:t>
              </a:r>
              <a:endParaRPr lang="en-US" sz="2800" i="1" dirty="0">
                <a:latin typeface="+mj-lt"/>
              </a:endParaRPr>
            </a:p>
          </p:txBody>
        </p:sp>
        <p:sp>
          <p:nvSpPr>
            <p:cNvPr id="22" name="✔"/>
            <p:cNvSpPr txBox="1"/>
            <p:nvPr/>
          </p:nvSpPr>
          <p:spPr>
            <a:xfrm>
              <a:off x="8975111" y="4638702"/>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grpSp>
      <p:grpSp>
        <p:nvGrpSpPr>
          <p:cNvPr id="14" name="Group 13"/>
          <p:cNvGrpSpPr/>
          <p:nvPr/>
        </p:nvGrpSpPr>
        <p:grpSpPr>
          <a:xfrm>
            <a:off x="2499880" y="5618530"/>
            <a:ext cx="6904529" cy="954107"/>
            <a:chOff x="2499880" y="5618530"/>
            <a:chExt cx="6904529" cy="954107"/>
          </a:xfrm>
        </p:grpSpPr>
        <p:sp>
          <p:nvSpPr>
            <p:cNvPr id="23" name="Literal Speaker"/>
            <p:cNvSpPr/>
            <p:nvPr/>
          </p:nvSpPr>
          <p:spPr>
            <a:xfrm>
              <a:off x="2499880" y="5747220"/>
              <a:ext cx="1569046" cy="766517"/>
            </a:xfrm>
            <a:prstGeom prst="rect">
              <a:avLst/>
            </a:prstGeom>
            <a:solidFill>
              <a:srgbClr val="FFC000"/>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lang="en-US" sz="2200" dirty="0" smtClean="0">
                  <a:latin typeface="Avenir-Book" panose="02000503020000020003" pitchFamily="2" charset="0"/>
                  <a:cs typeface="Consolas" panose="020B0609020204030204" pitchFamily="49" charset="0"/>
                </a:rPr>
                <a:t>Human</a:t>
              </a:r>
              <a:endParaRPr sz="2200" dirty="0">
                <a:latin typeface="Avenir-Book" panose="02000503020000020003" pitchFamily="2" charset="0"/>
                <a:cs typeface="Consolas" panose="020B0609020204030204" pitchFamily="49" charset="0"/>
              </a:endParaRPr>
            </a:p>
          </p:txBody>
        </p:sp>
        <p:sp>
          <p:nvSpPr>
            <p:cNvPr id="24" name="TextBox 23"/>
            <p:cNvSpPr txBox="1"/>
            <p:nvPr/>
          </p:nvSpPr>
          <p:spPr>
            <a:xfrm>
              <a:off x="4304407" y="5618530"/>
              <a:ext cx="3571106" cy="954107"/>
            </a:xfrm>
            <a:prstGeom prst="rect">
              <a:avLst/>
            </a:prstGeom>
            <a:noFill/>
          </p:spPr>
          <p:txBody>
            <a:bodyPr wrap="none" rtlCol="0">
              <a:spAutoFit/>
            </a:bodyPr>
            <a:lstStyle/>
            <a:p>
              <a:r>
                <a:rPr lang="en-US" sz="2800" i="1" dirty="0" smtClean="0">
                  <a:latin typeface="+mj-lt"/>
                </a:rPr>
                <a:t>take away the last item</a:t>
              </a:r>
            </a:p>
            <a:p>
              <a:r>
                <a:rPr lang="en-US" sz="2800" i="1" dirty="0" smtClean="0">
                  <a:latin typeface="+mj-lt"/>
                </a:rPr>
                <a:t>undo the last step</a:t>
              </a:r>
              <a:endParaRPr lang="en-US" sz="2800" i="1" dirty="0">
                <a:latin typeface="+mj-lt"/>
              </a:endParaRPr>
            </a:p>
          </p:txBody>
        </p:sp>
        <p:sp>
          <p:nvSpPr>
            <p:cNvPr id="25" name="✗"/>
            <p:cNvSpPr txBox="1"/>
            <p:nvPr/>
          </p:nvSpPr>
          <p:spPr>
            <a:xfrm>
              <a:off x="8925111" y="5747220"/>
              <a:ext cx="479298" cy="65659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chemeClr val="accent2"/>
                  </a:solidFill>
                </a:rPr>
                <a:t>✗</a:t>
              </a:r>
            </a:p>
          </p:txBody>
        </p:sp>
      </p:grpSp>
      <p:sp>
        <p:nvSpPr>
          <p:cNvPr id="7" name="Slide Number Placeholder 6"/>
          <p:cNvSpPr>
            <a:spLocks noGrp="1"/>
          </p:cNvSpPr>
          <p:nvPr>
            <p:ph type="sldNum" sz="quarter" idx="12"/>
          </p:nvPr>
        </p:nvSpPr>
        <p:spPr/>
        <p:txBody>
          <a:bodyPr/>
          <a:lstStyle/>
          <a:p>
            <a:fld id="{556D4C2F-3DDF-0E4B-A4E4-62E14C8D3C1D}" type="slidenum">
              <a:rPr lang="en-US" smtClean="0"/>
              <a:t>32</a:t>
            </a:fld>
            <a:endParaRPr lang="en-US" dirty="0"/>
          </a:p>
        </p:txBody>
      </p:sp>
    </p:spTree>
    <p:extLst>
      <p:ext uri="{BB962C8B-B14F-4D97-AF65-F5344CB8AC3E}">
        <p14:creationId xmlns:p14="http://schemas.microsoft.com/office/powerpoint/2010/main" val="177929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242"/>
            <a:ext cx="12192000" cy="1009698"/>
          </a:xfrm>
        </p:spPr>
        <p:txBody>
          <a:bodyPr>
            <a:normAutofit/>
          </a:bodyPr>
          <a:lstStyle/>
          <a:p>
            <a:r>
              <a:rPr lang="en-US" dirty="0" smtClean="0"/>
              <a:t>Real-world navigation</a:t>
            </a:r>
            <a:endParaRPr lang="en-US" dirty="0"/>
          </a:p>
        </p:txBody>
      </p:sp>
      <p:sp>
        <p:nvSpPr>
          <p:cNvPr id="19" name="Rectangle 18"/>
          <p:cNvSpPr/>
          <p:nvPr/>
        </p:nvSpPr>
        <p:spPr>
          <a:xfrm>
            <a:off x="6217233" y="1962008"/>
            <a:ext cx="5399805" cy="3785652"/>
          </a:xfrm>
          <a:prstGeom prst="rect">
            <a:avLst/>
          </a:prstGeom>
        </p:spPr>
        <p:txBody>
          <a:bodyPr wrap="square">
            <a:spAutoFit/>
          </a:bodyPr>
          <a:lstStyle/>
          <a:p>
            <a:r>
              <a:rPr lang="en-US" sz="2000" b="1" dirty="0" smtClean="0">
                <a:solidFill>
                  <a:srgbClr val="333333"/>
                </a:solidFill>
                <a:latin typeface="Avenir-Book" panose="02000503020000020003" pitchFamily="2" charset="0"/>
              </a:rPr>
              <a:t>human </a:t>
            </a:r>
            <a:r>
              <a:rPr lang="en-US" sz="2000" b="1" dirty="0">
                <a:solidFill>
                  <a:srgbClr val="333333"/>
                </a:solidFill>
                <a:latin typeface="Avenir-Book" panose="02000503020000020003" pitchFamily="2" charset="0"/>
              </a:rPr>
              <a:t>description:</a:t>
            </a:r>
            <a:r>
              <a:rPr lang="en-US" sz="2000" dirty="0">
                <a:solidFill>
                  <a:srgbClr val="333333"/>
                </a:solidFill>
                <a:latin typeface="Avenir-Book" panose="02000503020000020003" pitchFamily="2" charset="0"/>
              </a:rPr>
              <a:t> </a:t>
            </a:r>
          </a:p>
          <a:p>
            <a:r>
              <a:rPr lang="en-US" sz="2000" dirty="0" smtClean="0">
                <a:solidFill>
                  <a:srgbClr val="333333"/>
                </a:solidFill>
                <a:latin typeface="Avenir-Book" panose="02000503020000020003" pitchFamily="2" charset="0"/>
              </a:rPr>
              <a:t>walk </a:t>
            </a:r>
            <a:r>
              <a:rPr lang="en-US" sz="2000" dirty="0">
                <a:solidFill>
                  <a:srgbClr val="333333"/>
                </a:solidFill>
                <a:latin typeface="Avenir-Book" panose="02000503020000020003" pitchFamily="2" charset="0"/>
              </a:rPr>
              <a:t>through the kitchen. go right into the living room and stop by the rug. </a:t>
            </a:r>
            <a:endParaRPr lang="en-US" sz="2000" dirty="0" smtClean="0">
              <a:solidFill>
                <a:srgbClr val="333333"/>
              </a:solidFill>
              <a:latin typeface="Avenir-Book" panose="02000503020000020003" pitchFamily="2" charset="0"/>
            </a:endParaRPr>
          </a:p>
          <a:p>
            <a:endParaRPr lang="en-US" sz="2000" dirty="0">
              <a:solidFill>
                <a:srgbClr val="333333"/>
              </a:solidFill>
              <a:latin typeface="Avenir-Book" panose="02000503020000020003" pitchFamily="2" charset="0"/>
            </a:endParaRPr>
          </a:p>
          <a:p>
            <a:r>
              <a:rPr lang="en-US" sz="2000" b="1" dirty="0" smtClean="0">
                <a:solidFill>
                  <a:srgbClr val="333333"/>
                </a:solidFill>
                <a:latin typeface="Avenir-Book" panose="02000503020000020003" pitchFamily="2" charset="0"/>
              </a:rPr>
              <a:t>base </a:t>
            </a:r>
            <a:r>
              <a:rPr lang="en-US" sz="2000" b="1" dirty="0">
                <a:solidFill>
                  <a:srgbClr val="333333"/>
                </a:solidFill>
                <a:latin typeface="Avenir-Book" panose="02000503020000020003" pitchFamily="2" charset="0"/>
              </a:rPr>
              <a:t>speaker:</a:t>
            </a:r>
            <a:r>
              <a:rPr lang="en-US" sz="2000" dirty="0">
                <a:solidFill>
                  <a:srgbClr val="333333"/>
                </a:solidFill>
                <a:latin typeface="Avenir-Book" panose="02000503020000020003" pitchFamily="2" charset="0"/>
              </a:rPr>
              <a:t> </a:t>
            </a:r>
          </a:p>
          <a:p>
            <a:r>
              <a:rPr lang="en-US" sz="2000" dirty="0">
                <a:solidFill>
                  <a:srgbClr val="333333"/>
                </a:solidFill>
                <a:latin typeface="Avenir-Book" panose="02000503020000020003" pitchFamily="2" charset="0"/>
              </a:rPr>
              <a:t>walk past the dining room table and chairs and wait there . </a:t>
            </a:r>
          </a:p>
          <a:p>
            <a:r>
              <a:rPr lang="en-US" sz="2000" dirty="0">
                <a:latin typeface="Avenir-Book" panose="02000503020000020003" pitchFamily="2" charset="0"/>
              </a:rPr>
              <a:t/>
            </a:r>
            <a:br>
              <a:rPr lang="en-US" sz="2000" dirty="0">
                <a:latin typeface="Avenir-Book" panose="02000503020000020003" pitchFamily="2" charset="0"/>
              </a:rPr>
            </a:br>
            <a:r>
              <a:rPr lang="en-US" sz="2000" b="1" dirty="0" smtClean="0">
                <a:solidFill>
                  <a:srgbClr val="333333"/>
                </a:solidFill>
                <a:latin typeface="Avenir-Book" panose="02000503020000020003" pitchFamily="2" charset="0"/>
              </a:rPr>
              <a:t>pragmatic </a:t>
            </a:r>
            <a:r>
              <a:rPr lang="en-US" sz="2000" b="1" dirty="0">
                <a:solidFill>
                  <a:srgbClr val="333333"/>
                </a:solidFill>
                <a:latin typeface="Avenir-Book" panose="02000503020000020003" pitchFamily="2" charset="0"/>
              </a:rPr>
              <a:t>speaker:</a:t>
            </a:r>
            <a:r>
              <a:rPr lang="en-US" sz="2000" dirty="0">
                <a:solidFill>
                  <a:srgbClr val="333333"/>
                </a:solidFill>
                <a:latin typeface="Avenir-Book" panose="02000503020000020003" pitchFamily="2" charset="0"/>
              </a:rPr>
              <a:t> </a:t>
            </a:r>
          </a:p>
          <a:p>
            <a:r>
              <a:rPr lang="en-US" sz="2000" dirty="0">
                <a:solidFill>
                  <a:srgbClr val="333333"/>
                </a:solidFill>
                <a:latin typeface="Avenir-Book" panose="02000503020000020003" pitchFamily="2" charset="0"/>
              </a:rPr>
              <a:t>walk past the dining room table and chairs and take a right into the living room . stop once you are on the rug </a:t>
            </a:r>
            <a:r>
              <a:rPr lang="en-US" sz="2000" dirty="0" smtClean="0">
                <a:solidFill>
                  <a:srgbClr val="333333"/>
                </a:solidFill>
                <a:latin typeface="Avenir-Book" panose="02000503020000020003" pitchFamily="2" charset="0"/>
              </a:rPr>
              <a:t>.</a:t>
            </a:r>
            <a:endParaRPr lang="en-US" sz="2000" dirty="0">
              <a:solidFill>
                <a:srgbClr val="333333"/>
              </a:solidFill>
              <a:latin typeface="Avenir-Book" panose="02000503020000020003" pitchFamily="2"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36" y="1858106"/>
            <a:ext cx="5358246" cy="4018685"/>
          </a:xfrm>
          <a:prstGeom prst="rect">
            <a:avLst/>
          </a:prstGeom>
        </p:spPr>
      </p:pic>
      <p:sp>
        <p:nvSpPr>
          <p:cNvPr id="6" name="Content Placeholder 2"/>
          <p:cNvSpPr txBox="1">
            <a:spLocks/>
          </p:cNvSpPr>
          <p:nvPr/>
        </p:nvSpPr>
        <p:spPr>
          <a:xfrm>
            <a:off x="1" y="1237569"/>
            <a:ext cx="10954692" cy="469131"/>
          </a:xfrm>
          <a:prstGeom prst="rect">
            <a:avLst/>
          </a:prstGeom>
        </p:spPr>
        <p:txBody>
          <a:bodyPr vert="horz" lIns="91440" tIns="45720" rIns="91440" bIns="45720" rtlCol="0" anchor="ctr" anchorCtr="0">
            <a:noAutofit/>
          </a:bodyPr>
          <a:lst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Avenir-Book" panose="02000503020000020003" pitchFamily="2" charset="0"/>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Avenir-Book" panose="02000503020000020003" pitchFamily="2"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Book" panose="02000503020000020003" pitchFamily="2"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Book" panose="02000503020000020003"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Book" panose="02000503020000020003"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Clr>
                <a:srgbClr val="BDD0F0">
                  <a:lumMod val="75000"/>
                </a:srgbClr>
              </a:buClr>
              <a:buFont typeface="Arial"/>
              <a:buNone/>
            </a:pPr>
            <a:r>
              <a:rPr lang="en-US" sz="2200" dirty="0" smtClean="0">
                <a:solidFill>
                  <a:srgbClr val="333333"/>
                </a:solidFill>
              </a:rPr>
              <a:t>Matterport3D vision-and-language navigation dataset [Anderson et al., 2018]</a:t>
            </a:r>
            <a:endParaRPr lang="en-US" sz="3000" b="1" dirty="0" smtClean="0">
              <a:solidFill>
                <a:srgbClr val="FF9900"/>
              </a:solidFill>
            </a:endParaRPr>
          </a:p>
        </p:txBody>
      </p:sp>
      <p:sp>
        <p:nvSpPr>
          <p:cNvPr id="3" name="Slide Number Placeholder 2"/>
          <p:cNvSpPr>
            <a:spLocks noGrp="1"/>
          </p:cNvSpPr>
          <p:nvPr>
            <p:ph type="sldNum" sz="quarter" idx="12"/>
          </p:nvPr>
        </p:nvSpPr>
        <p:spPr/>
        <p:txBody>
          <a:bodyPr/>
          <a:lstStyle/>
          <a:p>
            <a:fld id="{556D4C2F-3DDF-0E4B-A4E4-62E14C8D3C1D}" type="slidenum">
              <a:rPr lang="en-US" smtClean="0"/>
              <a:t>33</a:t>
            </a:fld>
            <a:endParaRPr lang="en-US" dirty="0"/>
          </a:p>
        </p:txBody>
      </p:sp>
    </p:spTree>
    <p:extLst>
      <p:ext uri="{BB962C8B-B14F-4D97-AF65-F5344CB8AC3E}">
        <p14:creationId xmlns:p14="http://schemas.microsoft.com/office/powerpoint/2010/main" val="363169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Box 2"/>
          <p:cNvSpPr txBox="1"/>
          <p:nvPr/>
        </p:nvSpPr>
        <p:spPr>
          <a:xfrm>
            <a:off x="3368113" y="1574507"/>
            <a:ext cx="8357041" cy="4401205"/>
          </a:xfrm>
          <a:prstGeom prst="rect">
            <a:avLst/>
          </a:prstGeom>
          <a:noFill/>
        </p:spPr>
        <p:txBody>
          <a:bodyPr wrap="square" rtlCol="0">
            <a:spAutoFit/>
          </a:bodyPr>
          <a:lstStyle/>
          <a:p>
            <a:r>
              <a:rPr lang="en-US" sz="2800" dirty="0" smtClean="0">
                <a:latin typeface="Avenir-Book" panose="02000503020000020003" pitchFamily="2" charset="0"/>
              </a:rPr>
              <a:t>Unified inference for sequential interpretation and generation</a:t>
            </a:r>
            <a:endParaRPr lang="en-US" sz="2800" dirty="0">
              <a:latin typeface="Avenir-Book" panose="02000503020000020003" pitchFamily="2" charset="0"/>
            </a:endParaRPr>
          </a:p>
          <a:p>
            <a:endParaRPr lang="en-US" sz="2800" dirty="0" smtClean="0">
              <a:latin typeface="Avenir-Book" panose="02000503020000020003" pitchFamily="2" charset="0"/>
            </a:endParaRPr>
          </a:p>
          <a:p>
            <a:endParaRPr lang="en-US" sz="2800" dirty="0" smtClean="0">
              <a:latin typeface="Avenir-Book" panose="02000503020000020003" pitchFamily="2" charset="0"/>
            </a:endParaRPr>
          </a:p>
          <a:p>
            <a:r>
              <a:rPr lang="en-US" sz="2800" dirty="0" smtClean="0">
                <a:latin typeface="Avenir-Book" panose="02000503020000020003" pitchFamily="2" charset="0"/>
              </a:rPr>
              <a:t>Reasoning counterfactually, and about likely interpretations</a:t>
            </a:r>
          </a:p>
          <a:p>
            <a:endParaRPr lang="en-US" sz="2800" dirty="0" smtClean="0">
              <a:latin typeface="Avenir-Book" panose="02000503020000020003" pitchFamily="2" charset="0"/>
            </a:endParaRPr>
          </a:p>
          <a:p>
            <a:endParaRPr lang="en-US" sz="2800" dirty="0" smtClean="0">
              <a:latin typeface="Avenir-Book" panose="02000503020000020003" pitchFamily="2" charset="0"/>
            </a:endParaRPr>
          </a:p>
          <a:p>
            <a:r>
              <a:rPr lang="en-US" sz="2800" dirty="0" smtClean="0">
                <a:latin typeface="Avenir-Book" panose="02000503020000020003" pitchFamily="2" charset="0"/>
              </a:rPr>
              <a:t>Pragmatics helps for complex tasks in structured domains</a:t>
            </a:r>
            <a:endParaRPr lang="en-US" sz="2800" dirty="0">
              <a:latin typeface="Avenir-Book" panose="02000503020000020003" pitchFamily="2" charset="0"/>
            </a:endParaRPr>
          </a:p>
        </p:txBody>
      </p:sp>
      <p:sp>
        <p:nvSpPr>
          <p:cNvPr id="4" name="Slide Number Placeholder 3"/>
          <p:cNvSpPr>
            <a:spLocks noGrp="1"/>
          </p:cNvSpPr>
          <p:nvPr>
            <p:ph type="sldNum" sz="quarter" idx="12"/>
          </p:nvPr>
        </p:nvSpPr>
        <p:spPr/>
        <p:txBody>
          <a:bodyPr/>
          <a:lstStyle/>
          <a:p>
            <a:fld id="{556D4C2F-3DDF-0E4B-A4E4-62E14C8D3C1D}" type="slidenum">
              <a:rPr lang="en-US" smtClean="0"/>
              <a:t>34</a:t>
            </a:fld>
            <a:endParaRPr lang="en-US" dirty="0"/>
          </a:p>
        </p:txBody>
      </p:sp>
      <p:sp>
        <p:nvSpPr>
          <p:cNvPr id="5" name="Literal Speaker"/>
          <p:cNvSpPr/>
          <p:nvPr/>
        </p:nvSpPr>
        <p:spPr>
          <a:xfrm>
            <a:off x="1143482" y="3051302"/>
            <a:ext cx="1393316" cy="611062"/>
          </a:xfrm>
          <a:prstGeom prst="rect">
            <a:avLst/>
          </a:prstGeom>
          <a:solidFill>
            <a:srgbClr val="F4A74C"/>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000" dirty="0" smtClean="0">
                <a:latin typeface="Avenir-Book" panose="02000503020000020003" pitchFamily="2" charset="0"/>
                <a:cs typeface="Consolas" panose="020B0609020204030204" pitchFamily="49" charset="0"/>
              </a:rPr>
              <a:t>Speaker</a:t>
            </a:r>
            <a:endParaRPr sz="2000" dirty="0">
              <a:latin typeface="Avenir-Book" panose="02000503020000020003" pitchFamily="2" charset="0"/>
              <a:cs typeface="Consolas" panose="020B0609020204030204" pitchFamily="49" charset="0"/>
            </a:endParaRPr>
          </a:p>
        </p:txBody>
      </p:sp>
      <p:sp>
        <p:nvSpPr>
          <p:cNvPr id="6" name="Literal Listener"/>
          <p:cNvSpPr/>
          <p:nvPr/>
        </p:nvSpPr>
        <p:spPr>
          <a:xfrm>
            <a:off x="1143482" y="2074439"/>
            <a:ext cx="1393316" cy="611062"/>
          </a:xfrm>
          <a:prstGeom prst="rect">
            <a:avLst/>
          </a:prstGeom>
          <a:solidFill>
            <a:schemeClr val="accent3">
              <a:lumMod val="60000"/>
              <a:lumOff val="40000"/>
            </a:schemeClr>
          </a:solidFill>
          <a:ln w="25400">
            <a:solidFill>
              <a:srgbClr val="000000"/>
            </a:solidFill>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000" dirty="0" smtClean="0">
                <a:latin typeface="Avenir-Book" panose="02000503020000020003" pitchFamily="2" charset="0"/>
                <a:cs typeface="Consolas" panose="020B0609020204030204" pitchFamily="49" charset="0"/>
              </a:rPr>
              <a:t>Listener</a:t>
            </a:r>
            <a:endParaRPr sz="2000" dirty="0">
              <a:latin typeface="Avenir-Book" panose="02000503020000020003" pitchFamily="2" charset="0"/>
              <a:cs typeface="Consolas" panose="020B0609020204030204" pitchFamily="49" charset="0"/>
            </a:endParaRPr>
          </a:p>
        </p:txBody>
      </p:sp>
      <p:cxnSp>
        <p:nvCxnSpPr>
          <p:cNvPr id="9" name="Curved Connector 8"/>
          <p:cNvCxnSpPr/>
          <p:nvPr/>
        </p:nvCxnSpPr>
        <p:spPr>
          <a:xfrm>
            <a:off x="2606246" y="2379970"/>
            <a:ext cx="12700" cy="976863"/>
          </a:xfrm>
          <a:prstGeom prst="curvedConnector3">
            <a:avLst>
              <a:gd name="adj1" fmla="val 4169622"/>
            </a:avLst>
          </a:prstGeom>
          <a:ln w="508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Curved Connector 11"/>
          <p:cNvCxnSpPr/>
          <p:nvPr/>
        </p:nvCxnSpPr>
        <p:spPr>
          <a:xfrm rot="10800000">
            <a:off x="1054983" y="2379970"/>
            <a:ext cx="12700" cy="976863"/>
          </a:xfrm>
          <a:prstGeom prst="curvedConnector3">
            <a:avLst>
              <a:gd name="adj1" fmla="val 4260764"/>
            </a:avLst>
          </a:prstGeom>
          <a:ln w="508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472444" y="4713962"/>
            <a:ext cx="2712241" cy="1315209"/>
            <a:chOff x="3036916" y="1676372"/>
            <a:chExt cx="2712241" cy="1315209"/>
          </a:xfrm>
        </p:grpSpPr>
        <p:grpSp>
          <p:nvGrpSpPr>
            <p:cNvPr id="25" name="Group"/>
            <p:cNvGrpSpPr/>
            <p:nvPr/>
          </p:nvGrpSpPr>
          <p:grpSpPr>
            <a:xfrm>
              <a:off x="3036916" y="2125700"/>
              <a:ext cx="2712241" cy="414083"/>
              <a:chOff x="0" y="0"/>
              <a:chExt cx="5187054" cy="791917"/>
            </a:xfrm>
          </p:grpSpPr>
          <p:sp>
            <p:nvSpPr>
              <p:cNvPr id="36"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7"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8"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9"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0"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1"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42"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3"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44"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26" name="Square"/>
            <p:cNvSpPr/>
            <p:nvPr/>
          </p:nvSpPr>
          <p:spPr>
            <a:xfrm>
              <a:off x="4869982" y="1676372"/>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7" name="Square"/>
            <p:cNvSpPr/>
            <p:nvPr/>
          </p:nvSpPr>
          <p:spPr>
            <a:xfrm>
              <a:off x="4875442" y="2577498"/>
              <a:ext cx="414083" cy="414083"/>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8" name="Line"/>
            <p:cNvSpPr/>
            <p:nvPr/>
          </p:nvSpPr>
          <p:spPr>
            <a:xfrm>
              <a:off x="3271464"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29" name="Line"/>
            <p:cNvSpPr/>
            <p:nvPr/>
          </p:nvSpPr>
          <p:spPr>
            <a:xfrm>
              <a:off x="3746223"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0" name="Line"/>
            <p:cNvSpPr/>
            <p:nvPr/>
          </p:nvSpPr>
          <p:spPr>
            <a:xfrm>
              <a:off x="4223537"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1" name="Line"/>
            <p:cNvSpPr/>
            <p:nvPr/>
          </p:nvSpPr>
          <p:spPr>
            <a:xfrm>
              <a:off x="4698296" y="2324023"/>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32" name="Line"/>
            <p:cNvSpPr/>
            <p:nvPr/>
          </p:nvSpPr>
          <p:spPr>
            <a:xfrm>
              <a:off x="5133242" y="2332741"/>
              <a:ext cx="419911"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3" name="Group 32"/>
            <p:cNvGrpSpPr/>
            <p:nvPr/>
          </p:nvGrpSpPr>
          <p:grpSpPr>
            <a:xfrm>
              <a:off x="5382544" y="2147403"/>
              <a:ext cx="315940" cy="357034"/>
              <a:chOff x="5411119" y="2149865"/>
              <a:chExt cx="315940" cy="357034"/>
            </a:xfrm>
          </p:grpSpPr>
          <p:sp>
            <p:nvSpPr>
              <p:cNvPr id="34" name="Square"/>
              <p:cNvSpPr/>
              <p:nvPr/>
            </p:nvSpPr>
            <p:spPr>
              <a:xfrm>
                <a:off x="5411119" y="2154732"/>
                <a:ext cx="315939" cy="352167"/>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4569" y="2149865"/>
                <a:ext cx="312490" cy="352167"/>
              </a:xfrm>
              <a:prstGeom prst="rect">
                <a:avLst/>
              </a:prstGeom>
            </p:spPr>
          </p:pic>
        </p:grpSp>
      </p:grpSp>
    </p:spTree>
    <p:extLst>
      <p:ext uri="{BB962C8B-B14F-4D97-AF65-F5344CB8AC3E}">
        <p14:creationId xmlns:p14="http://schemas.microsoft.com/office/powerpoint/2010/main" val="323162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1308100"/>
            <a:ext cx="12192000" cy="4108450"/>
          </a:xfrm>
        </p:spPr>
        <p:txBody>
          <a:bodyPr>
            <a:normAutofit/>
          </a:bodyPr>
          <a:lstStyle/>
          <a:p>
            <a:pPr marL="0" indent="0" algn="ctr">
              <a:buNone/>
            </a:pPr>
            <a:r>
              <a:rPr lang="en-US" sz="4400" dirty="0" smtClean="0"/>
              <a:t>Thanks!</a:t>
            </a:r>
            <a:endParaRPr lang="en-US" sz="4400" dirty="0"/>
          </a:p>
        </p:txBody>
      </p:sp>
      <p:sp>
        <p:nvSpPr>
          <p:cNvPr id="2" name="Rectangle 1"/>
          <p:cNvSpPr/>
          <p:nvPr/>
        </p:nvSpPr>
        <p:spPr>
          <a:xfrm>
            <a:off x="1617851" y="3892259"/>
            <a:ext cx="8956298" cy="492443"/>
          </a:xfrm>
          <a:prstGeom prst="rect">
            <a:avLst/>
          </a:prstGeom>
        </p:spPr>
        <p:txBody>
          <a:bodyPr wrap="none">
            <a:spAutoFit/>
          </a:bodyPr>
          <a:lstStyle/>
          <a:p>
            <a:r>
              <a:rPr lang="en-US" sz="2600" dirty="0">
                <a:latin typeface="Consolas" panose="020B0609020204030204" pitchFamily="49" charset="0"/>
                <a:cs typeface="Consolas" panose="020B0609020204030204" pitchFamily="49" charset="0"/>
              </a:rPr>
              <a:t>http://github.com/dpfried/pragmatic-instructions</a:t>
            </a:r>
          </a:p>
        </p:txBody>
      </p:sp>
      <p:sp>
        <p:nvSpPr>
          <p:cNvPr id="3" name="Slide Number Placeholder 2"/>
          <p:cNvSpPr>
            <a:spLocks noGrp="1"/>
          </p:cNvSpPr>
          <p:nvPr>
            <p:ph type="sldNum" sz="quarter" idx="12"/>
          </p:nvPr>
        </p:nvSpPr>
        <p:spPr/>
        <p:txBody>
          <a:bodyPr/>
          <a:lstStyle/>
          <a:p>
            <a:fld id="{556D4C2F-3DDF-0E4B-A4E4-62E14C8D3C1D}" type="slidenum">
              <a:rPr lang="en-US" smtClean="0"/>
              <a:t>35</a:t>
            </a:fld>
            <a:endParaRPr lang="en-US"/>
          </a:p>
        </p:txBody>
      </p:sp>
    </p:spTree>
    <p:extLst>
      <p:ext uri="{BB962C8B-B14F-4D97-AF65-F5344CB8AC3E}">
        <p14:creationId xmlns:p14="http://schemas.microsoft.com/office/powerpoint/2010/main" val="121397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19362"/>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Interpreting instructions</a:t>
            </a:r>
          </a:p>
        </p:txBody>
      </p:sp>
      <p:sp>
        <p:nvSpPr>
          <p:cNvPr id="10" name="Instruction"/>
          <p:cNvSpPr txBox="1"/>
          <p:nvPr/>
        </p:nvSpPr>
        <p:spPr>
          <a:xfrm>
            <a:off x="2349346" y="1864835"/>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sp>
        <p:nvSpPr>
          <p:cNvPr id="11" name="walk along the blue carpet and you pass…"/>
          <p:cNvSpPr txBox="1"/>
          <p:nvPr/>
        </p:nvSpPr>
        <p:spPr>
          <a:xfrm>
            <a:off x="4351375" y="1691860"/>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dirty="0">
                <a:latin typeface="+mj-lt"/>
              </a:rPr>
              <a:t>walk along the blue carpet and you pass </a:t>
            </a:r>
          </a:p>
          <a:p>
            <a:pPr algn="l">
              <a:defRPr sz="2500" i="1">
                <a:latin typeface="Times New Roman"/>
                <a:ea typeface="Times New Roman"/>
                <a:cs typeface="Times New Roman"/>
                <a:sym typeface="Times New Roman"/>
              </a:defRPr>
            </a:pPr>
            <a:r>
              <a:rPr dirty="0">
                <a:latin typeface="+mj-lt"/>
              </a:rPr>
              <a:t>two objects</a:t>
            </a:r>
          </a:p>
        </p:txBody>
      </p:sp>
      <p:grpSp>
        <p:nvGrpSpPr>
          <p:cNvPr id="13" name="Group"/>
          <p:cNvGrpSpPr/>
          <p:nvPr/>
        </p:nvGrpSpPr>
        <p:grpSpPr>
          <a:xfrm>
            <a:off x="2697630" y="3652181"/>
            <a:ext cx="6569134" cy="1002922"/>
            <a:chOff x="0" y="0"/>
            <a:chExt cx="5187054" cy="791917"/>
          </a:xfrm>
        </p:grpSpPr>
        <p:sp>
          <p:nvSpPr>
            <p:cNvPr id="22"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9"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30"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7"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 name="Slide Number Placeholder 4"/>
          <p:cNvSpPr>
            <a:spLocks noGrp="1"/>
          </p:cNvSpPr>
          <p:nvPr>
            <p:ph type="sldNum" sz="quarter" idx="12"/>
          </p:nvPr>
        </p:nvSpPr>
        <p:spPr/>
        <p:txBody>
          <a:bodyPr/>
          <a:lstStyle/>
          <a:p>
            <a:fld id="{556D4C2F-3DDF-0E4B-A4E4-62E14C8D3C1D}" type="slidenum">
              <a:rPr lang="en-US" smtClean="0"/>
              <a:t>4</a:t>
            </a:fld>
            <a:endParaRPr lang="en-US" dirty="0"/>
          </a:p>
        </p:txBody>
      </p:sp>
      <p:sp>
        <p:nvSpPr>
          <p:cNvPr id="34" name="Line"/>
          <p:cNvSpPr/>
          <p:nvPr/>
        </p:nvSpPr>
        <p:spPr>
          <a:xfrm>
            <a:off x="3265714"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1" name="Group 30"/>
          <p:cNvGrpSpPr/>
          <p:nvPr/>
        </p:nvGrpSpPr>
        <p:grpSpPr>
          <a:xfrm>
            <a:off x="3926750" y="3720444"/>
            <a:ext cx="765215" cy="864749"/>
            <a:chOff x="2816483" y="3727161"/>
            <a:chExt cx="765215" cy="864749"/>
          </a:xfrm>
        </p:grpSpPr>
        <p:sp>
          <p:nvSpPr>
            <p:cNvPr id="32" name="Square"/>
            <p:cNvSpPr/>
            <p:nvPr/>
          </p:nvSpPr>
          <p:spPr>
            <a:xfrm>
              <a:off x="2816483" y="3738949"/>
              <a:ext cx="765215" cy="852961"/>
            </a:xfrm>
            <a:prstGeom prst="rect">
              <a:avLst/>
            </a:prstGeom>
            <a:solidFill>
              <a:schemeClr val="accent3">
                <a:lumMod val="40000"/>
                <a:lumOff val="60000"/>
                <a:alpha val="66000"/>
              </a:schemeClr>
            </a:solidFill>
            <a:ln w="381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15" name="✗"/>
          <p:cNvSpPr txBox="1"/>
          <p:nvPr/>
        </p:nvSpPr>
        <p:spPr>
          <a:xfrm>
            <a:off x="4419679" y="4137798"/>
            <a:ext cx="653179" cy="89479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chemeClr val="accent2"/>
                </a:solidFill>
              </a:rPr>
              <a:t>✗</a:t>
            </a:r>
          </a:p>
        </p:txBody>
      </p:sp>
    </p:spTree>
    <p:extLst>
      <p:ext uri="{BB962C8B-B14F-4D97-AF65-F5344CB8AC3E}">
        <p14:creationId xmlns:p14="http://schemas.microsoft.com/office/powerpoint/2010/main" val="2901398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19362"/>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Interpreting instructions</a:t>
            </a:r>
          </a:p>
        </p:txBody>
      </p:sp>
      <p:sp>
        <p:nvSpPr>
          <p:cNvPr id="10" name="Instruction"/>
          <p:cNvSpPr txBox="1"/>
          <p:nvPr/>
        </p:nvSpPr>
        <p:spPr>
          <a:xfrm>
            <a:off x="2349346" y="1864835"/>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sp>
        <p:nvSpPr>
          <p:cNvPr id="11" name="walk along the blue carpet and you pass…"/>
          <p:cNvSpPr txBox="1"/>
          <p:nvPr/>
        </p:nvSpPr>
        <p:spPr>
          <a:xfrm>
            <a:off x="4351375" y="1691860"/>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dirty="0">
                <a:latin typeface="+mj-lt"/>
              </a:rPr>
              <a:t>walk along the blue carpet and you pass </a:t>
            </a:r>
          </a:p>
          <a:p>
            <a:pPr algn="l">
              <a:defRPr sz="2500" i="1">
                <a:latin typeface="Times New Roman"/>
                <a:ea typeface="Times New Roman"/>
                <a:cs typeface="Times New Roman"/>
                <a:sym typeface="Times New Roman"/>
              </a:defRPr>
            </a:pPr>
            <a:r>
              <a:rPr dirty="0">
                <a:latin typeface="+mj-lt"/>
              </a:rPr>
              <a:t>two objects</a:t>
            </a:r>
          </a:p>
        </p:txBody>
      </p:sp>
      <p:grpSp>
        <p:nvGrpSpPr>
          <p:cNvPr id="13" name="Group"/>
          <p:cNvGrpSpPr/>
          <p:nvPr/>
        </p:nvGrpSpPr>
        <p:grpSpPr>
          <a:xfrm>
            <a:off x="2697630" y="3652181"/>
            <a:ext cx="6569134" cy="1002922"/>
            <a:chOff x="0" y="0"/>
            <a:chExt cx="5187054" cy="791917"/>
          </a:xfrm>
        </p:grpSpPr>
        <p:sp>
          <p:nvSpPr>
            <p:cNvPr id="22"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3"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4"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5"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26"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7"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28"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29"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30"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17" name="Square"/>
          <p:cNvSpPr/>
          <p:nvPr/>
        </p:nvSpPr>
        <p:spPr>
          <a:xfrm>
            <a:off x="7137373"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18"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 name="Slide Number Placeholder 4"/>
          <p:cNvSpPr>
            <a:spLocks noGrp="1"/>
          </p:cNvSpPr>
          <p:nvPr>
            <p:ph type="sldNum" sz="quarter" idx="12"/>
          </p:nvPr>
        </p:nvSpPr>
        <p:spPr/>
        <p:txBody>
          <a:bodyPr/>
          <a:lstStyle/>
          <a:p>
            <a:fld id="{556D4C2F-3DDF-0E4B-A4E4-62E14C8D3C1D}" type="slidenum">
              <a:rPr lang="en-US" smtClean="0"/>
              <a:t>5</a:t>
            </a:fld>
            <a:endParaRPr lang="en-US" dirty="0"/>
          </a:p>
        </p:txBody>
      </p:sp>
      <p:sp>
        <p:nvSpPr>
          <p:cNvPr id="41" name="Line"/>
          <p:cNvSpPr/>
          <p:nvPr/>
        </p:nvSpPr>
        <p:spPr>
          <a:xfrm>
            <a:off x="3265714"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2" name="Line"/>
          <p:cNvSpPr/>
          <p:nvPr/>
        </p:nvSpPr>
        <p:spPr>
          <a:xfrm>
            <a:off x="441559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3" name="Line"/>
          <p:cNvSpPr/>
          <p:nvPr/>
        </p:nvSpPr>
        <p:spPr>
          <a:xfrm>
            <a:off x="557166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5" name="Line"/>
          <p:cNvSpPr/>
          <p:nvPr/>
        </p:nvSpPr>
        <p:spPr>
          <a:xfrm>
            <a:off x="7802754" y="4132525"/>
            <a:ext cx="922176"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4" name="Line"/>
          <p:cNvSpPr/>
          <p:nvPr/>
        </p:nvSpPr>
        <p:spPr>
          <a:xfrm>
            <a:off x="6721546" y="4132525"/>
            <a:ext cx="922176"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37" name="Group 36"/>
          <p:cNvGrpSpPr/>
          <p:nvPr/>
        </p:nvGrpSpPr>
        <p:grpSpPr>
          <a:xfrm>
            <a:off x="8379404" y="3721267"/>
            <a:ext cx="765215" cy="864749"/>
            <a:chOff x="2816483" y="3727161"/>
            <a:chExt cx="765215" cy="864749"/>
          </a:xfrm>
        </p:grpSpPr>
        <p:sp>
          <p:nvSpPr>
            <p:cNvPr id="38" name="Square"/>
            <p:cNvSpPr/>
            <p:nvPr/>
          </p:nvSpPr>
          <p:spPr>
            <a:xfrm>
              <a:off x="2816483" y="3738949"/>
              <a:ext cx="765215" cy="852961"/>
            </a:xfrm>
            <a:prstGeom prst="rect">
              <a:avLst/>
            </a:prstGeom>
            <a:solidFill>
              <a:schemeClr val="accent3">
                <a:lumMod val="40000"/>
                <a:lumOff val="60000"/>
                <a:alpha val="66000"/>
              </a:schemeClr>
            </a:solidFill>
            <a:ln w="381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40" name="✗"/>
          <p:cNvSpPr txBox="1"/>
          <p:nvPr/>
        </p:nvSpPr>
        <p:spPr>
          <a:xfrm>
            <a:off x="8872333" y="4138621"/>
            <a:ext cx="653179" cy="894790"/>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b="1" dirty="0">
                <a:solidFill>
                  <a:schemeClr val="accent2"/>
                </a:solidFill>
              </a:rPr>
              <a:t>✗</a:t>
            </a:r>
          </a:p>
        </p:txBody>
      </p:sp>
    </p:spTree>
    <p:extLst>
      <p:ext uri="{BB962C8B-B14F-4D97-AF65-F5344CB8AC3E}">
        <p14:creationId xmlns:p14="http://schemas.microsoft.com/office/powerpoint/2010/main" val="1444267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319362"/>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Interpreting instructions</a:t>
            </a:r>
          </a:p>
        </p:txBody>
      </p:sp>
      <p:sp>
        <p:nvSpPr>
          <p:cNvPr id="10" name="Instruction"/>
          <p:cNvSpPr txBox="1"/>
          <p:nvPr/>
        </p:nvSpPr>
        <p:spPr>
          <a:xfrm>
            <a:off x="2349346" y="1864835"/>
            <a:ext cx="1780937" cy="533479"/>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sz="2800" dirty="0">
                <a:latin typeface="Avenir-Book" panose="02000503020000020003" pitchFamily="2" charset="0"/>
              </a:rPr>
              <a:t>Instruction</a:t>
            </a:r>
          </a:p>
        </p:txBody>
      </p:sp>
      <p:sp>
        <p:nvSpPr>
          <p:cNvPr id="11" name="walk along the blue carpet and you pass…"/>
          <p:cNvSpPr txBox="1"/>
          <p:nvPr/>
        </p:nvSpPr>
        <p:spPr>
          <a:xfrm>
            <a:off x="4351375" y="1691860"/>
            <a:ext cx="5285493" cy="87203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lgn="l">
              <a:defRPr sz="2500" i="1">
                <a:latin typeface="Times New Roman"/>
                <a:ea typeface="Times New Roman"/>
                <a:cs typeface="Times New Roman"/>
                <a:sym typeface="Times New Roman"/>
              </a:defRPr>
            </a:pPr>
            <a:r>
              <a:rPr dirty="0">
                <a:latin typeface="+mj-lt"/>
              </a:rPr>
              <a:t>walk along the blue carpet and you pass </a:t>
            </a:r>
          </a:p>
          <a:p>
            <a:pPr algn="l">
              <a:defRPr sz="2500" i="1">
                <a:latin typeface="Times New Roman"/>
                <a:ea typeface="Times New Roman"/>
                <a:cs typeface="Times New Roman"/>
                <a:sym typeface="Times New Roman"/>
              </a:defRPr>
            </a:pPr>
            <a:r>
              <a:rPr dirty="0">
                <a:latin typeface="+mj-lt"/>
              </a:rPr>
              <a:t>two objects</a:t>
            </a:r>
          </a:p>
        </p:txBody>
      </p:sp>
      <p:sp>
        <p:nvSpPr>
          <p:cNvPr id="5" name="Slide Number Placeholder 4"/>
          <p:cNvSpPr>
            <a:spLocks noGrp="1"/>
          </p:cNvSpPr>
          <p:nvPr>
            <p:ph type="sldNum" sz="quarter" idx="12"/>
          </p:nvPr>
        </p:nvSpPr>
        <p:spPr>
          <a:xfrm>
            <a:off x="9207916" y="6375619"/>
            <a:ext cx="2844800" cy="365125"/>
          </a:xfrm>
        </p:spPr>
        <p:txBody>
          <a:bodyPr/>
          <a:lstStyle/>
          <a:p>
            <a:fld id="{556D4C2F-3DDF-0E4B-A4E4-62E14C8D3C1D}" type="slidenum">
              <a:rPr lang="en-US" smtClean="0"/>
              <a:t>6</a:t>
            </a:fld>
            <a:endParaRPr lang="en-US" dirty="0"/>
          </a:p>
        </p:txBody>
      </p:sp>
      <p:grpSp>
        <p:nvGrpSpPr>
          <p:cNvPr id="33" name="Group 32"/>
          <p:cNvGrpSpPr/>
          <p:nvPr/>
        </p:nvGrpSpPr>
        <p:grpSpPr>
          <a:xfrm>
            <a:off x="2697630" y="2563894"/>
            <a:ext cx="6569134" cy="3185479"/>
            <a:chOff x="2697630" y="2563894"/>
            <a:chExt cx="6569134" cy="3185479"/>
          </a:xfrm>
        </p:grpSpPr>
        <p:grpSp>
          <p:nvGrpSpPr>
            <p:cNvPr id="34" name="Group"/>
            <p:cNvGrpSpPr/>
            <p:nvPr/>
          </p:nvGrpSpPr>
          <p:grpSpPr>
            <a:xfrm>
              <a:off x="2697630" y="3652181"/>
              <a:ext cx="6569134" cy="1002922"/>
              <a:chOff x="0" y="0"/>
              <a:chExt cx="5187054" cy="791917"/>
            </a:xfrm>
          </p:grpSpPr>
          <p:sp>
            <p:nvSpPr>
              <p:cNvPr id="48"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8"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59"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0"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61"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2" name="Image" descr="Image"/>
              <p:cNvPicPr>
                <a:picLocks noChangeAspect="1"/>
              </p:cNvPicPr>
              <p:nvPr/>
            </p:nvPicPr>
            <p:blipFill>
              <a:blip r:embed="rId3">
                <a:extLst/>
              </a:blip>
              <a:stretch>
                <a:fillRect/>
              </a:stretch>
            </p:blipFill>
            <p:spPr>
              <a:xfrm>
                <a:off x="1850987" y="80307"/>
                <a:ext cx="606051" cy="631303"/>
              </a:xfrm>
              <a:prstGeom prst="rect">
                <a:avLst/>
              </a:prstGeom>
              <a:ln w="12700" cap="flat">
                <a:noFill/>
                <a:miter lim="400000"/>
              </a:ln>
              <a:effectLst/>
            </p:spPr>
          </p:pic>
          <p:sp>
            <p:nvSpPr>
              <p:cNvPr id="63"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4" name="Image" descr="Image"/>
              <p:cNvPicPr>
                <a:picLocks noChangeAspect="1"/>
              </p:cNvPicPr>
              <p:nvPr/>
            </p:nvPicPr>
            <p:blipFill>
              <a:blip r:embed="rId4">
                <a:extLst/>
              </a:blip>
              <a:stretch>
                <a:fillRect/>
              </a:stretch>
            </p:blipFill>
            <p:spPr>
              <a:xfrm>
                <a:off x="2841580" y="80307"/>
                <a:ext cx="382921" cy="631303"/>
              </a:xfrm>
              <a:prstGeom prst="rect">
                <a:avLst/>
              </a:prstGeom>
              <a:ln w="12700" cap="flat">
                <a:noFill/>
                <a:miter lim="400000"/>
              </a:ln>
              <a:effectLst/>
            </p:spPr>
          </p:pic>
          <p:pic>
            <p:nvPicPr>
              <p:cNvPr id="65" name="Image" descr="Image"/>
              <p:cNvPicPr>
                <a:picLocks noChangeAspect="1"/>
              </p:cNvPicPr>
              <p:nvPr/>
            </p:nvPicPr>
            <p:blipFill>
              <a:blip r:embed="rId5">
                <a:extLst/>
              </a:blip>
              <a:stretch>
                <a:fillRect/>
              </a:stretch>
            </p:blipFill>
            <p:spPr>
              <a:xfrm>
                <a:off x="4441603" y="138777"/>
                <a:ext cx="698984" cy="514363"/>
              </a:xfrm>
              <a:prstGeom prst="rect">
                <a:avLst/>
              </a:prstGeom>
              <a:ln w="12700" cap="flat">
                <a:noFill/>
                <a:miter lim="400000"/>
              </a:ln>
              <a:effectLst/>
            </p:spPr>
          </p:pic>
        </p:grpSp>
        <p:sp>
          <p:nvSpPr>
            <p:cNvPr id="38" name="Square"/>
            <p:cNvSpPr/>
            <p:nvPr/>
          </p:nvSpPr>
          <p:spPr>
            <a:xfrm>
              <a:off x="7137374" y="2563894"/>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39" name="Square"/>
            <p:cNvSpPr/>
            <p:nvPr/>
          </p:nvSpPr>
          <p:spPr>
            <a:xfrm>
              <a:off x="7150599" y="4746451"/>
              <a:ext cx="1002922" cy="1002922"/>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40" name="Line"/>
            <p:cNvSpPr/>
            <p:nvPr/>
          </p:nvSpPr>
          <p:spPr>
            <a:xfrm>
              <a:off x="3265714"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1" name="Line"/>
            <p:cNvSpPr/>
            <p:nvPr/>
          </p:nvSpPr>
          <p:spPr>
            <a:xfrm>
              <a:off x="441559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2" name="Line"/>
            <p:cNvSpPr/>
            <p:nvPr/>
          </p:nvSpPr>
          <p:spPr>
            <a:xfrm>
              <a:off x="5571665"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43" name="Line"/>
            <p:cNvSpPr/>
            <p:nvPr/>
          </p:nvSpPr>
          <p:spPr>
            <a:xfrm>
              <a:off x="6721546" y="4132525"/>
              <a:ext cx="1017038" cy="0"/>
            </a:xfrm>
            <a:prstGeom prst="line">
              <a:avLst/>
            </a:prstGeom>
            <a:noFill/>
            <a:ln w="762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44" name="Group 43"/>
            <p:cNvGrpSpPr/>
            <p:nvPr/>
          </p:nvGrpSpPr>
          <p:grpSpPr>
            <a:xfrm>
              <a:off x="7249475" y="3710710"/>
              <a:ext cx="765215" cy="864749"/>
              <a:chOff x="2816483" y="3727161"/>
              <a:chExt cx="765215" cy="864749"/>
            </a:xfrm>
          </p:grpSpPr>
          <p:sp>
            <p:nvSpPr>
              <p:cNvPr id="46" name="Square"/>
              <p:cNvSpPr/>
              <p:nvPr/>
            </p:nvSpPr>
            <p:spPr>
              <a:xfrm>
                <a:off x="2816483" y="3738949"/>
                <a:ext cx="765215" cy="852961"/>
              </a:xfrm>
              <a:prstGeom prst="rect">
                <a:avLst/>
              </a:prstGeom>
              <a:solidFill>
                <a:schemeClr val="accent3">
                  <a:lumMod val="40000"/>
                  <a:lumOff val="60000"/>
                  <a:alpha val="66000"/>
                </a:schemeClr>
              </a:solidFill>
              <a:ln w="3810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45" name="✔"/>
            <p:cNvSpPr txBox="1"/>
            <p:nvPr/>
          </p:nvSpPr>
          <p:spPr>
            <a:xfrm>
              <a:off x="7794961" y="4174261"/>
              <a:ext cx="439458" cy="610176"/>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none" lIns="50800" tIns="50800" rIns="50800" bIns="508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r>
                <a:rPr dirty="0">
                  <a:solidFill>
                    <a:srgbClr val="00B050"/>
                  </a:solidFill>
                </a:rPr>
                <a:t>✔</a:t>
              </a:r>
            </a:p>
          </p:txBody>
        </p:sp>
      </p:grpSp>
    </p:spTree>
    <p:extLst>
      <p:ext uri="{BB962C8B-B14F-4D97-AF65-F5344CB8AC3E}">
        <p14:creationId xmlns:p14="http://schemas.microsoft.com/office/powerpoint/2010/main" val="1804493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755780" y="1222306"/>
            <a:ext cx="10795518" cy="4336225"/>
          </a:xfrm>
          <a:prstGeom prst="roundRect">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smtClean="0">
                <a:solidFill>
                  <a:srgbClr val="333333"/>
                </a:solidFill>
                <a:latin typeface="Avenir-Book" panose="02000503020000020003" pitchFamily="2" charset="0"/>
              </a:rPr>
              <a:t>Listener: reasoning about routes</a:t>
            </a:r>
            <a:endParaRPr lang="en-US" sz="4200" dirty="0">
              <a:solidFill>
                <a:srgbClr val="333333"/>
              </a:solidFill>
              <a:latin typeface="Avenir-Book" panose="02000503020000020003" pitchFamily="2" charset="0"/>
            </a:endParaRPr>
          </a:p>
        </p:txBody>
      </p:sp>
      <p:sp>
        <p:nvSpPr>
          <p:cNvPr id="2" name="Oval 1"/>
          <p:cNvSpPr/>
          <p:nvPr/>
        </p:nvSpPr>
        <p:spPr>
          <a:xfrm>
            <a:off x="1055802" y="-13197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56D4C2F-3DDF-0E4B-A4E4-62E14C8D3C1D}" type="slidenum">
              <a:rPr lang="en-US" smtClean="0"/>
              <a:t>7</a:t>
            </a:fld>
            <a:endParaRPr lang="en-US" dirty="0"/>
          </a:p>
        </p:txBody>
      </p:sp>
      <p:grpSp>
        <p:nvGrpSpPr>
          <p:cNvPr id="60" name="Group 59"/>
          <p:cNvGrpSpPr/>
          <p:nvPr/>
        </p:nvGrpSpPr>
        <p:grpSpPr>
          <a:xfrm>
            <a:off x="3644742" y="5808312"/>
            <a:ext cx="779741" cy="881164"/>
            <a:chOff x="2816483" y="3727161"/>
            <a:chExt cx="765215" cy="864749"/>
          </a:xfrm>
        </p:grpSpPr>
        <p:sp>
          <p:nvSpPr>
            <p:cNvPr id="61"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63" name="Oval 62"/>
          <p:cNvSpPr/>
          <p:nvPr/>
        </p:nvSpPr>
        <p:spPr>
          <a:xfrm>
            <a:off x="4573529" y="6008914"/>
            <a:ext cx="280983" cy="270588"/>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4881277" y="5646509"/>
            <a:ext cx="410391" cy="395209"/>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3" name="Straight Arrow Connector 92"/>
          <p:cNvCxnSpPr/>
          <p:nvPr/>
        </p:nvCxnSpPr>
        <p:spPr>
          <a:xfrm flipV="1">
            <a:off x="6861059" y="3235817"/>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2681" y="5621331"/>
            <a:ext cx="2882928"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cxnSp>
        <p:nvCxnSpPr>
          <p:cNvPr id="44" name="Straight Arrow Connector 43"/>
          <p:cNvCxnSpPr/>
          <p:nvPr/>
        </p:nvCxnSpPr>
        <p:spPr>
          <a:xfrm flipV="1">
            <a:off x="2817040" y="6242887"/>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5511151" y="2511981"/>
            <a:ext cx="1227922" cy="1410053"/>
            <a:chOff x="5511151" y="2475669"/>
            <a:chExt cx="1227922" cy="1410053"/>
          </a:xfrm>
        </p:grpSpPr>
        <p:sp>
          <p:nvSpPr>
            <p:cNvPr id="48" name="Square"/>
            <p:cNvSpPr/>
            <p:nvPr/>
          </p:nvSpPr>
          <p:spPr>
            <a:xfrm>
              <a:off x="5513266" y="2521265"/>
              <a:ext cx="1181747" cy="1293231"/>
            </a:xfrm>
            <a:prstGeom prst="rect">
              <a:avLst/>
            </a:prstGeom>
            <a:solidFill>
              <a:schemeClr val="accent6">
                <a:lumMod val="60000"/>
                <a:lumOff val="4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151" y="2475669"/>
              <a:ext cx="1227922" cy="1410053"/>
            </a:xfrm>
            <a:prstGeom prst="rect">
              <a:avLst/>
            </a:prstGeom>
          </p:spPr>
        </p:pic>
      </p:grpSp>
      <p:cxnSp>
        <p:nvCxnSpPr>
          <p:cNvPr id="50" name="Straight Arrow Connector 49"/>
          <p:cNvCxnSpPr/>
          <p:nvPr/>
        </p:nvCxnSpPr>
        <p:spPr>
          <a:xfrm flipV="1">
            <a:off x="4750946" y="3217009"/>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004887" y="2706830"/>
            <a:ext cx="333550" cy="1015663"/>
          </a:xfrm>
          <a:prstGeom prst="rect">
            <a:avLst/>
          </a:prstGeom>
          <a:noFill/>
          <a:ln>
            <a:noFill/>
          </a:ln>
        </p:spPr>
        <p:txBody>
          <a:bodyPr wrap="square" rtlCol="0">
            <a:spAutoFit/>
          </a:bodyPr>
          <a:lstStyle/>
          <a:p>
            <a:r>
              <a:rPr lang="en-US" sz="6000" b="1" dirty="0" smtClean="0">
                <a:solidFill>
                  <a:schemeClr val="accent1">
                    <a:lumMod val="75000"/>
                  </a:schemeClr>
                </a:solidFill>
              </a:rPr>
              <a:t>?</a:t>
            </a:r>
            <a:endParaRPr lang="en-US" sz="6000" b="1" dirty="0">
              <a:solidFill>
                <a:schemeClr val="accent1">
                  <a:lumMod val="75000"/>
                </a:schemeClr>
              </a:solidFill>
            </a:endParaRPr>
          </a:p>
        </p:txBody>
      </p:sp>
      <p:sp>
        <p:nvSpPr>
          <p:cNvPr id="40" name="TextBox 39"/>
          <p:cNvSpPr txBox="1"/>
          <p:nvPr/>
        </p:nvSpPr>
        <p:spPr>
          <a:xfrm>
            <a:off x="7627694" y="2630319"/>
            <a:ext cx="3055740"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spTree>
    <p:extLst>
      <p:ext uri="{BB962C8B-B14F-4D97-AF65-F5344CB8AC3E}">
        <p14:creationId xmlns:p14="http://schemas.microsoft.com/office/powerpoint/2010/main" val="174377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63" grpId="0" animBg="1"/>
      <p:bldP spid="64" grpId="0" animBg="1"/>
      <p:bldP spid="43"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755780" y="1222306"/>
            <a:ext cx="10795518" cy="4336225"/>
          </a:xfrm>
          <a:prstGeom prst="roundRect">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Listener: reasoning about </a:t>
            </a:r>
            <a:r>
              <a:rPr lang="en-US" sz="4200" dirty="0" smtClean="0">
                <a:solidFill>
                  <a:srgbClr val="333333"/>
                </a:solidFill>
                <a:latin typeface="Avenir-Book" panose="02000503020000020003" pitchFamily="2" charset="0"/>
              </a:rPr>
              <a:t>routes</a:t>
            </a:r>
            <a:endParaRPr lang="en-US" sz="4200" dirty="0">
              <a:solidFill>
                <a:srgbClr val="333333"/>
              </a:solidFill>
              <a:latin typeface="Avenir-Book" panose="02000503020000020003" pitchFamily="2" charset="0"/>
            </a:endParaRPr>
          </a:p>
        </p:txBody>
      </p:sp>
      <p:sp>
        <p:nvSpPr>
          <p:cNvPr id="2" name="Oval 1"/>
          <p:cNvSpPr/>
          <p:nvPr/>
        </p:nvSpPr>
        <p:spPr>
          <a:xfrm>
            <a:off x="1055802" y="-13197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56D4C2F-3DDF-0E4B-A4E4-62E14C8D3C1D}" type="slidenum">
              <a:rPr lang="en-US" smtClean="0"/>
              <a:t>8</a:t>
            </a:fld>
            <a:endParaRPr lang="en-US" dirty="0"/>
          </a:p>
        </p:txBody>
      </p:sp>
      <p:grpSp>
        <p:nvGrpSpPr>
          <p:cNvPr id="65" name="Group 64"/>
          <p:cNvGrpSpPr/>
          <p:nvPr/>
        </p:nvGrpSpPr>
        <p:grpSpPr>
          <a:xfrm>
            <a:off x="3644742" y="5808312"/>
            <a:ext cx="779741" cy="881164"/>
            <a:chOff x="2816483" y="3727161"/>
            <a:chExt cx="765215" cy="864749"/>
          </a:xfrm>
        </p:grpSpPr>
        <p:sp>
          <p:nvSpPr>
            <p:cNvPr id="69"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71" name="Oval 70"/>
          <p:cNvSpPr/>
          <p:nvPr/>
        </p:nvSpPr>
        <p:spPr>
          <a:xfrm>
            <a:off x="4573529" y="6008914"/>
            <a:ext cx="280983" cy="270588"/>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881277" y="5646509"/>
            <a:ext cx="410391" cy="395209"/>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52681" y="5621331"/>
            <a:ext cx="2882928"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cxnSp>
        <p:nvCxnSpPr>
          <p:cNvPr id="40" name="Straight Arrow Connector 39"/>
          <p:cNvCxnSpPr/>
          <p:nvPr/>
        </p:nvCxnSpPr>
        <p:spPr>
          <a:xfrm flipV="1">
            <a:off x="2817040" y="6242887"/>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5511151" y="2511981"/>
            <a:ext cx="1227922" cy="1410053"/>
            <a:chOff x="5511151" y="2475669"/>
            <a:chExt cx="1227922" cy="1410053"/>
          </a:xfrm>
        </p:grpSpPr>
        <p:sp>
          <p:nvSpPr>
            <p:cNvPr id="45" name="Square"/>
            <p:cNvSpPr/>
            <p:nvPr/>
          </p:nvSpPr>
          <p:spPr>
            <a:xfrm>
              <a:off x="5513266" y="2521265"/>
              <a:ext cx="1181747" cy="1293231"/>
            </a:xfrm>
            <a:prstGeom prst="rect">
              <a:avLst/>
            </a:prstGeom>
            <a:solidFill>
              <a:schemeClr val="accent6">
                <a:lumMod val="60000"/>
                <a:lumOff val="4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151" y="2475669"/>
              <a:ext cx="1227922" cy="1410053"/>
            </a:xfrm>
            <a:prstGeom prst="rect">
              <a:avLst/>
            </a:prstGeom>
          </p:spPr>
        </p:pic>
      </p:grpSp>
      <p:cxnSp>
        <p:nvCxnSpPr>
          <p:cNvPr id="47" name="Straight Arrow Connector 46"/>
          <p:cNvCxnSpPr/>
          <p:nvPr/>
        </p:nvCxnSpPr>
        <p:spPr>
          <a:xfrm flipV="1">
            <a:off x="4750946" y="3217009"/>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83" name="Group"/>
          <p:cNvGrpSpPr/>
          <p:nvPr/>
        </p:nvGrpSpPr>
        <p:grpSpPr>
          <a:xfrm>
            <a:off x="1104108" y="2944718"/>
            <a:ext cx="3514117" cy="536507"/>
            <a:chOff x="0" y="0"/>
            <a:chExt cx="5187054" cy="791917"/>
          </a:xfrm>
        </p:grpSpPr>
        <p:sp>
          <p:nvSpPr>
            <p:cNvPr id="94"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5"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6"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7"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8"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99" name="Image" descr="Image"/>
            <p:cNvPicPr>
              <a:picLocks noChangeAspect="1"/>
            </p:cNvPicPr>
            <p:nvPr/>
          </p:nvPicPr>
          <p:blipFill>
            <a:blip r:embed="rId5">
              <a:extLst/>
            </a:blip>
            <a:stretch>
              <a:fillRect/>
            </a:stretch>
          </p:blipFill>
          <p:spPr>
            <a:xfrm>
              <a:off x="1850987" y="80307"/>
              <a:ext cx="606051" cy="631303"/>
            </a:xfrm>
            <a:prstGeom prst="rect">
              <a:avLst/>
            </a:prstGeom>
            <a:ln w="12700" cap="flat">
              <a:noFill/>
              <a:miter lim="400000"/>
            </a:ln>
            <a:effectLst/>
          </p:spPr>
        </p:pic>
        <p:sp>
          <p:nvSpPr>
            <p:cNvPr id="100"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01" name="Image" descr="Image"/>
            <p:cNvPicPr>
              <a:picLocks noChangeAspect="1"/>
            </p:cNvPicPr>
            <p:nvPr/>
          </p:nvPicPr>
          <p:blipFill>
            <a:blip r:embed="rId6">
              <a:extLst/>
            </a:blip>
            <a:stretch>
              <a:fillRect/>
            </a:stretch>
          </p:blipFill>
          <p:spPr>
            <a:xfrm>
              <a:off x="2841580" y="80307"/>
              <a:ext cx="382921" cy="631303"/>
            </a:xfrm>
            <a:prstGeom prst="rect">
              <a:avLst/>
            </a:prstGeom>
            <a:ln w="12700" cap="flat">
              <a:noFill/>
              <a:miter lim="400000"/>
            </a:ln>
            <a:effectLst/>
          </p:spPr>
        </p:pic>
        <p:pic>
          <p:nvPicPr>
            <p:cNvPr id="102" name="Image" descr="Image"/>
            <p:cNvPicPr>
              <a:picLocks noChangeAspect="1"/>
            </p:cNvPicPr>
            <p:nvPr/>
          </p:nvPicPr>
          <p:blipFill>
            <a:blip r:embed="rId7">
              <a:extLst/>
            </a:blip>
            <a:stretch>
              <a:fillRect/>
            </a:stretch>
          </p:blipFill>
          <p:spPr>
            <a:xfrm>
              <a:off x="4441603" y="138777"/>
              <a:ext cx="698984" cy="514363"/>
            </a:xfrm>
            <a:prstGeom prst="rect">
              <a:avLst/>
            </a:prstGeom>
            <a:ln w="12700" cap="flat">
              <a:noFill/>
              <a:miter lim="400000"/>
            </a:ln>
            <a:effectLst/>
          </p:spPr>
        </p:pic>
      </p:grpSp>
      <p:sp>
        <p:nvSpPr>
          <p:cNvPr id="84" name="Square"/>
          <p:cNvSpPr/>
          <p:nvPr/>
        </p:nvSpPr>
        <p:spPr>
          <a:xfrm>
            <a:off x="3479121" y="2362546"/>
            <a:ext cx="536507" cy="53650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85" name="Square"/>
          <p:cNvSpPr/>
          <p:nvPr/>
        </p:nvSpPr>
        <p:spPr>
          <a:xfrm>
            <a:off x="3486196" y="3530091"/>
            <a:ext cx="536507" cy="53650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86" name="Line"/>
          <p:cNvSpPr/>
          <p:nvPr/>
        </p:nvSpPr>
        <p:spPr>
          <a:xfrm>
            <a:off x="1408001" y="3201675"/>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91" name="Group 90"/>
          <p:cNvGrpSpPr/>
          <p:nvPr/>
        </p:nvGrpSpPr>
        <p:grpSpPr>
          <a:xfrm>
            <a:off x="1769062" y="2972361"/>
            <a:ext cx="409347" cy="462592"/>
            <a:chOff x="2816483" y="3727161"/>
            <a:chExt cx="765215" cy="864749"/>
          </a:xfrm>
        </p:grpSpPr>
        <p:sp>
          <p:nvSpPr>
            <p:cNvPr id="92"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cxnSp>
        <p:nvCxnSpPr>
          <p:cNvPr id="42" name="Straight Arrow Connector 41"/>
          <p:cNvCxnSpPr/>
          <p:nvPr/>
        </p:nvCxnSpPr>
        <p:spPr>
          <a:xfrm flipV="1">
            <a:off x="6861059" y="3235817"/>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627694" y="2630319"/>
            <a:ext cx="3055740"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spTree>
    <p:extLst>
      <p:ext uri="{BB962C8B-B14F-4D97-AF65-F5344CB8AC3E}">
        <p14:creationId xmlns:p14="http://schemas.microsoft.com/office/powerpoint/2010/main" val="672188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755780" y="1222306"/>
            <a:ext cx="10795518" cy="4336225"/>
          </a:xfrm>
          <a:prstGeom prst="roundRect">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32512" y="311608"/>
            <a:ext cx="12192000" cy="7164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200" dirty="0">
                <a:solidFill>
                  <a:srgbClr val="333333"/>
                </a:solidFill>
                <a:latin typeface="Avenir-Book" panose="02000503020000020003" pitchFamily="2" charset="0"/>
              </a:rPr>
              <a:t>Listener: reasoning about </a:t>
            </a:r>
            <a:r>
              <a:rPr lang="en-US" sz="4200" dirty="0" smtClean="0">
                <a:solidFill>
                  <a:srgbClr val="333333"/>
                </a:solidFill>
                <a:latin typeface="Avenir-Book" panose="02000503020000020003" pitchFamily="2" charset="0"/>
              </a:rPr>
              <a:t>routes</a:t>
            </a:r>
            <a:endParaRPr lang="en-US" sz="4200" dirty="0">
              <a:solidFill>
                <a:srgbClr val="333333"/>
              </a:solidFill>
              <a:latin typeface="Avenir-Book" panose="02000503020000020003" pitchFamily="2" charset="0"/>
            </a:endParaRPr>
          </a:p>
        </p:txBody>
      </p:sp>
      <p:sp>
        <p:nvSpPr>
          <p:cNvPr id="2" name="Oval 1"/>
          <p:cNvSpPr/>
          <p:nvPr/>
        </p:nvSpPr>
        <p:spPr>
          <a:xfrm>
            <a:off x="1055802" y="-131975"/>
            <a:ext cx="45719" cy="457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56D4C2F-3DDF-0E4B-A4E4-62E14C8D3C1D}" type="slidenum">
              <a:rPr lang="en-US" smtClean="0"/>
              <a:t>9</a:t>
            </a:fld>
            <a:endParaRPr lang="en-US" dirty="0"/>
          </a:p>
        </p:txBody>
      </p:sp>
      <p:grpSp>
        <p:nvGrpSpPr>
          <p:cNvPr id="65" name="Group 64"/>
          <p:cNvGrpSpPr/>
          <p:nvPr/>
        </p:nvGrpSpPr>
        <p:grpSpPr>
          <a:xfrm>
            <a:off x="3644742" y="5808312"/>
            <a:ext cx="779741" cy="881164"/>
            <a:chOff x="2816483" y="3727161"/>
            <a:chExt cx="765215" cy="864749"/>
          </a:xfrm>
        </p:grpSpPr>
        <p:sp>
          <p:nvSpPr>
            <p:cNvPr id="69"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sp>
        <p:nvSpPr>
          <p:cNvPr id="71" name="Oval 70"/>
          <p:cNvSpPr/>
          <p:nvPr/>
        </p:nvSpPr>
        <p:spPr>
          <a:xfrm>
            <a:off x="4573529" y="6008914"/>
            <a:ext cx="280983" cy="270588"/>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881277" y="5646509"/>
            <a:ext cx="410391" cy="395209"/>
          </a:xfrm>
          <a:prstGeom prst="ellipse">
            <a:avLst/>
          </a:prstGeom>
          <a:noFill/>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52681" y="5621331"/>
            <a:ext cx="2882928"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cxnSp>
        <p:nvCxnSpPr>
          <p:cNvPr id="40" name="Straight Arrow Connector 39"/>
          <p:cNvCxnSpPr/>
          <p:nvPr/>
        </p:nvCxnSpPr>
        <p:spPr>
          <a:xfrm flipV="1">
            <a:off x="2817040" y="6242887"/>
            <a:ext cx="716145" cy="1"/>
          </a:xfrm>
          <a:prstGeom prst="straightConnector1">
            <a:avLst/>
          </a:prstGeom>
          <a:ln w="3810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5511151" y="2511981"/>
            <a:ext cx="1227922" cy="1410053"/>
            <a:chOff x="5511151" y="2475669"/>
            <a:chExt cx="1227922" cy="1410053"/>
          </a:xfrm>
        </p:grpSpPr>
        <p:sp>
          <p:nvSpPr>
            <p:cNvPr id="45" name="Square"/>
            <p:cNvSpPr/>
            <p:nvPr/>
          </p:nvSpPr>
          <p:spPr>
            <a:xfrm>
              <a:off x="5513266" y="2521265"/>
              <a:ext cx="1181747" cy="1293231"/>
            </a:xfrm>
            <a:prstGeom prst="rect">
              <a:avLst/>
            </a:prstGeom>
            <a:solidFill>
              <a:schemeClr val="accent6">
                <a:lumMod val="60000"/>
                <a:lumOff val="4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151" y="2475669"/>
              <a:ext cx="1227922" cy="1410053"/>
            </a:xfrm>
            <a:prstGeom prst="rect">
              <a:avLst/>
            </a:prstGeom>
          </p:spPr>
        </p:pic>
      </p:grpSp>
      <p:cxnSp>
        <p:nvCxnSpPr>
          <p:cNvPr id="47" name="Straight Arrow Connector 46"/>
          <p:cNvCxnSpPr/>
          <p:nvPr/>
        </p:nvCxnSpPr>
        <p:spPr>
          <a:xfrm flipV="1">
            <a:off x="4750946" y="3217009"/>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1104108" y="2362546"/>
            <a:ext cx="3514117" cy="1704052"/>
            <a:chOff x="1104108" y="2479282"/>
            <a:chExt cx="3514117" cy="1704052"/>
          </a:xfrm>
        </p:grpSpPr>
        <p:grpSp>
          <p:nvGrpSpPr>
            <p:cNvPr id="83" name="Group"/>
            <p:cNvGrpSpPr/>
            <p:nvPr/>
          </p:nvGrpSpPr>
          <p:grpSpPr>
            <a:xfrm>
              <a:off x="1104108" y="3061454"/>
              <a:ext cx="3514117" cy="536507"/>
              <a:chOff x="0" y="0"/>
              <a:chExt cx="5187054" cy="791917"/>
            </a:xfrm>
          </p:grpSpPr>
          <p:sp>
            <p:nvSpPr>
              <p:cNvPr id="94" name="Square"/>
              <p:cNvSpPr/>
              <p:nvPr/>
            </p:nvSpPr>
            <p:spPr>
              <a:xfrm>
                <a:off x="0"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5" name="Square"/>
              <p:cNvSpPr/>
              <p:nvPr/>
            </p:nvSpPr>
            <p:spPr>
              <a:xfrm>
                <a:off x="87902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6" name="Square"/>
              <p:cNvSpPr/>
              <p:nvPr/>
            </p:nvSpPr>
            <p:spPr>
              <a:xfrm>
                <a:off x="1758054" y="0"/>
                <a:ext cx="791918"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7" name="Square"/>
              <p:cNvSpPr/>
              <p:nvPr/>
            </p:nvSpPr>
            <p:spPr>
              <a:xfrm>
                <a:off x="2637082"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98" name="Square"/>
              <p:cNvSpPr/>
              <p:nvPr/>
            </p:nvSpPr>
            <p:spPr>
              <a:xfrm>
                <a:off x="3516109"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99" name="Image" descr="Image"/>
              <p:cNvPicPr>
                <a:picLocks noChangeAspect="1"/>
              </p:cNvPicPr>
              <p:nvPr/>
            </p:nvPicPr>
            <p:blipFill>
              <a:blip r:embed="rId5">
                <a:extLst/>
              </a:blip>
              <a:stretch>
                <a:fillRect/>
              </a:stretch>
            </p:blipFill>
            <p:spPr>
              <a:xfrm>
                <a:off x="1850987" y="80307"/>
                <a:ext cx="606051" cy="631303"/>
              </a:xfrm>
              <a:prstGeom prst="rect">
                <a:avLst/>
              </a:prstGeom>
              <a:ln w="12700" cap="flat">
                <a:noFill/>
                <a:miter lim="400000"/>
              </a:ln>
              <a:effectLst/>
            </p:spPr>
          </p:pic>
          <p:sp>
            <p:nvSpPr>
              <p:cNvPr id="100" name="Square"/>
              <p:cNvSpPr/>
              <p:nvPr/>
            </p:nvSpPr>
            <p:spPr>
              <a:xfrm>
                <a:off x="4395137" y="0"/>
                <a:ext cx="791917" cy="791917"/>
              </a:xfrm>
              <a:prstGeom prst="rect">
                <a:avLst/>
              </a:prstGeom>
              <a:solidFill>
                <a:srgbClr val="A6D1FA">
                  <a:alpha val="66000"/>
                </a:srgb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101" name="Image" descr="Image"/>
              <p:cNvPicPr>
                <a:picLocks noChangeAspect="1"/>
              </p:cNvPicPr>
              <p:nvPr/>
            </p:nvPicPr>
            <p:blipFill>
              <a:blip r:embed="rId6">
                <a:extLst/>
              </a:blip>
              <a:stretch>
                <a:fillRect/>
              </a:stretch>
            </p:blipFill>
            <p:spPr>
              <a:xfrm>
                <a:off x="2841580" y="80307"/>
                <a:ext cx="382921" cy="631303"/>
              </a:xfrm>
              <a:prstGeom prst="rect">
                <a:avLst/>
              </a:prstGeom>
              <a:ln w="12700" cap="flat">
                <a:noFill/>
                <a:miter lim="400000"/>
              </a:ln>
              <a:effectLst/>
            </p:spPr>
          </p:pic>
          <p:pic>
            <p:nvPicPr>
              <p:cNvPr id="102" name="Image" descr="Image"/>
              <p:cNvPicPr>
                <a:picLocks noChangeAspect="1"/>
              </p:cNvPicPr>
              <p:nvPr/>
            </p:nvPicPr>
            <p:blipFill>
              <a:blip r:embed="rId7">
                <a:extLst/>
              </a:blip>
              <a:stretch>
                <a:fillRect/>
              </a:stretch>
            </p:blipFill>
            <p:spPr>
              <a:xfrm>
                <a:off x="4441603" y="138777"/>
                <a:ext cx="698984" cy="514363"/>
              </a:xfrm>
              <a:prstGeom prst="rect">
                <a:avLst/>
              </a:prstGeom>
              <a:ln w="12700" cap="flat">
                <a:noFill/>
                <a:miter lim="400000"/>
              </a:ln>
              <a:effectLst/>
            </p:spPr>
          </p:pic>
        </p:grpSp>
        <p:sp>
          <p:nvSpPr>
            <p:cNvPr id="84" name="Square"/>
            <p:cNvSpPr/>
            <p:nvPr/>
          </p:nvSpPr>
          <p:spPr>
            <a:xfrm>
              <a:off x="3479121" y="2479282"/>
              <a:ext cx="536507" cy="53650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85" name="Square"/>
            <p:cNvSpPr/>
            <p:nvPr/>
          </p:nvSpPr>
          <p:spPr>
            <a:xfrm>
              <a:off x="3486196" y="3646827"/>
              <a:ext cx="536507" cy="536507"/>
            </a:xfrm>
            <a:prstGeom prst="rect">
              <a:avLst/>
            </a:prstGeom>
            <a:solidFill>
              <a:schemeClr val="bg1">
                <a:lumMod val="50000"/>
                <a:alpha val="66000"/>
              </a:schemeClr>
            </a:solidFill>
            <a:ln w="12700" cap="flat">
              <a:noFill/>
              <a:miter lim="400000"/>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sp>
          <p:nvSpPr>
            <p:cNvPr id="86" name="Line"/>
            <p:cNvSpPr/>
            <p:nvPr/>
          </p:nvSpPr>
          <p:spPr>
            <a:xfrm>
              <a:off x="1408001" y="3318411"/>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87" name="Line"/>
            <p:cNvSpPr/>
            <p:nvPr/>
          </p:nvSpPr>
          <p:spPr>
            <a:xfrm>
              <a:off x="2019347" y="3318411"/>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88" name="Line"/>
            <p:cNvSpPr/>
            <p:nvPr/>
          </p:nvSpPr>
          <p:spPr>
            <a:xfrm>
              <a:off x="2629403" y="3313297"/>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89" name="Line"/>
            <p:cNvSpPr/>
            <p:nvPr/>
          </p:nvSpPr>
          <p:spPr>
            <a:xfrm>
              <a:off x="3199249" y="3327969"/>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sp>
          <p:nvSpPr>
            <p:cNvPr id="90" name="Line"/>
            <p:cNvSpPr/>
            <p:nvPr/>
          </p:nvSpPr>
          <p:spPr>
            <a:xfrm>
              <a:off x="3807503" y="3323370"/>
              <a:ext cx="544058" cy="0"/>
            </a:xfrm>
            <a:prstGeom prst="line">
              <a:avLst/>
            </a:prstGeom>
            <a:noFill/>
            <a:ln w="38100" cap="flat">
              <a:solidFill>
                <a:schemeClr val="accent3"/>
              </a:solidFill>
              <a:prstDash val="solid"/>
              <a:miter lim="400000"/>
              <a:tailEnd type="triangle" w="lg" len="lg"/>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pPr>
              <a:endParaRPr/>
            </a:p>
          </p:txBody>
        </p:sp>
        <p:grpSp>
          <p:nvGrpSpPr>
            <p:cNvPr id="91" name="Group 90"/>
            <p:cNvGrpSpPr/>
            <p:nvPr/>
          </p:nvGrpSpPr>
          <p:grpSpPr>
            <a:xfrm>
              <a:off x="4130293" y="3089097"/>
              <a:ext cx="409347" cy="462592"/>
              <a:chOff x="2816483" y="3727161"/>
              <a:chExt cx="765215" cy="864749"/>
            </a:xfrm>
          </p:grpSpPr>
          <p:sp>
            <p:nvSpPr>
              <p:cNvPr id="92" name="Square"/>
              <p:cNvSpPr/>
              <p:nvPr/>
            </p:nvSpPr>
            <p:spPr>
              <a:xfrm>
                <a:off x="2816483" y="3738949"/>
                <a:ext cx="765215" cy="852961"/>
              </a:xfrm>
              <a:prstGeom prst="rect">
                <a:avLst/>
              </a:prstGeom>
              <a:solidFill>
                <a:schemeClr val="accent3">
                  <a:lumMod val="40000"/>
                  <a:lumOff val="60000"/>
                  <a:alpha val="66000"/>
                </a:schemeClr>
              </a:solidFill>
              <a:ln w="19050" cap="rnd">
                <a:solidFill>
                  <a:schemeClr val="tx1"/>
                </a:solidFill>
                <a:round/>
              </a:ln>
              <a:effectLst/>
            </p:spPr>
            <p:txBody>
              <a:bodyPr wrap="square" lIns="50800" tIns="50800" rIns="50800" bIns="5080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pPr>
                  <a:defRPr sz="2400">
                    <a:solidFill>
                      <a:srgbClr val="FFFFFF"/>
                    </a:solidFill>
                  </a:defRPr>
                </a:pPr>
                <a:endParaRPr/>
              </a:p>
            </p:txBody>
          </p:sp>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839" y="3727161"/>
                <a:ext cx="756859" cy="852961"/>
              </a:xfrm>
              <a:prstGeom prst="rect">
                <a:avLst/>
              </a:prstGeom>
            </p:spPr>
          </p:pic>
        </p:grpSp>
      </p:grpSp>
      <p:cxnSp>
        <p:nvCxnSpPr>
          <p:cNvPr id="42" name="Straight Arrow Connector 41"/>
          <p:cNvCxnSpPr/>
          <p:nvPr/>
        </p:nvCxnSpPr>
        <p:spPr>
          <a:xfrm flipV="1">
            <a:off x="6861059" y="3235817"/>
            <a:ext cx="716145" cy="1"/>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627694" y="2630319"/>
            <a:ext cx="3055740" cy="1200329"/>
          </a:xfrm>
          <a:prstGeom prst="rect">
            <a:avLst/>
          </a:prstGeom>
          <a:noFill/>
        </p:spPr>
        <p:txBody>
          <a:bodyPr wrap="square" rtlCol="0">
            <a:spAutoFit/>
          </a:bodyPr>
          <a:lstStyle/>
          <a:p>
            <a:pPr algn="ctr"/>
            <a:r>
              <a:rPr lang="en-US" sz="2400" i="1" dirty="0" smtClean="0">
                <a:latin typeface="Calibri" panose="020F0502020204030204" pitchFamily="34" charset="0"/>
              </a:rPr>
              <a:t>walk along the blue carpet and you pass two objects</a:t>
            </a:r>
            <a:endParaRPr lang="en-US" sz="2400" i="1" dirty="0">
              <a:latin typeface="Calibri" panose="020F0502020204030204" pitchFamily="34" charset="0"/>
            </a:endParaRPr>
          </a:p>
        </p:txBody>
      </p:sp>
    </p:spTree>
    <p:extLst>
      <p:ext uri="{BB962C8B-B14F-4D97-AF65-F5344CB8AC3E}">
        <p14:creationId xmlns:p14="http://schemas.microsoft.com/office/powerpoint/2010/main" val="339687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21091</TotalTime>
  <Words>2728</Words>
  <Application>Microsoft Office PowerPoint</Application>
  <PresentationFormat>Widescreen</PresentationFormat>
  <Paragraphs>359</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Avenir-Book</vt:lpstr>
      <vt:lpstr>Calibri</vt:lpstr>
      <vt:lpstr>Consolas</vt:lpstr>
      <vt:lpstr>Helvetica</vt:lpstr>
      <vt:lpstr>Helvetica Light</vt:lpstr>
      <vt:lpstr>Times New Roman</vt:lpstr>
      <vt:lpstr>Office Theme</vt:lpstr>
      <vt:lpstr>Unified Pragmatic Models for  Generating and Following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Listener results, SAIL</vt:lpstr>
      <vt:lpstr>Listener example, SAIL</vt:lpstr>
      <vt:lpstr>Listener results, SCONE</vt:lpstr>
      <vt:lpstr>Listener example, SCONE</vt:lpstr>
      <vt:lpstr>PowerPoint Presentation</vt:lpstr>
      <vt:lpstr>Speaker results</vt:lpstr>
      <vt:lpstr>Speaker example, SCONE</vt:lpstr>
      <vt:lpstr>Real-world navigation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Parsing</dc:title>
  <dc:creator>Jonathan Kummerfeld</dc:creator>
  <cp:lastModifiedBy>Daniel Fried</cp:lastModifiedBy>
  <cp:revision>1168</cp:revision>
  <cp:lastPrinted>2014-06-18T19:51:17Z</cp:lastPrinted>
  <dcterms:created xsi:type="dcterms:W3CDTF">2014-06-12T20:25:57Z</dcterms:created>
  <dcterms:modified xsi:type="dcterms:W3CDTF">2018-06-13T05:32:30Z</dcterms:modified>
</cp:coreProperties>
</file>