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6.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4"/>
  </p:notesMasterIdLst>
  <p:sldIdLst>
    <p:sldId id="256" r:id="rId2"/>
    <p:sldId id="368" r:id="rId3"/>
    <p:sldId id="369" r:id="rId4"/>
    <p:sldId id="358" r:id="rId5"/>
    <p:sldId id="332" r:id="rId6"/>
    <p:sldId id="340" r:id="rId7"/>
    <p:sldId id="357" r:id="rId8"/>
    <p:sldId id="349" r:id="rId9"/>
    <p:sldId id="356" r:id="rId10"/>
    <p:sldId id="365" r:id="rId11"/>
    <p:sldId id="333" r:id="rId12"/>
    <p:sldId id="344" r:id="rId13"/>
    <p:sldId id="366" r:id="rId14"/>
    <p:sldId id="337" r:id="rId15"/>
    <p:sldId id="367" r:id="rId16"/>
    <p:sldId id="352" r:id="rId17"/>
    <p:sldId id="353" r:id="rId18"/>
    <p:sldId id="364" r:id="rId19"/>
    <p:sldId id="316" r:id="rId20"/>
    <p:sldId id="363" r:id="rId21"/>
    <p:sldId id="359" r:id="rId22"/>
    <p:sldId id="36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pos="767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FF9900"/>
    <a:srgbClr val="000000"/>
    <a:srgbClr val="BDD0F0"/>
    <a:srgbClr val="8896AE"/>
    <a:srgbClr val="B1C3E3"/>
    <a:srgbClr val="93A2B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11" autoAdjust="0"/>
    <p:restoredTop sz="80349" autoAdjust="0"/>
  </p:normalViewPr>
  <p:slideViewPr>
    <p:cSldViewPr snapToGrid="0">
      <p:cViewPr varScale="1">
        <p:scale>
          <a:sx n="92" d="100"/>
          <a:sy n="92" d="100"/>
        </p:scale>
        <p:origin x="1230" y="96"/>
      </p:cViewPr>
      <p:guideLst>
        <p:guide orient="horz"/>
        <p:guide pos="767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Static oracle</c:v>
                </c:pt>
              </c:strCache>
            </c:strRef>
          </c:tx>
          <c:spPr>
            <a:solidFill>
              <a:schemeClr val="accent1"/>
            </a:solidFill>
            <a:ln>
              <a:noFill/>
            </a:ln>
            <a:effectLst/>
          </c:spPr>
          <c:invertIfNegative val="0"/>
          <c:cat>
            <c:strRef>
              <c:f>Sheet1!$A$2:$A$6</c:f>
              <c:strCache>
                <c:ptCount val="5"/>
                <c:pt idx="0">
                  <c:v>Span-Based</c:v>
                </c:pt>
                <c:pt idx="1">
                  <c:v>Top-Down</c:v>
                </c:pt>
                <c:pt idx="2">
                  <c:v>RNNG-128</c:v>
                </c:pt>
                <c:pt idx="3">
                  <c:v>RNNG-256</c:v>
                </c:pt>
                <c:pt idx="4">
                  <c:v>In-Order</c:v>
                </c:pt>
              </c:strCache>
            </c:strRef>
          </c:cat>
          <c:val>
            <c:numRef>
              <c:f>Sheet1!$B$2:$B$6</c:f>
              <c:numCache>
                <c:formatCode>General</c:formatCode>
                <c:ptCount val="5"/>
                <c:pt idx="0">
                  <c:v>91</c:v>
                </c:pt>
                <c:pt idx="1">
                  <c:v>91.2</c:v>
                </c:pt>
                <c:pt idx="2">
                  <c:v>91.4</c:v>
                </c:pt>
                <c:pt idx="3">
                  <c:v>91.7</c:v>
                </c:pt>
                <c:pt idx="4">
                  <c:v>91.6</c:v>
                </c:pt>
              </c:numCache>
            </c:numRef>
          </c:val>
          <c:extLst>
            <c:ext xmlns:c16="http://schemas.microsoft.com/office/drawing/2014/chart" uri="{C3380CC4-5D6E-409C-BE32-E72D297353CC}">
              <c16:uniqueId val="{00000000-7B69-4A4B-8759-EAD4574A9BC3}"/>
            </c:ext>
          </c:extLst>
        </c:ser>
        <c:ser>
          <c:idx val="1"/>
          <c:order val="1"/>
          <c:tx>
            <c:strRef>
              <c:f>Sheet1!$C$1</c:f>
              <c:strCache>
                <c:ptCount val="1"/>
                <c:pt idx="0">
                  <c:v>Policy gradient</c:v>
                </c:pt>
              </c:strCache>
            </c:strRef>
          </c:tx>
          <c:spPr>
            <a:solidFill>
              <a:schemeClr val="accent2"/>
            </a:solidFill>
            <a:ln>
              <a:noFill/>
            </a:ln>
            <a:effectLst/>
          </c:spPr>
          <c:invertIfNegative val="0"/>
          <c:cat>
            <c:strRef>
              <c:f>Sheet1!$A$2:$A$6</c:f>
              <c:strCache>
                <c:ptCount val="5"/>
                <c:pt idx="0">
                  <c:v>Span-Based</c:v>
                </c:pt>
                <c:pt idx="1">
                  <c:v>Top-Down</c:v>
                </c:pt>
                <c:pt idx="2">
                  <c:v>RNNG-128</c:v>
                </c:pt>
                <c:pt idx="3">
                  <c:v>RNNG-256</c:v>
                </c:pt>
                <c:pt idx="4">
                  <c:v>In-Order</c:v>
                </c:pt>
              </c:strCache>
            </c:strRef>
          </c:cat>
          <c:val>
            <c:numRef>
              <c:f>Sheet1!$C$2:$C$6</c:f>
              <c:numCache>
                <c:formatCode>General</c:formatCode>
                <c:ptCount val="5"/>
                <c:pt idx="0">
                  <c:v>91.4</c:v>
                </c:pt>
                <c:pt idx="1">
                  <c:v>91.4</c:v>
                </c:pt>
                <c:pt idx="2">
                  <c:v>91.6</c:v>
                </c:pt>
                <c:pt idx="3">
                  <c:v>92.3</c:v>
                </c:pt>
                <c:pt idx="4">
                  <c:v>92.2</c:v>
                </c:pt>
              </c:numCache>
            </c:numRef>
          </c:val>
          <c:extLst>
            <c:ext xmlns:c16="http://schemas.microsoft.com/office/drawing/2014/chart" uri="{C3380CC4-5D6E-409C-BE32-E72D297353CC}">
              <c16:uniqueId val="{00000001-7B69-4A4B-8759-EAD4574A9BC3}"/>
            </c:ext>
          </c:extLst>
        </c:ser>
        <c:ser>
          <c:idx val="2"/>
          <c:order val="2"/>
          <c:tx>
            <c:strRef>
              <c:f>Sheet1!$D$1</c:f>
              <c:strCache>
                <c:ptCount val="1"/>
                <c:pt idx="0">
                  <c:v>Dynamic oracle</c:v>
                </c:pt>
              </c:strCache>
            </c:strRef>
          </c:tx>
          <c:spPr>
            <a:solidFill>
              <a:schemeClr val="accent3"/>
            </a:solidFill>
            <a:ln>
              <a:noFill/>
            </a:ln>
            <a:effectLst/>
          </c:spPr>
          <c:invertIfNegative val="0"/>
          <c:cat>
            <c:strRef>
              <c:f>Sheet1!$A$2:$A$6</c:f>
              <c:strCache>
                <c:ptCount val="5"/>
                <c:pt idx="0">
                  <c:v>Span-Based</c:v>
                </c:pt>
                <c:pt idx="1">
                  <c:v>Top-Down</c:v>
                </c:pt>
                <c:pt idx="2">
                  <c:v>RNNG-128</c:v>
                </c:pt>
                <c:pt idx="3">
                  <c:v>RNNG-256</c:v>
                </c:pt>
                <c:pt idx="4">
                  <c:v>In-Order</c:v>
                </c:pt>
              </c:strCache>
            </c:strRef>
          </c:cat>
          <c:val>
            <c:numRef>
              <c:f>Sheet1!$D$2:$D$6</c:f>
              <c:numCache>
                <c:formatCode>General</c:formatCode>
                <c:ptCount val="5"/>
                <c:pt idx="0">
                  <c:v>91.3</c:v>
                </c:pt>
                <c:pt idx="1">
                  <c:v>91.3</c:v>
                </c:pt>
                <c:pt idx="2">
                  <c:v>92.1</c:v>
                </c:pt>
                <c:pt idx="3">
                  <c:v>92.6</c:v>
                </c:pt>
              </c:numCache>
            </c:numRef>
          </c:val>
          <c:extLst>
            <c:ext xmlns:c16="http://schemas.microsoft.com/office/drawing/2014/chart" uri="{C3380CC4-5D6E-409C-BE32-E72D297353CC}">
              <c16:uniqueId val="{00000002-7B69-4A4B-8759-EAD4574A9BC3}"/>
            </c:ext>
          </c:extLst>
        </c:ser>
        <c:dLbls>
          <c:showLegendKey val="0"/>
          <c:showVal val="0"/>
          <c:showCatName val="0"/>
          <c:showSerName val="0"/>
          <c:showPercent val="0"/>
          <c:showBubbleSize val="0"/>
        </c:dLbls>
        <c:gapWidth val="219"/>
        <c:overlap val="-27"/>
        <c:axId val="1603202143"/>
        <c:axId val="1603205055"/>
      </c:barChart>
      <c:catAx>
        <c:axId val="16032021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n-US"/>
          </a:p>
        </c:txPr>
        <c:crossAx val="1603205055"/>
        <c:crosses val="autoZero"/>
        <c:auto val="1"/>
        <c:lblAlgn val="ctr"/>
        <c:lblOffset val="100"/>
        <c:noMultiLvlLbl val="0"/>
      </c:catAx>
      <c:valAx>
        <c:axId val="1603205055"/>
        <c:scaling>
          <c:orientation val="minMax"/>
          <c:min val="90"/>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n-US"/>
          </a:p>
        </c:txPr>
        <c:crossAx val="1603202143"/>
        <c:crosses val="autoZero"/>
        <c:crossBetween val="between"/>
      </c:valAx>
      <c:spPr>
        <a:noFill/>
        <a:ln>
          <a:noFill/>
        </a:ln>
        <a:effectLst/>
      </c:spPr>
    </c:plotArea>
    <c:legend>
      <c:legendPos val="b"/>
      <c:layout>
        <c:manualLayout>
          <c:xMode val="edge"/>
          <c:yMode val="edge"/>
          <c:x val="0.16385726659596744"/>
          <c:y val="3.4962082010847557E-2"/>
          <c:w val="0.70516154347383275"/>
          <c:h val="7.6930771547143964E-2"/>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static oracle</c:v>
                </c:pt>
              </c:strCache>
            </c:strRef>
          </c:tx>
          <c:spPr>
            <a:ln w="50800" cap="rnd">
              <a:solidFill>
                <a:schemeClr val="accent1">
                  <a:lumMod val="50000"/>
                </a:schemeClr>
              </a:solidFill>
              <a:prstDash val="sysDot"/>
              <a:round/>
            </a:ln>
            <a:effectLst/>
          </c:spPr>
          <c:marker>
            <c:symbol val="none"/>
          </c:marker>
          <c:cat>
            <c:numRef>
              <c:f>Sheet1!$A$2:$A$49</c:f>
              <c:numCache>
                <c:formatCode>General</c:formatCode>
                <c:ptCount val="48"/>
                <c:pt idx="4">
                  <c:v>5</c:v>
                </c:pt>
                <c:pt idx="9">
                  <c:v>10</c:v>
                </c:pt>
                <c:pt idx="14">
                  <c:v>15</c:v>
                </c:pt>
                <c:pt idx="19">
                  <c:v>20</c:v>
                </c:pt>
                <c:pt idx="24">
                  <c:v>25</c:v>
                </c:pt>
                <c:pt idx="29">
                  <c:v>30</c:v>
                </c:pt>
                <c:pt idx="34">
                  <c:v>35</c:v>
                </c:pt>
                <c:pt idx="39">
                  <c:v>40</c:v>
                </c:pt>
                <c:pt idx="44">
                  <c:v>45</c:v>
                </c:pt>
              </c:numCache>
            </c:numRef>
          </c:cat>
          <c:val>
            <c:numRef>
              <c:f>Sheet1!$B$2:$B$49</c:f>
              <c:numCache>
                <c:formatCode>General</c:formatCode>
                <c:ptCount val="48"/>
                <c:pt idx="0">
                  <c:v>89.929999999999993</c:v>
                </c:pt>
                <c:pt idx="1">
                  <c:v>90.25333333333333</c:v>
                </c:pt>
                <c:pt idx="2">
                  <c:v>90.476666666666674</c:v>
                </c:pt>
                <c:pt idx="3">
                  <c:v>90.67</c:v>
                </c:pt>
                <c:pt idx="4">
                  <c:v>90.793333333333337</c:v>
                </c:pt>
                <c:pt idx="5">
                  <c:v>90.90333333333335</c:v>
                </c:pt>
                <c:pt idx="6">
                  <c:v>90.910000000000011</c:v>
                </c:pt>
                <c:pt idx="7">
                  <c:v>90.993333333333339</c:v>
                </c:pt>
                <c:pt idx="8">
                  <c:v>91.009999999999991</c:v>
                </c:pt>
                <c:pt idx="9">
                  <c:v>91.08</c:v>
                </c:pt>
                <c:pt idx="10">
                  <c:v>91.096666666666678</c:v>
                </c:pt>
                <c:pt idx="11">
                  <c:v>91.073333333333338</c:v>
                </c:pt>
                <c:pt idx="12">
                  <c:v>91.063333333333333</c:v>
                </c:pt>
                <c:pt idx="13">
                  <c:v>91.006666666666661</c:v>
                </c:pt>
                <c:pt idx="14">
                  <c:v>90.983333333333334</c:v>
                </c:pt>
                <c:pt idx="15">
                  <c:v>90.886666666666656</c:v>
                </c:pt>
                <c:pt idx="16">
                  <c:v>90.966666666666654</c:v>
                </c:pt>
                <c:pt idx="17">
                  <c:v>91.10333333333331</c:v>
                </c:pt>
                <c:pt idx="18">
                  <c:v>91.226666666666674</c:v>
                </c:pt>
                <c:pt idx="19">
                  <c:v>91.173333333333332</c:v>
                </c:pt>
                <c:pt idx="20">
                  <c:v>91.116666666666674</c:v>
                </c:pt>
                <c:pt idx="21">
                  <c:v>91.083333333333329</c:v>
                </c:pt>
                <c:pt idx="22">
                  <c:v>91.126666666666665</c:v>
                </c:pt>
                <c:pt idx="23">
                  <c:v>91.176666666666662</c:v>
                </c:pt>
                <c:pt idx="24">
                  <c:v>91.25</c:v>
                </c:pt>
                <c:pt idx="25">
                  <c:v>91.263333333333321</c:v>
                </c:pt>
                <c:pt idx="26">
                  <c:v>91.213333333333324</c:v>
                </c:pt>
                <c:pt idx="27">
                  <c:v>91.17</c:v>
                </c:pt>
                <c:pt idx="28">
                  <c:v>91.19</c:v>
                </c:pt>
                <c:pt idx="29">
                  <c:v>91.186666666666667</c:v>
                </c:pt>
                <c:pt idx="30">
                  <c:v>91.149999999999991</c:v>
                </c:pt>
                <c:pt idx="31">
                  <c:v>91.133333333333326</c:v>
                </c:pt>
                <c:pt idx="32">
                  <c:v>91.100000000000009</c:v>
                </c:pt>
                <c:pt idx="33">
                  <c:v>91.073333333333338</c:v>
                </c:pt>
                <c:pt idx="34">
                  <c:v>91.116666666666674</c:v>
                </c:pt>
                <c:pt idx="35">
                  <c:v>91.213333333333324</c:v>
                </c:pt>
                <c:pt idx="36">
                  <c:v>91.3</c:v>
                </c:pt>
                <c:pt idx="37">
                  <c:v>91.193333333333328</c:v>
                </c:pt>
                <c:pt idx="38">
                  <c:v>91.07</c:v>
                </c:pt>
                <c:pt idx="39">
                  <c:v>90.99</c:v>
                </c:pt>
                <c:pt idx="40">
                  <c:v>91.05</c:v>
                </c:pt>
                <c:pt idx="41">
                  <c:v>91.183333333333337</c:v>
                </c:pt>
                <c:pt idx="42">
                  <c:v>91.25</c:v>
                </c:pt>
                <c:pt idx="43">
                  <c:v>91.27</c:v>
                </c:pt>
                <c:pt idx="44">
                  <c:v>91.160000000000011</c:v>
                </c:pt>
                <c:pt idx="45">
                  <c:v>91.116666666666674</c:v>
                </c:pt>
                <c:pt idx="46">
                  <c:v>91.06</c:v>
                </c:pt>
                <c:pt idx="47">
                  <c:v>91.09</c:v>
                </c:pt>
              </c:numCache>
            </c:numRef>
          </c:val>
          <c:smooth val="0"/>
          <c:extLst>
            <c:ext xmlns:c16="http://schemas.microsoft.com/office/drawing/2014/chart" uri="{C3380CC4-5D6E-409C-BE32-E72D297353CC}">
              <c16:uniqueId val="{00000000-8E20-49D5-BE6B-E778969DB931}"/>
            </c:ext>
          </c:extLst>
        </c:ser>
        <c:ser>
          <c:idx val="1"/>
          <c:order val="1"/>
          <c:tx>
            <c:strRef>
              <c:f>Sheet1!$C$1</c:f>
              <c:strCache>
                <c:ptCount val="1"/>
                <c:pt idx="0">
                  <c:v>dynamic oracle</c:v>
                </c:pt>
              </c:strCache>
            </c:strRef>
          </c:tx>
          <c:spPr>
            <a:ln w="50800" cap="rnd">
              <a:solidFill>
                <a:schemeClr val="accent2"/>
              </a:solidFill>
              <a:prstDash val="dash"/>
              <a:round/>
            </a:ln>
            <a:effectLst/>
          </c:spPr>
          <c:marker>
            <c:symbol val="none"/>
          </c:marker>
          <c:cat>
            <c:numRef>
              <c:f>Sheet1!$A$2:$A$49</c:f>
              <c:numCache>
                <c:formatCode>General</c:formatCode>
                <c:ptCount val="48"/>
                <c:pt idx="4">
                  <c:v>5</c:v>
                </c:pt>
                <c:pt idx="9">
                  <c:v>10</c:v>
                </c:pt>
                <c:pt idx="14">
                  <c:v>15</c:v>
                </c:pt>
                <c:pt idx="19">
                  <c:v>20</c:v>
                </c:pt>
                <c:pt idx="24">
                  <c:v>25</c:v>
                </c:pt>
                <c:pt idx="29">
                  <c:v>30</c:v>
                </c:pt>
                <c:pt idx="34">
                  <c:v>35</c:v>
                </c:pt>
                <c:pt idx="39">
                  <c:v>40</c:v>
                </c:pt>
                <c:pt idx="44">
                  <c:v>45</c:v>
                </c:pt>
              </c:numCache>
            </c:numRef>
          </c:cat>
          <c:val>
            <c:numRef>
              <c:f>Sheet1!$C$2:$C$49</c:f>
              <c:numCache>
                <c:formatCode>General</c:formatCode>
                <c:ptCount val="48"/>
                <c:pt idx="0">
                  <c:v>90.146666666666661</c:v>
                </c:pt>
                <c:pt idx="1">
                  <c:v>90.55</c:v>
                </c:pt>
                <c:pt idx="2">
                  <c:v>90.823333333333338</c:v>
                </c:pt>
                <c:pt idx="3">
                  <c:v>91.030000000000015</c:v>
                </c:pt>
                <c:pt idx="4">
                  <c:v>91.15333333333335</c:v>
                </c:pt>
                <c:pt idx="5">
                  <c:v>91.186666666666667</c:v>
                </c:pt>
                <c:pt idx="6">
                  <c:v>91.173333333333332</c:v>
                </c:pt>
                <c:pt idx="7">
                  <c:v>91.179999999999993</c:v>
                </c:pt>
                <c:pt idx="8">
                  <c:v>91.183333333333337</c:v>
                </c:pt>
                <c:pt idx="9">
                  <c:v>91.243333333333339</c:v>
                </c:pt>
                <c:pt idx="10">
                  <c:v>91.286666666666676</c:v>
                </c:pt>
                <c:pt idx="11">
                  <c:v>91.336666666666659</c:v>
                </c:pt>
                <c:pt idx="12">
                  <c:v>91.396666666666661</c:v>
                </c:pt>
                <c:pt idx="13">
                  <c:v>91.46</c:v>
                </c:pt>
                <c:pt idx="14">
                  <c:v>91.446666666666673</c:v>
                </c:pt>
                <c:pt idx="15">
                  <c:v>91.40000000000002</c:v>
                </c:pt>
                <c:pt idx="16">
                  <c:v>91.34333333333332</c:v>
                </c:pt>
                <c:pt idx="17">
                  <c:v>91.436666666666667</c:v>
                </c:pt>
                <c:pt idx="18">
                  <c:v>91.493333333333339</c:v>
                </c:pt>
                <c:pt idx="19">
                  <c:v>91.476666666666674</c:v>
                </c:pt>
                <c:pt idx="20">
                  <c:v>91.456666666666663</c:v>
                </c:pt>
                <c:pt idx="21">
                  <c:v>91.413333333333341</c:v>
                </c:pt>
                <c:pt idx="22">
                  <c:v>91.45</c:v>
                </c:pt>
                <c:pt idx="23">
                  <c:v>91.436666666666667</c:v>
                </c:pt>
                <c:pt idx="24">
                  <c:v>91.533333333333346</c:v>
                </c:pt>
                <c:pt idx="25">
                  <c:v>91.526666666666657</c:v>
                </c:pt>
                <c:pt idx="26">
                  <c:v>91.49666666666667</c:v>
                </c:pt>
                <c:pt idx="27">
                  <c:v>91.393333333333331</c:v>
                </c:pt>
                <c:pt idx="28">
                  <c:v>91.446666666666673</c:v>
                </c:pt>
                <c:pt idx="29">
                  <c:v>91.513333333333335</c:v>
                </c:pt>
                <c:pt idx="30">
                  <c:v>91.483333333333348</c:v>
                </c:pt>
                <c:pt idx="31">
                  <c:v>91.463333333333324</c:v>
                </c:pt>
                <c:pt idx="32">
                  <c:v>91.44</c:v>
                </c:pt>
                <c:pt idx="33">
                  <c:v>91.54</c:v>
                </c:pt>
                <c:pt idx="34">
                  <c:v>91.58</c:v>
                </c:pt>
                <c:pt idx="35">
                  <c:v>91.589999999999989</c:v>
                </c:pt>
                <c:pt idx="36">
                  <c:v>91.536666666666676</c:v>
                </c:pt>
                <c:pt idx="37">
                  <c:v>91.523333333333326</c:v>
                </c:pt>
                <c:pt idx="38">
                  <c:v>91.453333333333333</c:v>
                </c:pt>
                <c:pt idx="39">
                  <c:v>91.463333333333324</c:v>
                </c:pt>
                <c:pt idx="40">
                  <c:v>91.48</c:v>
                </c:pt>
                <c:pt idx="41">
                  <c:v>91.523333333333326</c:v>
                </c:pt>
                <c:pt idx="42">
                  <c:v>91.52</c:v>
                </c:pt>
                <c:pt idx="43">
                  <c:v>91.493333333333339</c:v>
                </c:pt>
                <c:pt idx="44">
                  <c:v>91.466666666666654</c:v>
                </c:pt>
                <c:pt idx="45">
                  <c:v>91.373333333333335</c:v>
                </c:pt>
                <c:pt idx="46">
                  <c:v>91.37</c:v>
                </c:pt>
                <c:pt idx="47">
                  <c:v>91.22</c:v>
                </c:pt>
              </c:numCache>
            </c:numRef>
          </c:val>
          <c:smooth val="0"/>
          <c:extLst>
            <c:ext xmlns:c16="http://schemas.microsoft.com/office/drawing/2014/chart" uri="{C3380CC4-5D6E-409C-BE32-E72D297353CC}">
              <c16:uniqueId val="{00000001-8E20-49D5-BE6B-E778969DB931}"/>
            </c:ext>
          </c:extLst>
        </c:ser>
        <c:ser>
          <c:idx val="2"/>
          <c:order val="2"/>
          <c:tx>
            <c:strRef>
              <c:f>Sheet1!$D$1</c:f>
              <c:strCache>
                <c:ptCount val="1"/>
                <c:pt idx="0">
                  <c:v>policy gradient</c:v>
                </c:pt>
              </c:strCache>
            </c:strRef>
          </c:tx>
          <c:spPr>
            <a:ln w="50800" cap="rnd">
              <a:solidFill>
                <a:schemeClr val="accent3"/>
              </a:solidFill>
              <a:round/>
            </a:ln>
            <a:effectLst/>
          </c:spPr>
          <c:marker>
            <c:symbol val="none"/>
          </c:marker>
          <c:cat>
            <c:numRef>
              <c:f>Sheet1!$A$2:$A$49</c:f>
              <c:numCache>
                <c:formatCode>General</c:formatCode>
                <c:ptCount val="48"/>
                <c:pt idx="4">
                  <c:v>5</c:v>
                </c:pt>
                <c:pt idx="9">
                  <c:v>10</c:v>
                </c:pt>
                <c:pt idx="14">
                  <c:v>15</c:v>
                </c:pt>
                <c:pt idx="19">
                  <c:v>20</c:v>
                </c:pt>
                <c:pt idx="24">
                  <c:v>25</c:v>
                </c:pt>
                <c:pt idx="29">
                  <c:v>30</c:v>
                </c:pt>
                <c:pt idx="34">
                  <c:v>35</c:v>
                </c:pt>
                <c:pt idx="39">
                  <c:v>40</c:v>
                </c:pt>
                <c:pt idx="44">
                  <c:v>45</c:v>
                </c:pt>
              </c:numCache>
            </c:numRef>
          </c:cat>
          <c:val>
            <c:numRef>
              <c:f>Sheet1!$D$2:$D$49</c:f>
              <c:numCache>
                <c:formatCode>General</c:formatCode>
                <c:ptCount val="48"/>
                <c:pt idx="0">
                  <c:v>89.146666666666661</c:v>
                </c:pt>
                <c:pt idx="1">
                  <c:v>89.763333333333335</c:v>
                </c:pt>
                <c:pt idx="2">
                  <c:v>90.13</c:v>
                </c:pt>
                <c:pt idx="3">
                  <c:v>90.45</c:v>
                </c:pt>
                <c:pt idx="4">
                  <c:v>90.666666666666671</c:v>
                </c:pt>
                <c:pt idx="5">
                  <c:v>90.786666666666676</c:v>
                </c:pt>
                <c:pt idx="6">
                  <c:v>90.90333333333335</c:v>
                </c:pt>
                <c:pt idx="7">
                  <c:v>90.886666666666656</c:v>
                </c:pt>
                <c:pt idx="8">
                  <c:v>90.966666666666654</c:v>
                </c:pt>
                <c:pt idx="9">
                  <c:v>90.899999999999991</c:v>
                </c:pt>
                <c:pt idx="10">
                  <c:v>90.953333333333333</c:v>
                </c:pt>
                <c:pt idx="11">
                  <c:v>90.963333333333324</c:v>
                </c:pt>
                <c:pt idx="12">
                  <c:v>91.09333333333332</c:v>
                </c:pt>
                <c:pt idx="13">
                  <c:v>91.106666666666669</c:v>
                </c:pt>
                <c:pt idx="14">
                  <c:v>91.163333333333341</c:v>
                </c:pt>
                <c:pt idx="15">
                  <c:v>91.166666666666671</c:v>
                </c:pt>
                <c:pt idx="16">
                  <c:v>91.219999999999985</c:v>
                </c:pt>
                <c:pt idx="17">
                  <c:v>91.29</c:v>
                </c:pt>
                <c:pt idx="18">
                  <c:v>91.386666666666656</c:v>
                </c:pt>
                <c:pt idx="19">
                  <c:v>91.383333333333326</c:v>
                </c:pt>
                <c:pt idx="20">
                  <c:v>91.383333333333326</c:v>
                </c:pt>
                <c:pt idx="21">
                  <c:v>91.259999999999991</c:v>
                </c:pt>
                <c:pt idx="22">
                  <c:v>91.316666666666663</c:v>
                </c:pt>
                <c:pt idx="23">
                  <c:v>91.353333333333339</c:v>
                </c:pt>
                <c:pt idx="24">
                  <c:v>91.44</c:v>
                </c:pt>
                <c:pt idx="25">
                  <c:v>91.426666666666662</c:v>
                </c:pt>
                <c:pt idx="26">
                  <c:v>91.373333333333335</c:v>
                </c:pt>
                <c:pt idx="27">
                  <c:v>91.399999999999991</c:v>
                </c:pt>
                <c:pt idx="28">
                  <c:v>91.37</c:v>
                </c:pt>
                <c:pt idx="29">
                  <c:v>91.360000000000014</c:v>
                </c:pt>
                <c:pt idx="30">
                  <c:v>91.34333333333332</c:v>
                </c:pt>
                <c:pt idx="31">
                  <c:v>91.37</c:v>
                </c:pt>
                <c:pt idx="32">
                  <c:v>91.376666666666665</c:v>
                </c:pt>
                <c:pt idx="33">
                  <c:v>91.353333333333339</c:v>
                </c:pt>
                <c:pt idx="34">
                  <c:v>91.40333333333335</c:v>
                </c:pt>
                <c:pt idx="35">
                  <c:v>91.39</c:v>
                </c:pt>
                <c:pt idx="36">
                  <c:v>91.413333333333341</c:v>
                </c:pt>
                <c:pt idx="37">
                  <c:v>91.333333333333329</c:v>
                </c:pt>
                <c:pt idx="38">
                  <c:v>91.38</c:v>
                </c:pt>
                <c:pt idx="39">
                  <c:v>91.406666666666652</c:v>
                </c:pt>
                <c:pt idx="40">
                  <c:v>91.37</c:v>
                </c:pt>
                <c:pt idx="41">
                  <c:v>91.429999999999993</c:v>
                </c:pt>
                <c:pt idx="42">
                  <c:v>91.456666666666663</c:v>
                </c:pt>
                <c:pt idx="43">
                  <c:v>91.513333333333321</c:v>
                </c:pt>
                <c:pt idx="44">
                  <c:v>91.516666666666652</c:v>
                </c:pt>
                <c:pt idx="45">
                  <c:v>91.523333333333326</c:v>
                </c:pt>
                <c:pt idx="46">
                  <c:v>91.6</c:v>
                </c:pt>
                <c:pt idx="47">
                  <c:v>91.56</c:v>
                </c:pt>
              </c:numCache>
            </c:numRef>
          </c:val>
          <c:smooth val="0"/>
          <c:extLst>
            <c:ext xmlns:c16="http://schemas.microsoft.com/office/drawing/2014/chart" uri="{C3380CC4-5D6E-409C-BE32-E72D297353CC}">
              <c16:uniqueId val="{00000002-8E20-49D5-BE6B-E778969DB931}"/>
            </c:ext>
          </c:extLst>
        </c:ser>
        <c:dLbls>
          <c:showLegendKey val="0"/>
          <c:showVal val="0"/>
          <c:showCatName val="0"/>
          <c:showSerName val="0"/>
          <c:showPercent val="0"/>
          <c:showBubbleSize val="0"/>
        </c:dLbls>
        <c:smooth val="0"/>
        <c:axId val="1863596687"/>
        <c:axId val="1863600015"/>
      </c:lineChart>
      <c:catAx>
        <c:axId val="1863596687"/>
        <c:scaling>
          <c:orientation val="minMax"/>
        </c:scaling>
        <c:delete val="0"/>
        <c:axPos val="b"/>
        <c:title>
          <c:tx>
            <c:rich>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r>
                  <a:rPr lang="en-US" sz="2400" dirty="0" smtClean="0">
                    <a:solidFill>
                      <a:schemeClr val="tx1"/>
                    </a:solidFill>
                  </a:rPr>
                  <a:t>Training Epoch</a:t>
                </a:r>
                <a:endParaRPr lang="en-US" sz="2400" dirty="0">
                  <a:solidFill>
                    <a:schemeClr val="tx1"/>
                  </a:solidFill>
                </a:endParaRPr>
              </a:p>
            </c:rich>
          </c:tx>
          <c:layout/>
          <c:overlay val="0"/>
          <c:spPr>
            <a:noFill/>
            <a:ln>
              <a:noFill/>
            </a:ln>
            <a:effectLst/>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crossAx val="1863600015"/>
        <c:crosses val="autoZero"/>
        <c:auto val="1"/>
        <c:lblAlgn val="ctr"/>
        <c:lblOffset val="100"/>
        <c:tickMarkSkip val="1"/>
        <c:noMultiLvlLbl val="0"/>
      </c:catAx>
      <c:valAx>
        <c:axId val="1863600015"/>
        <c:scaling>
          <c:orientation val="minMax"/>
          <c:min val="89"/>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2400" dirty="0" smtClean="0">
                    <a:solidFill>
                      <a:schemeClr val="tx1"/>
                    </a:solidFill>
                  </a:rPr>
                  <a:t>Development</a:t>
                </a:r>
                <a:r>
                  <a:rPr lang="en-US" sz="2400" baseline="0" dirty="0" smtClean="0">
                    <a:solidFill>
                      <a:schemeClr val="tx1"/>
                    </a:solidFill>
                  </a:rPr>
                  <a:t> F1</a:t>
                </a:r>
                <a:endParaRPr lang="en-US" sz="2400" dirty="0">
                  <a:solidFill>
                    <a:schemeClr val="tx1"/>
                  </a:solidFill>
                </a:endParaRPr>
              </a:p>
            </c:rich>
          </c:tx>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n-US"/>
          </a:p>
        </c:txPr>
        <c:crossAx val="1863596687"/>
        <c:crosses val="autoZero"/>
        <c:crossBetween val="between"/>
      </c:valAx>
      <c:spPr>
        <a:noFill/>
        <a:ln>
          <a:noFill/>
        </a:ln>
        <a:effectLst/>
      </c:spPr>
    </c:plotArea>
    <c:legend>
      <c:legendPos val="b"/>
      <c:layout>
        <c:manualLayout>
          <c:xMode val="edge"/>
          <c:yMode val="edge"/>
          <c:x val="0.17619686550685248"/>
          <c:y val="0.54934137654500648"/>
          <c:w val="0.70815252242484494"/>
          <c:h val="9.3077491640266602E-2"/>
        </c:manualLayout>
      </c:layout>
      <c:overlay val="1"/>
      <c:spPr>
        <a:noFill/>
        <a:ln>
          <a:noFill/>
        </a:ln>
        <a:effectLst/>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Static oracle</c:v>
                </c:pt>
              </c:strCache>
            </c:strRef>
          </c:tx>
          <c:spPr>
            <a:solidFill>
              <a:schemeClr val="accent1"/>
            </a:solidFill>
            <a:ln>
              <a:noFill/>
            </a:ln>
            <a:effectLst/>
          </c:spPr>
          <c:invertIfNegative val="0"/>
          <c:cat>
            <c:strRef>
              <c:f>Sheet1!$A$2:$A$6</c:f>
              <c:strCache>
                <c:ptCount val="5"/>
                <c:pt idx="0">
                  <c:v>Span-Based</c:v>
                </c:pt>
                <c:pt idx="1">
                  <c:v>Top-Down</c:v>
                </c:pt>
                <c:pt idx="2">
                  <c:v>RNNG-128</c:v>
                </c:pt>
                <c:pt idx="3">
                  <c:v>RNNG-256</c:v>
                </c:pt>
                <c:pt idx="4">
                  <c:v>In-Order</c:v>
                </c:pt>
              </c:strCache>
            </c:strRef>
          </c:cat>
          <c:val>
            <c:numRef>
              <c:f>Sheet1!$B$2:$B$6</c:f>
              <c:numCache>
                <c:formatCode>General</c:formatCode>
                <c:ptCount val="5"/>
                <c:pt idx="0">
                  <c:v>81.5</c:v>
                </c:pt>
                <c:pt idx="1">
                  <c:v>80.7</c:v>
                </c:pt>
                <c:pt idx="2">
                  <c:v>83.2</c:v>
                </c:pt>
                <c:pt idx="3">
                  <c:v>83.1</c:v>
                </c:pt>
                <c:pt idx="4">
                  <c:v>82.7</c:v>
                </c:pt>
              </c:numCache>
            </c:numRef>
          </c:val>
          <c:extLst>
            <c:ext xmlns:c16="http://schemas.microsoft.com/office/drawing/2014/chart" uri="{C3380CC4-5D6E-409C-BE32-E72D297353CC}">
              <c16:uniqueId val="{00000000-7B69-4A4B-8759-EAD4574A9BC3}"/>
            </c:ext>
          </c:extLst>
        </c:ser>
        <c:ser>
          <c:idx val="1"/>
          <c:order val="1"/>
          <c:tx>
            <c:strRef>
              <c:f>Sheet1!$C$1</c:f>
              <c:strCache>
                <c:ptCount val="1"/>
                <c:pt idx="0">
                  <c:v>Policy gradient</c:v>
                </c:pt>
              </c:strCache>
            </c:strRef>
          </c:tx>
          <c:spPr>
            <a:solidFill>
              <a:schemeClr val="accent2"/>
            </a:solidFill>
            <a:ln>
              <a:noFill/>
            </a:ln>
            <a:effectLst/>
          </c:spPr>
          <c:invertIfNegative val="0"/>
          <c:cat>
            <c:strRef>
              <c:f>Sheet1!$A$2:$A$6</c:f>
              <c:strCache>
                <c:ptCount val="5"/>
                <c:pt idx="0">
                  <c:v>Span-Based</c:v>
                </c:pt>
                <c:pt idx="1">
                  <c:v>Top-Down</c:v>
                </c:pt>
                <c:pt idx="2">
                  <c:v>RNNG-128</c:v>
                </c:pt>
                <c:pt idx="3">
                  <c:v>RNNG-256</c:v>
                </c:pt>
                <c:pt idx="4">
                  <c:v>In-Order</c:v>
                </c:pt>
              </c:strCache>
            </c:strRef>
          </c:cat>
          <c:val>
            <c:numRef>
              <c:f>Sheet1!$C$2:$C$6</c:f>
              <c:numCache>
                <c:formatCode>General</c:formatCode>
                <c:ptCount val="5"/>
                <c:pt idx="0">
                  <c:v>81.400000000000006</c:v>
                </c:pt>
                <c:pt idx="1">
                  <c:v>81.400000000000006</c:v>
                </c:pt>
                <c:pt idx="2">
                  <c:v>83.3</c:v>
                </c:pt>
                <c:pt idx="3">
                  <c:v>83.2</c:v>
                </c:pt>
                <c:pt idx="4">
                  <c:v>83.3</c:v>
                </c:pt>
              </c:numCache>
            </c:numRef>
          </c:val>
          <c:extLst>
            <c:ext xmlns:c16="http://schemas.microsoft.com/office/drawing/2014/chart" uri="{C3380CC4-5D6E-409C-BE32-E72D297353CC}">
              <c16:uniqueId val="{00000001-7B69-4A4B-8759-EAD4574A9BC3}"/>
            </c:ext>
          </c:extLst>
        </c:ser>
        <c:ser>
          <c:idx val="2"/>
          <c:order val="2"/>
          <c:tx>
            <c:strRef>
              <c:f>Sheet1!$D$1</c:f>
              <c:strCache>
                <c:ptCount val="1"/>
                <c:pt idx="0">
                  <c:v>Dynamic oracle</c:v>
                </c:pt>
              </c:strCache>
            </c:strRef>
          </c:tx>
          <c:spPr>
            <a:solidFill>
              <a:schemeClr val="accent3"/>
            </a:solidFill>
            <a:ln>
              <a:noFill/>
            </a:ln>
            <a:effectLst/>
          </c:spPr>
          <c:invertIfNegative val="0"/>
          <c:cat>
            <c:strRef>
              <c:f>Sheet1!$A$2:$A$6</c:f>
              <c:strCache>
                <c:ptCount val="5"/>
                <c:pt idx="0">
                  <c:v>Span-Based</c:v>
                </c:pt>
                <c:pt idx="1">
                  <c:v>Top-Down</c:v>
                </c:pt>
                <c:pt idx="2">
                  <c:v>RNNG-128</c:v>
                </c:pt>
                <c:pt idx="3">
                  <c:v>RNNG-256</c:v>
                </c:pt>
                <c:pt idx="4">
                  <c:v>In-Order</c:v>
                </c:pt>
              </c:strCache>
            </c:strRef>
          </c:cat>
          <c:val>
            <c:numRef>
              <c:f>Sheet1!$D$2:$D$6</c:f>
              <c:numCache>
                <c:formatCode>General</c:formatCode>
                <c:ptCount val="5"/>
                <c:pt idx="0">
                  <c:v>81.2</c:v>
                </c:pt>
                <c:pt idx="1">
                  <c:v>81.5</c:v>
                </c:pt>
                <c:pt idx="2">
                  <c:v>83</c:v>
                </c:pt>
                <c:pt idx="3">
                  <c:v>82.9</c:v>
                </c:pt>
              </c:numCache>
            </c:numRef>
          </c:val>
          <c:extLst>
            <c:ext xmlns:c16="http://schemas.microsoft.com/office/drawing/2014/chart" uri="{C3380CC4-5D6E-409C-BE32-E72D297353CC}">
              <c16:uniqueId val="{00000002-7B69-4A4B-8759-EAD4574A9BC3}"/>
            </c:ext>
          </c:extLst>
        </c:ser>
        <c:dLbls>
          <c:showLegendKey val="0"/>
          <c:showVal val="0"/>
          <c:showCatName val="0"/>
          <c:showSerName val="0"/>
          <c:showPercent val="0"/>
          <c:showBubbleSize val="0"/>
        </c:dLbls>
        <c:gapWidth val="219"/>
        <c:overlap val="-27"/>
        <c:axId val="1603202143"/>
        <c:axId val="1603205055"/>
      </c:barChart>
      <c:catAx>
        <c:axId val="16032021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n-US"/>
          </a:p>
        </c:txPr>
        <c:crossAx val="1603205055"/>
        <c:crosses val="autoZero"/>
        <c:auto val="1"/>
        <c:lblAlgn val="ctr"/>
        <c:lblOffset val="100"/>
        <c:noMultiLvlLbl val="0"/>
      </c:catAx>
      <c:valAx>
        <c:axId val="1603205055"/>
        <c:scaling>
          <c:orientation val="minMax"/>
          <c:max val="84"/>
          <c:min val="80"/>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n-US"/>
          </a:p>
        </c:txPr>
        <c:crossAx val="1603202143"/>
        <c:crosses val="autoZero"/>
        <c:crossBetween val="between"/>
        <c:majorUnit val="1"/>
      </c:valAx>
      <c:spPr>
        <a:noFill/>
        <a:ln>
          <a:noFill/>
        </a:ln>
        <a:effectLst/>
      </c:spPr>
    </c:plotArea>
    <c:legend>
      <c:legendPos val="b"/>
      <c:layout>
        <c:manualLayout>
          <c:xMode val="edge"/>
          <c:yMode val="edge"/>
          <c:x val="0.13408143965326119"/>
          <c:y val="3.7159975494352973E-2"/>
          <c:w val="0.70516154347383275"/>
          <c:h val="7.6930771547143964E-2"/>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Static oracle</c:v>
                </c:pt>
              </c:strCache>
            </c:strRef>
          </c:tx>
          <c:spPr>
            <a:solidFill>
              <a:schemeClr val="accent1"/>
            </a:solidFill>
            <a:ln>
              <a:noFill/>
            </a:ln>
            <a:effectLst/>
          </c:spPr>
          <c:invertIfNegative val="0"/>
          <c:cat>
            <c:strRef>
              <c:f>Sheet1!$A$2:$A$6</c:f>
              <c:strCache>
                <c:ptCount val="5"/>
                <c:pt idx="0">
                  <c:v>Span-Based</c:v>
                </c:pt>
                <c:pt idx="1">
                  <c:v>Top-Down</c:v>
                </c:pt>
                <c:pt idx="2">
                  <c:v>RNNG-128</c:v>
                </c:pt>
                <c:pt idx="3">
                  <c:v>RNNG-256</c:v>
                </c:pt>
                <c:pt idx="4">
                  <c:v>In-Order</c:v>
                </c:pt>
              </c:strCache>
            </c:strRef>
          </c:cat>
          <c:val>
            <c:numRef>
              <c:f>Sheet1!$B$2:$B$6</c:f>
              <c:numCache>
                <c:formatCode>General</c:formatCode>
                <c:ptCount val="5"/>
                <c:pt idx="0">
                  <c:v>83.3</c:v>
                </c:pt>
                <c:pt idx="1">
                  <c:v>83.9</c:v>
                </c:pt>
                <c:pt idx="2">
                  <c:v>84.5</c:v>
                </c:pt>
                <c:pt idx="3">
                  <c:v>84.5</c:v>
                </c:pt>
                <c:pt idx="4">
                  <c:v>85.5</c:v>
                </c:pt>
              </c:numCache>
            </c:numRef>
          </c:val>
          <c:extLst>
            <c:ext xmlns:c16="http://schemas.microsoft.com/office/drawing/2014/chart" uri="{C3380CC4-5D6E-409C-BE32-E72D297353CC}">
              <c16:uniqueId val="{00000000-7B69-4A4B-8759-EAD4574A9BC3}"/>
            </c:ext>
          </c:extLst>
        </c:ser>
        <c:ser>
          <c:idx val="1"/>
          <c:order val="1"/>
          <c:tx>
            <c:strRef>
              <c:f>Sheet1!$C$1</c:f>
              <c:strCache>
                <c:ptCount val="1"/>
                <c:pt idx="0">
                  <c:v>Policy gradient</c:v>
                </c:pt>
              </c:strCache>
            </c:strRef>
          </c:tx>
          <c:spPr>
            <a:solidFill>
              <a:schemeClr val="accent2"/>
            </a:solidFill>
            <a:ln>
              <a:noFill/>
            </a:ln>
            <a:effectLst/>
          </c:spPr>
          <c:invertIfNegative val="0"/>
          <c:cat>
            <c:strRef>
              <c:f>Sheet1!$A$2:$A$6</c:f>
              <c:strCache>
                <c:ptCount val="5"/>
                <c:pt idx="0">
                  <c:v>Span-Based</c:v>
                </c:pt>
                <c:pt idx="1">
                  <c:v>Top-Down</c:v>
                </c:pt>
                <c:pt idx="2">
                  <c:v>RNNG-128</c:v>
                </c:pt>
                <c:pt idx="3">
                  <c:v>RNNG-256</c:v>
                </c:pt>
                <c:pt idx="4">
                  <c:v>In-Order</c:v>
                </c:pt>
              </c:strCache>
            </c:strRef>
          </c:cat>
          <c:val>
            <c:numRef>
              <c:f>Sheet1!$C$2:$C$6</c:f>
              <c:numCache>
                <c:formatCode>General</c:formatCode>
                <c:ptCount val="5"/>
                <c:pt idx="0">
                  <c:v>83.5</c:v>
                </c:pt>
                <c:pt idx="1">
                  <c:v>84.7</c:v>
                </c:pt>
                <c:pt idx="2">
                  <c:v>84.7</c:v>
                </c:pt>
                <c:pt idx="3">
                  <c:v>85.6</c:v>
                </c:pt>
                <c:pt idx="4">
                  <c:v>87</c:v>
                </c:pt>
              </c:numCache>
            </c:numRef>
          </c:val>
          <c:extLst>
            <c:ext xmlns:c16="http://schemas.microsoft.com/office/drawing/2014/chart" uri="{C3380CC4-5D6E-409C-BE32-E72D297353CC}">
              <c16:uniqueId val="{00000001-7B69-4A4B-8759-EAD4574A9BC3}"/>
            </c:ext>
          </c:extLst>
        </c:ser>
        <c:ser>
          <c:idx val="2"/>
          <c:order val="2"/>
          <c:tx>
            <c:strRef>
              <c:f>Sheet1!$D$1</c:f>
              <c:strCache>
                <c:ptCount val="1"/>
                <c:pt idx="0">
                  <c:v>Dynamic oracle</c:v>
                </c:pt>
              </c:strCache>
            </c:strRef>
          </c:tx>
          <c:spPr>
            <a:solidFill>
              <a:schemeClr val="accent3"/>
            </a:solidFill>
            <a:ln>
              <a:noFill/>
            </a:ln>
            <a:effectLst/>
          </c:spPr>
          <c:invertIfNegative val="0"/>
          <c:cat>
            <c:strRef>
              <c:f>Sheet1!$A$2:$A$6</c:f>
              <c:strCache>
                <c:ptCount val="5"/>
                <c:pt idx="0">
                  <c:v>Span-Based</c:v>
                </c:pt>
                <c:pt idx="1">
                  <c:v>Top-Down</c:v>
                </c:pt>
                <c:pt idx="2">
                  <c:v>RNNG-128</c:v>
                </c:pt>
                <c:pt idx="3">
                  <c:v>RNNG-256</c:v>
                </c:pt>
                <c:pt idx="4">
                  <c:v>In-Order</c:v>
                </c:pt>
              </c:strCache>
            </c:strRef>
          </c:cat>
          <c:val>
            <c:numRef>
              <c:f>Sheet1!$D$2:$D$6</c:f>
              <c:numCache>
                <c:formatCode>General</c:formatCode>
                <c:ptCount val="5"/>
                <c:pt idx="0">
                  <c:v>83.5</c:v>
                </c:pt>
                <c:pt idx="1">
                  <c:v>85.3</c:v>
                </c:pt>
                <c:pt idx="2">
                  <c:v>85.5</c:v>
                </c:pt>
                <c:pt idx="3">
                  <c:v>86</c:v>
                </c:pt>
              </c:numCache>
            </c:numRef>
          </c:val>
          <c:extLst>
            <c:ext xmlns:c16="http://schemas.microsoft.com/office/drawing/2014/chart" uri="{C3380CC4-5D6E-409C-BE32-E72D297353CC}">
              <c16:uniqueId val="{00000002-7B69-4A4B-8759-EAD4574A9BC3}"/>
            </c:ext>
          </c:extLst>
        </c:ser>
        <c:dLbls>
          <c:showLegendKey val="0"/>
          <c:showVal val="0"/>
          <c:showCatName val="0"/>
          <c:showSerName val="0"/>
          <c:showPercent val="0"/>
          <c:showBubbleSize val="0"/>
        </c:dLbls>
        <c:gapWidth val="219"/>
        <c:overlap val="-27"/>
        <c:axId val="1603202143"/>
        <c:axId val="1603205055"/>
      </c:barChart>
      <c:catAx>
        <c:axId val="16032021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n-US"/>
          </a:p>
        </c:txPr>
        <c:crossAx val="1603205055"/>
        <c:crosses val="autoZero"/>
        <c:auto val="1"/>
        <c:lblAlgn val="ctr"/>
        <c:lblOffset val="100"/>
        <c:noMultiLvlLbl val="0"/>
      </c:catAx>
      <c:valAx>
        <c:axId val="1603205055"/>
        <c:scaling>
          <c:orientation val="minMax"/>
          <c:max val="88"/>
          <c:min val="83"/>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n-US"/>
          </a:p>
        </c:txPr>
        <c:crossAx val="1603202143"/>
        <c:crosses val="autoZero"/>
        <c:crossBetween val="between"/>
        <c:majorUnit val="1"/>
      </c:valAx>
      <c:spPr>
        <a:noFill/>
        <a:ln>
          <a:noFill/>
        </a:ln>
        <a:effectLst/>
      </c:spPr>
    </c:plotArea>
    <c:legend>
      <c:legendPos val="b"/>
      <c:layout>
        <c:manualLayout>
          <c:xMode val="edge"/>
          <c:yMode val="edge"/>
          <c:x val="0.13408143965326119"/>
          <c:y val="3.7159975494352973E-2"/>
          <c:w val="0.70516154347383275"/>
          <c:h val="7.6930771547143964E-2"/>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C2706E-4E5F-4C4D-B4FB-427C21C6D91A}" type="datetimeFigureOut">
              <a:rPr lang="en-US" smtClean="0"/>
              <a:t>7/17/2018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4B35D3-EBAD-9D4F-91D4-4C6CF5CC7CAA}" type="slidenum">
              <a:rPr lang="en-US" smtClean="0"/>
              <a:t>‹#›</a:t>
            </a:fld>
            <a:endParaRPr lang="en-US"/>
          </a:p>
        </p:txBody>
      </p:sp>
    </p:spTree>
    <p:extLst>
      <p:ext uri="{BB962C8B-B14F-4D97-AF65-F5344CB8AC3E}">
        <p14:creationId xmlns:p14="http://schemas.microsoft.com/office/powerpoint/2010/main" val="322098488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u="none" kern="1200" baseline="0" dirty="0" smtClean="0">
                <a:solidFill>
                  <a:schemeClr val="tx1"/>
                </a:solidFill>
                <a:latin typeface="+mn-lt"/>
                <a:ea typeface="+mn-ea"/>
                <a:cs typeface="+mn-cs"/>
              </a:rPr>
              <a:t>Training models that make local decisions to be aware of non-local consequences. I’ll be talking about two ways of dealing with this for constituency parsing: dynamic oracles </a:t>
            </a:r>
            <a:r>
              <a:rPr lang="en-US" sz="1200" u="none" kern="1200" baseline="0" dirty="0" smtClean="0">
                <a:solidFill>
                  <a:schemeClr val="tx1"/>
                </a:solidFill>
                <a:latin typeface="+mn-lt"/>
                <a:ea typeface="+mn-ea"/>
                <a:cs typeface="+mn-cs"/>
              </a:rPr>
              <a:t>(successful </a:t>
            </a:r>
            <a:r>
              <a:rPr lang="en-US" sz="1200" u="none" kern="1200" baseline="0" dirty="0" smtClean="0">
                <a:solidFill>
                  <a:schemeClr val="tx1"/>
                </a:solidFill>
                <a:latin typeface="+mn-lt"/>
                <a:ea typeface="+mn-ea"/>
                <a:cs typeface="+mn-cs"/>
              </a:rPr>
              <a:t>recently), and policy gradient (focus of this paper).</a:t>
            </a:r>
          </a:p>
        </p:txBody>
      </p:sp>
      <p:sp>
        <p:nvSpPr>
          <p:cNvPr id="4" name="Slide Number Placeholder 3"/>
          <p:cNvSpPr>
            <a:spLocks noGrp="1"/>
          </p:cNvSpPr>
          <p:nvPr>
            <p:ph type="sldNum" sz="quarter" idx="10"/>
          </p:nvPr>
        </p:nvSpPr>
        <p:spPr/>
        <p:txBody>
          <a:bodyPr/>
          <a:lstStyle/>
          <a:p>
            <a:fld id="{064B35D3-EBAD-9D4F-91D4-4C6CF5CC7CAA}" type="slidenum">
              <a:rPr lang="en-US" smtClean="0"/>
              <a:t>1</a:t>
            </a:fld>
            <a:endParaRPr lang="en-US"/>
          </a:p>
        </p:txBody>
      </p:sp>
    </p:spTree>
    <p:extLst>
      <p:ext uri="{BB962C8B-B14F-4D97-AF65-F5344CB8AC3E}">
        <p14:creationId xmlns:p14="http://schemas.microsoft.com/office/powerpoint/2010/main" val="28734527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r>
              <a:rPr lang="en-US" baseline="0" dirty="0" smtClean="0"/>
              <a:t>Can be applied across tasks with structured costs – directly address the loss-mismatch problem. Formally, minimize this risk objective: the expectation under the model of the structured cost. </a:t>
            </a:r>
          </a:p>
          <a:p>
            <a:pPr marL="0" indent="0">
              <a:buFontTx/>
              <a:buNone/>
            </a:pPr>
            <a:endParaRPr lang="en-US" baseline="0" dirty="0" smtClean="0"/>
          </a:p>
          <a:p>
            <a:pPr marL="0" indent="0">
              <a:buFontTx/>
              <a:buNone/>
            </a:pPr>
            <a:r>
              <a:rPr lang="en-US" baseline="0" dirty="0" smtClean="0"/>
              <a:t>Compute the gradient of this risk objective, it comes out to be this: an expectation of the gradient, scaled by the structured cost.</a:t>
            </a:r>
          </a:p>
          <a:p>
            <a:pPr marL="0" indent="0">
              <a:buFontTx/>
              <a:buNone/>
            </a:pPr>
            <a:endParaRPr lang="en-US" baseline="0" dirty="0" smtClean="0"/>
          </a:p>
          <a:p>
            <a:pPr marL="0" indent="0">
              <a:buFontTx/>
              <a:buNone/>
            </a:pPr>
            <a:r>
              <a:rPr lang="en-US" baseline="0" dirty="0" smtClean="0"/>
              <a:t>We have all of the parts that we need to compute this, and they’ll address both of the issues. </a:t>
            </a:r>
          </a:p>
        </p:txBody>
      </p:sp>
      <p:sp>
        <p:nvSpPr>
          <p:cNvPr id="4" name="Slide Number Placeholder 3"/>
          <p:cNvSpPr>
            <a:spLocks noGrp="1"/>
          </p:cNvSpPr>
          <p:nvPr>
            <p:ph type="sldNum" sz="quarter" idx="10"/>
          </p:nvPr>
        </p:nvSpPr>
        <p:spPr/>
        <p:txBody>
          <a:bodyPr/>
          <a:lstStyle/>
          <a:p>
            <a:fld id="{064B35D3-EBAD-9D4F-91D4-4C6CF5CC7CAA}" type="slidenum">
              <a:rPr lang="en-US" smtClean="0"/>
              <a:t>10</a:t>
            </a:fld>
            <a:endParaRPr lang="en-US"/>
          </a:p>
        </p:txBody>
      </p:sp>
    </p:spTree>
    <p:extLst>
      <p:ext uri="{BB962C8B-B14F-4D97-AF65-F5344CB8AC3E}">
        <p14:creationId xmlns:p14="http://schemas.microsoft.com/office/powerpoint/2010/main" val="29145936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endParaRPr lang="en-US" baseline="0" dirty="0" smtClean="0"/>
          </a:p>
        </p:txBody>
      </p:sp>
      <p:sp>
        <p:nvSpPr>
          <p:cNvPr id="4" name="Slide Number Placeholder 3"/>
          <p:cNvSpPr>
            <a:spLocks noGrp="1"/>
          </p:cNvSpPr>
          <p:nvPr>
            <p:ph type="sldNum" sz="quarter" idx="10"/>
          </p:nvPr>
        </p:nvSpPr>
        <p:spPr/>
        <p:txBody>
          <a:bodyPr/>
          <a:lstStyle/>
          <a:p>
            <a:fld id="{064B35D3-EBAD-9D4F-91D4-4C6CF5CC7CAA}" type="slidenum">
              <a:rPr lang="en-US" smtClean="0"/>
              <a:t>11</a:t>
            </a:fld>
            <a:endParaRPr lang="en-US"/>
          </a:p>
        </p:txBody>
      </p:sp>
    </p:spTree>
    <p:extLst>
      <p:ext uri="{BB962C8B-B14F-4D97-AF65-F5344CB8AC3E}">
        <p14:creationId xmlns:p14="http://schemas.microsoft.com/office/powerpoint/2010/main" val="36309710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r>
              <a:rPr lang="en-US" baseline="0" dirty="0" smtClean="0"/>
              <a:t>We train these four parsers, each with a different transition system for decomposing the tree. We compare the three training methods we’ve described. Static oracle: standard, no exploration. Dynamic oracle exploration, if an oracle has been defined for the parser’s transition system. And policy gradient. </a:t>
            </a:r>
          </a:p>
          <a:p>
            <a:pPr marL="0" indent="0">
              <a:buFontTx/>
              <a:buNone/>
            </a:pPr>
            <a:endParaRPr lang="en-US" baseline="0" dirty="0" smtClean="0"/>
          </a:p>
          <a:p>
            <a:pPr marL="0" indent="0">
              <a:buFontTx/>
              <a:buNone/>
            </a:pPr>
            <a:r>
              <a:rPr lang="en-US" baseline="0" dirty="0" smtClean="0"/>
              <a:t>We also </a:t>
            </a:r>
            <a:r>
              <a:rPr lang="en-US" baseline="0" dirty="0" smtClean="0"/>
              <a:t>compare to another way of addressing loss-mismatch, based on </a:t>
            </a:r>
            <a:r>
              <a:rPr lang="en-US" baseline="0" dirty="0" err="1" smtClean="0"/>
              <a:t>softmax</a:t>
            </a:r>
            <a:r>
              <a:rPr lang="en-US" baseline="0" dirty="0" smtClean="0"/>
              <a:t> </a:t>
            </a:r>
            <a:r>
              <a:rPr lang="en-US" baseline="0" dirty="0" smtClean="0"/>
              <a:t>margin, see the paper for details.</a:t>
            </a:r>
            <a:endParaRPr lang="en-US" baseline="0" dirty="0" smtClean="0"/>
          </a:p>
        </p:txBody>
      </p:sp>
      <p:sp>
        <p:nvSpPr>
          <p:cNvPr id="4" name="Slide Number Placeholder 3"/>
          <p:cNvSpPr>
            <a:spLocks noGrp="1"/>
          </p:cNvSpPr>
          <p:nvPr>
            <p:ph type="sldNum" sz="quarter" idx="10"/>
          </p:nvPr>
        </p:nvSpPr>
        <p:spPr/>
        <p:txBody>
          <a:bodyPr/>
          <a:lstStyle/>
          <a:p>
            <a:fld id="{064B35D3-EBAD-9D4F-91D4-4C6CF5CC7CAA}" type="slidenum">
              <a:rPr lang="en-US" smtClean="0"/>
              <a:t>13</a:t>
            </a:fld>
            <a:endParaRPr lang="en-US"/>
          </a:p>
        </p:txBody>
      </p:sp>
    </p:spTree>
    <p:extLst>
      <p:ext uri="{BB962C8B-B14F-4D97-AF65-F5344CB8AC3E}">
        <p14:creationId xmlns:p14="http://schemas.microsoft.com/office/powerpoint/2010/main" val="3338852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r>
              <a:rPr lang="en-US" baseline="0" dirty="0" smtClean="0"/>
              <a:t>PG improves on static oracle in every setting. </a:t>
            </a:r>
          </a:p>
          <a:p>
            <a:pPr marL="0" indent="0">
              <a:buFontTx/>
              <a:buNone/>
            </a:pPr>
            <a:endParaRPr lang="en-US" baseline="0" dirty="0" smtClean="0"/>
          </a:p>
          <a:p>
            <a:pPr marL="0" indent="0">
              <a:buFontTx/>
              <a:buNone/>
            </a:pPr>
            <a:r>
              <a:rPr lang="en-US" baseline="0" dirty="0" smtClean="0"/>
              <a:t>We also compare to dynamic oracle training. Two of these parsers have existing dynamic oracles. One problem is you may not always have them. </a:t>
            </a:r>
            <a:r>
              <a:rPr lang="en-US" baseline="0" dirty="0" smtClean="0"/>
              <a:t>For the sake of comparison, we </a:t>
            </a:r>
            <a:r>
              <a:rPr lang="en-US" baseline="0" dirty="0" smtClean="0"/>
              <a:t>created a new </a:t>
            </a:r>
            <a:r>
              <a:rPr lang="en-US" baseline="0" dirty="0" smtClean="0"/>
              <a:t>dynamic oracle for </a:t>
            </a:r>
            <a:r>
              <a:rPr lang="en-US" baseline="0" dirty="0" smtClean="0"/>
              <a:t>RNNG in this </a:t>
            </a:r>
            <a:r>
              <a:rPr lang="en-US" baseline="0" dirty="0" smtClean="0"/>
              <a:t>paper. We find that it’s effective at supervising exploration. </a:t>
            </a:r>
            <a:r>
              <a:rPr lang="en-US" baseline="0" dirty="0" smtClean="0"/>
              <a:t>But you don’t have one until you invent it, </a:t>
            </a:r>
            <a:r>
              <a:rPr lang="en-US" baseline="0" dirty="0" smtClean="0"/>
              <a:t>and in-order </a:t>
            </a:r>
            <a:r>
              <a:rPr lang="en-US" baseline="0" dirty="0" smtClean="0"/>
              <a:t>doesn’t have one </a:t>
            </a:r>
            <a:r>
              <a:rPr lang="en-US" baseline="0" dirty="0" smtClean="0"/>
              <a:t>published yet</a:t>
            </a:r>
            <a:r>
              <a:rPr lang="en-US" baseline="0" dirty="0" smtClean="0"/>
              <a:t>.</a:t>
            </a:r>
          </a:p>
          <a:p>
            <a:pPr marL="0" indent="0">
              <a:buFontTx/>
              <a:buNone/>
            </a:pPr>
            <a:endParaRPr lang="en-US" baseline="0" dirty="0" smtClean="0"/>
          </a:p>
          <a:p>
            <a:pPr marL="0" indent="0">
              <a:buFontTx/>
              <a:buNone/>
            </a:pPr>
            <a:r>
              <a:rPr lang="en-US" baseline="0" dirty="0" smtClean="0"/>
              <a:t> The dynamic oracle is sometimes meaningfully better than policy gradient, sometimes worse. Both of them result in improvement.</a:t>
            </a:r>
          </a:p>
        </p:txBody>
      </p:sp>
      <p:sp>
        <p:nvSpPr>
          <p:cNvPr id="4" name="Slide Number Placeholder 3"/>
          <p:cNvSpPr>
            <a:spLocks noGrp="1"/>
          </p:cNvSpPr>
          <p:nvPr>
            <p:ph type="sldNum" sz="quarter" idx="10"/>
          </p:nvPr>
        </p:nvSpPr>
        <p:spPr/>
        <p:txBody>
          <a:bodyPr/>
          <a:lstStyle/>
          <a:p>
            <a:fld id="{064B35D3-EBAD-9D4F-91D4-4C6CF5CC7CAA}" type="slidenum">
              <a:rPr lang="en-US" smtClean="0"/>
              <a:t>14</a:t>
            </a:fld>
            <a:endParaRPr lang="en-US"/>
          </a:p>
        </p:txBody>
      </p:sp>
    </p:spTree>
    <p:extLst>
      <p:ext uri="{BB962C8B-B14F-4D97-AF65-F5344CB8AC3E}">
        <p14:creationId xmlns:p14="http://schemas.microsoft.com/office/powerpoint/2010/main" val="38370945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r>
              <a:rPr lang="en-US" baseline="0" dirty="0" smtClean="0"/>
              <a:t>Real advantage of the dynamic oracle. It can be a lot faster</a:t>
            </a:r>
            <a:r>
              <a:rPr lang="en-US" baseline="0" dirty="0" smtClean="0"/>
              <a:t>. Here’s a learning curve, showing development accuracy by training epoch, or number of passes through the training data.</a:t>
            </a:r>
            <a:endParaRPr lang="en-US" baseline="0" dirty="0" smtClean="0"/>
          </a:p>
        </p:txBody>
      </p:sp>
      <p:sp>
        <p:nvSpPr>
          <p:cNvPr id="4" name="Slide Number Placeholder 3"/>
          <p:cNvSpPr>
            <a:spLocks noGrp="1"/>
          </p:cNvSpPr>
          <p:nvPr>
            <p:ph type="sldNum" sz="quarter" idx="10"/>
          </p:nvPr>
        </p:nvSpPr>
        <p:spPr/>
        <p:txBody>
          <a:bodyPr/>
          <a:lstStyle/>
          <a:p>
            <a:fld id="{064B35D3-EBAD-9D4F-91D4-4C6CF5CC7CAA}" type="slidenum">
              <a:rPr lang="en-US" smtClean="0"/>
              <a:t>15</a:t>
            </a:fld>
            <a:endParaRPr lang="en-US"/>
          </a:p>
        </p:txBody>
      </p:sp>
    </p:spTree>
    <p:extLst>
      <p:ext uri="{BB962C8B-B14F-4D97-AF65-F5344CB8AC3E}">
        <p14:creationId xmlns:p14="http://schemas.microsoft.com/office/powerpoint/2010/main" val="3134377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r>
              <a:rPr lang="en-US" baseline="0" dirty="0" smtClean="0"/>
              <a:t>Whether the dynamic oracle is better varies, but policy gradient is better than static oracle in almost all cases</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064B35D3-EBAD-9D4F-91D4-4C6CF5CC7CAA}" type="slidenum">
              <a:rPr lang="en-US" smtClean="0"/>
              <a:t>16</a:t>
            </a:fld>
            <a:endParaRPr lang="en-US"/>
          </a:p>
        </p:txBody>
      </p:sp>
    </p:spTree>
    <p:extLst>
      <p:ext uri="{BB962C8B-B14F-4D97-AF65-F5344CB8AC3E}">
        <p14:creationId xmlns:p14="http://schemas.microsoft.com/office/powerpoint/2010/main" val="24687243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r>
              <a:rPr lang="en-US" baseline="0" dirty="0" smtClean="0"/>
              <a:t>Gains from both policy gradient and dynamic oracle.</a:t>
            </a:r>
          </a:p>
        </p:txBody>
      </p:sp>
      <p:sp>
        <p:nvSpPr>
          <p:cNvPr id="4" name="Slide Number Placeholder 3"/>
          <p:cNvSpPr>
            <a:spLocks noGrp="1"/>
          </p:cNvSpPr>
          <p:nvPr>
            <p:ph type="sldNum" sz="quarter" idx="10"/>
          </p:nvPr>
        </p:nvSpPr>
        <p:spPr/>
        <p:txBody>
          <a:bodyPr/>
          <a:lstStyle/>
          <a:p>
            <a:fld id="{064B35D3-EBAD-9D4F-91D4-4C6CF5CC7CAA}" type="slidenum">
              <a:rPr lang="en-US" smtClean="0"/>
              <a:t>17</a:t>
            </a:fld>
            <a:endParaRPr lang="en-US"/>
          </a:p>
        </p:txBody>
      </p:sp>
    </p:spTree>
    <p:extLst>
      <p:ext uri="{BB962C8B-B14F-4D97-AF65-F5344CB8AC3E}">
        <p14:creationId xmlns:p14="http://schemas.microsoft.com/office/powerpoint/2010/main" val="31430338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 than before, we depend on local decisions. </a:t>
            </a:r>
            <a:r>
              <a:rPr lang="en-US" dirty="0" smtClean="0"/>
              <a:t>They have</a:t>
            </a:r>
            <a:r>
              <a:rPr lang="en-US" baseline="0" dirty="0" smtClean="0"/>
              <a:t> non-local </a:t>
            </a:r>
            <a:r>
              <a:rPr lang="en-US" dirty="0" smtClean="0"/>
              <a:t>consequences:</a:t>
            </a:r>
            <a:r>
              <a:rPr lang="en-US" baseline="0" dirty="0" smtClean="0"/>
              <a:t> training doesn’t directly optimize the cost you may be interested in, and the model may not be prepared to handle its own mistakes</a:t>
            </a:r>
            <a:r>
              <a:rPr lang="en-US" dirty="0" smtClean="0"/>
              <a:t>. We compared a couple methods for dealing with these issues. Dynamic</a:t>
            </a:r>
            <a:r>
              <a:rPr lang="en-US" baseline="0" dirty="0" smtClean="0"/>
              <a:t> oracles are effective, they work when they’re available, but they’re a knowledge-intensive solution. We find you can often get similar results with a more generic approach. Trade off training efficiency for agnosticism about the model. If you don’t have a dynamic oracle, you can just use policy gradient – it’s simple and typically effective.</a:t>
            </a:r>
          </a:p>
        </p:txBody>
      </p:sp>
      <p:sp>
        <p:nvSpPr>
          <p:cNvPr id="4" name="Slide Number Placeholder 3"/>
          <p:cNvSpPr>
            <a:spLocks noGrp="1"/>
          </p:cNvSpPr>
          <p:nvPr>
            <p:ph type="sldNum" sz="quarter" idx="10"/>
          </p:nvPr>
        </p:nvSpPr>
        <p:spPr/>
        <p:txBody>
          <a:bodyPr/>
          <a:lstStyle/>
          <a:p>
            <a:fld id="{064B35D3-EBAD-9D4F-91D4-4C6CF5CC7CAA}" type="slidenum">
              <a:rPr lang="en-US" smtClean="0"/>
              <a:t>18</a:t>
            </a:fld>
            <a:endParaRPr lang="en-US"/>
          </a:p>
        </p:txBody>
      </p:sp>
    </p:spTree>
    <p:extLst>
      <p:ext uri="{BB962C8B-B14F-4D97-AF65-F5344CB8AC3E}">
        <p14:creationId xmlns:p14="http://schemas.microsoft.com/office/powerpoint/2010/main" val="15083457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064B35D3-EBAD-9D4F-91D4-4C6CF5CC7CAA}" type="slidenum">
              <a:rPr lang="en-US" smtClean="0"/>
              <a:t>19</a:t>
            </a:fld>
            <a:endParaRPr lang="en-US"/>
          </a:p>
        </p:txBody>
      </p:sp>
    </p:spTree>
    <p:extLst>
      <p:ext uri="{BB962C8B-B14F-4D97-AF65-F5344CB8AC3E}">
        <p14:creationId xmlns:p14="http://schemas.microsoft.com/office/powerpoint/2010/main" val="35370167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r>
              <a:rPr lang="en-US" baseline="0" dirty="0" smtClean="0"/>
              <a:t>Things that it checks to determine what next action to produce. Along with some examples.</a:t>
            </a:r>
          </a:p>
        </p:txBody>
      </p:sp>
      <p:sp>
        <p:nvSpPr>
          <p:cNvPr id="4" name="Slide Number Placeholder 3"/>
          <p:cNvSpPr>
            <a:spLocks noGrp="1"/>
          </p:cNvSpPr>
          <p:nvPr>
            <p:ph type="sldNum" sz="quarter" idx="10"/>
          </p:nvPr>
        </p:nvSpPr>
        <p:spPr/>
        <p:txBody>
          <a:bodyPr/>
          <a:lstStyle/>
          <a:p>
            <a:fld id="{064B35D3-EBAD-9D4F-91D4-4C6CF5CC7CAA}" type="slidenum">
              <a:rPr lang="en-US" smtClean="0"/>
              <a:t>20</a:t>
            </a:fld>
            <a:endParaRPr lang="en-US"/>
          </a:p>
        </p:txBody>
      </p:sp>
    </p:spTree>
    <p:extLst>
      <p:ext uri="{BB962C8B-B14F-4D97-AF65-F5344CB8AC3E}">
        <p14:creationId xmlns:p14="http://schemas.microsoft.com/office/powerpoint/2010/main" val="1168499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u="none" kern="1200" baseline="0" dirty="0" smtClean="0">
                <a:solidFill>
                  <a:schemeClr val="tx1"/>
                </a:solidFill>
                <a:latin typeface="+mn-lt"/>
                <a:ea typeface="+mn-ea"/>
                <a:cs typeface="+mn-cs"/>
              </a:rPr>
              <a:t>Training models that make local decisions to be aware of non-local consequences. I’ll be talking about two ways of dealing with this for constituency parsing: dynamic oracles </a:t>
            </a:r>
            <a:r>
              <a:rPr lang="en-US" sz="1200" u="none" kern="1200" baseline="0" dirty="0" smtClean="0">
                <a:solidFill>
                  <a:schemeClr val="tx1"/>
                </a:solidFill>
                <a:latin typeface="+mn-lt"/>
                <a:ea typeface="+mn-ea"/>
                <a:cs typeface="+mn-cs"/>
              </a:rPr>
              <a:t>(successful </a:t>
            </a:r>
            <a:r>
              <a:rPr lang="en-US" sz="1200" u="none" kern="1200" baseline="0" dirty="0" smtClean="0">
                <a:solidFill>
                  <a:schemeClr val="tx1"/>
                </a:solidFill>
                <a:latin typeface="+mn-lt"/>
                <a:ea typeface="+mn-ea"/>
                <a:cs typeface="+mn-cs"/>
              </a:rPr>
              <a:t>recently), and policy gradient (focus of this paper).</a:t>
            </a:r>
          </a:p>
        </p:txBody>
      </p:sp>
      <p:sp>
        <p:nvSpPr>
          <p:cNvPr id="4" name="Slide Number Placeholder 3"/>
          <p:cNvSpPr>
            <a:spLocks noGrp="1"/>
          </p:cNvSpPr>
          <p:nvPr>
            <p:ph type="sldNum" sz="quarter" idx="10"/>
          </p:nvPr>
        </p:nvSpPr>
        <p:spPr/>
        <p:txBody>
          <a:bodyPr/>
          <a:lstStyle/>
          <a:p>
            <a:fld id="{064B35D3-EBAD-9D4F-91D4-4C6CF5CC7CAA}" type="slidenum">
              <a:rPr lang="en-US" smtClean="0"/>
              <a:t>2</a:t>
            </a:fld>
            <a:endParaRPr lang="en-US"/>
          </a:p>
        </p:txBody>
      </p:sp>
    </p:spTree>
    <p:extLst>
      <p:ext uri="{BB962C8B-B14F-4D97-AF65-F5344CB8AC3E}">
        <p14:creationId xmlns:p14="http://schemas.microsoft.com/office/powerpoint/2010/main" val="32170040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4B35D3-EBAD-9D4F-91D4-4C6CF5CC7CAA}" type="slidenum">
              <a:rPr lang="en-US" smtClean="0"/>
              <a:t>21</a:t>
            </a:fld>
            <a:endParaRPr lang="en-US"/>
          </a:p>
        </p:txBody>
      </p:sp>
    </p:spTree>
    <p:extLst>
      <p:ext uri="{BB962C8B-B14F-4D97-AF65-F5344CB8AC3E}">
        <p14:creationId xmlns:p14="http://schemas.microsoft.com/office/powerpoint/2010/main" val="4720967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r>
              <a:rPr lang="en-US" baseline="0" dirty="0" smtClean="0"/>
              <a:t>Things that it checks to determine what next action to produce. Along with some examples.</a:t>
            </a:r>
          </a:p>
          <a:p>
            <a:pPr marL="0" indent="0">
              <a:buFontTx/>
              <a:buNone/>
            </a:pPr>
            <a:endParaRPr lang="en-US" baseline="0" dirty="0" smtClean="0"/>
          </a:p>
          <a:p>
            <a:pPr marL="0" indent="0">
              <a:buFontTx/>
              <a:buNone/>
            </a:pPr>
            <a:r>
              <a:rPr lang="en-US" baseline="0" dirty="0" smtClean="0"/>
              <a:t>&lt;move later or cut.&gt;</a:t>
            </a:r>
          </a:p>
        </p:txBody>
      </p:sp>
      <p:sp>
        <p:nvSpPr>
          <p:cNvPr id="4" name="Slide Number Placeholder 3"/>
          <p:cNvSpPr>
            <a:spLocks noGrp="1"/>
          </p:cNvSpPr>
          <p:nvPr>
            <p:ph type="sldNum" sz="quarter" idx="10"/>
          </p:nvPr>
        </p:nvSpPr>
        <p:spPr/>
        <p:txBody>
          <a:bodyPr/>
          <a:lstStyle/>
          <a:p>
            <a:fld id="{064B35D3-EBAD-9D4F-91D4-4C6CF5CC7CAA}" type="slidenum">
              <a:rPr lang="en-US" smtClean="0"/>
              <a:t>22</a:t>
            </a:fld>
            <a:endParaRPr lang="en-US"/>
          </a:p>
        </p:txBody>
      </p:sp>
    </p:spTree>
    <p:extLst>
      <p:ext uri="{BB962C8B-B14F-4D97-AF65-F5344CB8AC3E}">
        <p14:creationId xmlns:p14="http://schemas.microsoft.com/office/powerpoint/2010/main" val="117834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u="none" kern="1200" baseline="0" dirty="0" smtClean="0">
                <a:solidFill>
                  <a:schemeClr val="tx1"/>
                </a:solidFill>
                <a:latin typeface="+mn-lt"/>
                <a:ea typeface="+mn-ea"/>
                <a:cs typeface="+mn-cs"/>
              </a:rPr>
              <a:t>Training models that make local decisions to be aware of non-local consequences. I’ll be talking about two ways of dealing with this for constituency parsing: dynamic oracles (successful recently), and policy gradient (focus of this paper).</a:t>
            </a:r>
            <a:endParaRPr lang="en-US" sz="1200" u="non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64B35D3-EBAD-9D4F-91D4-4C6CF5CC7CAA}" type="slidenum">
              <a:rPr lang="en-US" smtClean="0"/>
              <a:t>3</a:t>
            </a:fld>
            <a:endParaRPr lang="en-US"/>
          </a:p>
        </p:txBody>
      </p:sp>
    </p:spTree>
    <p:extLst>
      <p:ext uri="{BB962C8B-B14F-4D97-AF65-F5344CB8AC3E}">
        <p14:creationId xmlns:p14="http://schemas.microsoft.com/office/powerpoint/2010/main" val="915882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smtClean="0"/>
              <a:t>We’ll be working with transition-based parsers. These produce parse trees incrementally, conditioned on the sentence, using some decomposition of the tree. Variety of different ways to </a:t>
            </a:r>
            <a:r>
              <a:rPr lang="en-US" b="1" baseline="0" dirty="0" smtClean="0"/>
              <a:t>derive</a:t>
            </a:r>
            <a:r>
              <a:rPr lang="en-US" baseline="0" dirty="0" smtClean="0"/>
              <a:t> the tree, historically bottom-up shift reduce methods, but as a running example I’ll show </a:t>
            </a:r>
            <a:r>
              <a:rPr lang="en-US" baseline="0" dirty="0" smtClean="0"/>
              <a:t>a top-down method used successfully recently. </a:t>
            </a:r>
            <a:r>
              <a:rPr lang="en-US" baseline="0" dirty="0" smtClean="0"/>
              <a:t>It produces a linearized representation of the tree:</a:t>
            </a:r>
          </a:p>
          <a:p>
            <a:endParaRPr lang="en-US" baseline="0" dirty="0" smtClean="0"/>
          </a:p>
          <a:p>
            <a:r>
              <a:rPr lang="en-US" baseline="0" dirty="0" smtClean="0"/>
              <a:t>In all of </a:t>
            </a:r>
            <a:r>
              <a:rPr lang="en-US" baseline="0" dirty="0" smtClean="0"/>
              <a:t>the transition-based parsers we’ll look at, </a:t>
            </a:r>
            <a:r>
              <a:rPr lang="en-US" baseline="0" dirty="0" smtClean="0"/>
              <a:t>actions are predicted incrementally conditioned on the input sentence, and all of the past actions. Likelihood for a given sentence is the sum of log </a:t>
            </a:r>
            <a:r>
              <a:rPr lang="en-US" baseline="0" dirty="0" err="1" smtClean="0"/>
              <a:t>probs</a:t>
            </a:r>
            <a:r>
              <a:rPr lang="en-US" baseline="0" dirty="0" smtClean="0"/>
              <a:t> of these local decisions, in green.</a:t>
            </a:r>
          </a:p>
          <a:p>
            <a:endParaRPr lang="en-US" baseline="0" dirty="0" smtClean="0"/>
          </a:p>
          <a:p>
            <a:r>
              <a:rPr lang="en-US" baseline="0" dirty="0" smtClean="0"/>
              <a:t>Since these parsers make incremental predictions, they’re fast, and in recent years they’ve obtained </a:t>
            </a:r>
            <a:r>
              <a:rPr lang="en-US" baseline="0" dirty="0" smtClean="0"/>
              <a:t>state-of-the-art. But these </a:t>
            </a:r>
            <a:r>
              <a:rPr lang="en-US" baseline="0" dirty="0" smtClean="0"/>
              <a:t>local </a:t>
            </a:r>
            <a:r>
              <a:rPr lang="en-US" baseline="0" dirty="0" smtClean="0"/>
              <a:t>decisions may </a:t>
            </a:r>
            <a:r>
              <a:rPr lang="en-US" baseline="0" dirty="0" smtClean="0"/>
              <a:t>have non-local consequences.</a:t>
            </a:r>
          </a:p>
        </p:txBody>
      </p:sp>
      <p:sp>
        <p:nvSpPr>
          <p:cNvPr id="4" name="Slide Number Placeholder 3"/>
          <p:cNvSpPr>
            <a:spLocks noGrp="1"/>
          </p:cNvSpPr>
          <p:nvPr>
            <p:ph type="sldNum" sz="quarter" idx="10"/>
          </p:nvPr>
        </p:nvSpPr>
        <p:spPr/>
        <p:txBody>
          <a:bodyPr/>
          <a:lstStyle/>
          <a:p>
            <a:fld id="{064B35D3-EBAD-9D4F-91D4-4C6CF5CC7CAA}" type="slidenum">
              <a:rPr lang="en-US" smtClean="0"/>
              <a:t>4</a:t>
            </a:fld>
            <a:endParaRPr lang="en-US"/>
          </a:p>
        </p:txBody>
      </p:sp>
    </p:spTree>
    <p:extLst>
      <p:ext uri="{BB962C8B-B14F-4D97-AF65-F5344CB8AC3E}">
        <p14:creationId xmlns:p14="http://schemas.microsoft.com/office/powerpoint/2010/main" val="25324929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r>
              <a:rPr lang="en-US" baseline="0" dirty="0" smtClean="0"/>
              <a:t>What are the consequences of producing structure using local decisions? Past work has identified a few potential problems.</a:t>
            </a:r>
            <a:endParaRPr lang="en-US" baseline="0" dirty="0" smtClean="0"/>
          </a:p>
          <a:p>
            <a:pPr marL="0" indent="0">
              <a:buFontTx/>
              <a:buNone/>
            </a:pPr>
            <a:endParaRPr lang="en-US" baseline="0" dirty="0" smtClean="0"/>
          </a:p>
          <a:p>
            <a:pPr marL="0" indent="0">
              <a:buFontTx/>
              <a:buNone/>
            </a:pPr>
            <a:r>
              <a:rPr lang="en-US" baseline="0" dirty="0" smtClean="0"/>
              <a:t>Loss-evaluation mismatch. These parsers are trained to maximize the likelihood of each decomposed action. But this isn’t necessarily aligned with evaluation metrics we care about, which are defined on the entire structure in a way that doesn’t decompose along the actions.</a:t>
            </a:r>
          </a:p>
          <a:p>
            <a:pPr marL="0" indent="0">
              <a:buFontTx/>
              <a:buNone/>
            </a:pPr>
            <a:endParaRPr lang="en-US" baseline="0"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smtClean="0"/>
              <a:t>Second, more subtle issue: exposure bias: each prediction conditions on the entire past history. The parser gets fed its own predictions. What if it makes a mistake, and now has some context that is unlike any it saw in training? Each mistake poisons your future decisions, unless you have a principled way of dealing with this in training.</a:t>
            </a:r>
          </a:p>
        </p:txBody>
      </p:sp>
      <p:sp>
        <p:nvSpPr>
          <p:cNvPr id="4" name="Slide Number Placeholder 3"/>
          <p:cNvSpPr>
            <a:spLocks noGrp="1"/>
          </p:cNvSpPr>
          <p:nvPr>
            <p:ph type="sldNum" sz="quarter" idx="10"/>
          </p:nvPr>
        </p:nvSpPr>
        <p:spPr/>
        <p:txBody>
          <a:bodyPr/>
          <a:lstStyle/>
          <a:p>
            <a:fld id="{064B35D3-EBAD-9D4F-91D4-4C6CF5CC7CAA}" type="slidenum">
              <a:rPr lang="en-US" smtClean="0"/>
              <a:t>5</a:t>
            </a:fld>
            <a:endParaRPr lang="en-US"/>
          </a:p>
        </p:txBody>
      </p:sp>
    </p:spTree>
    <p:extLst>
      <p:ext uri="{BB962C8B-B14F-4D97-AF65-F5344CB8AC3E}">
        <p14:creationId xmlns:p14="http://schemas.microsoft.com/office/powerpoint/2010/main" val="2073394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r>
              <a:rPr lang="en-US" baseline="0" dirty="0" smtClean="0"/>
              <a:t>Dynamic oracles are a way to address both of these.</a:t>
            </a:r>
          </a:p>
          <a:p>
            <a:pPr marL="0" indent="0">
              <a:buFontTx/>
              <a:buNone/>
            </a:pPr>
            <a:endParaRPr lang="en-US" baseline="0" dirty="0" smtClean="0"/>
          </a:p>
          <a:p>
            <a:pPr marL="0" indent="0">
              <a:buFontTx/>
              <a:buNone/>
            </a:pPr>
            <a:r>
              <a:rPr lang="en-US" baseline="0" dirty="0" smtClean="0"/>
              <a:t>Have the model follow its own predictions at training time, and supervise with an expert, called a dynamic </a:t>
            </a:r>
            <a:r>
              <a:rPr lang="en-US" baseline="0" dirty="0" smtClean="0"/>
              <a:t>oracle. Design a dynamic oracle to tell you what’s the best action to take from any parser state that you could wind up in.</a:t>
            </a:r>
            <a:endParaRPr lang="en-US" baseline="0" dirty="0" smtClean="0"/>
          </a:p>
        </p:txBody>
      </p:sp>
      <p:sp>
        <p:nvSpPr>
          <p:cNvPr id="4" name="Slide Number Placeholder 3"/>
          <p:cNvSpPr>
            <a:spLocks noGrp="1"/>
          </p:cNvSpPr>
          <p:nvPr>
            <p:ph type="sldNum" sz="quarter" idx="10"/>
          </p:nvPr>
        </p:nvSpPr>
        <p:spPr/>
        <p:txBody>
          <a:bodyPr/>
          <a:lstStyle/>
          <a:p>
            <a:fld id="{064B35D3-EBAD-9D4F-91D4-4C6CF5CC7CAA}" type="slidenum">
              <a:rPr lang="en-US" smtClean="0"/>
              <a:t>6</a:t>
            </a:fld>
            <a:endParaRPr lang="en-US"/>
          </a:p>
        </p:txBody>
      </p:sp>
    </p:spTree>
    <p:extLst>
      <p:ext uri="{BB962C8B-B14F-4D97-AF65-F5344CB8AC3E}">
        <p14:creationId xmlns:p14="http://schemas.microsoft.com/office/powerpoint/2010/main" val="1472356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A</a:t>
            </a:r>
            <a:r>
              <a:rPr lang="en-US" b="0" baseline="0" dirty="0" smtClean="0"/>
              <a:t> long line of work shows that these dynamic oracles, or more generally expert policies, help improve performance. </a:t>
            </a:r>
          </a:p>
          <a:p>
            <a:endParaRPr lang="en-US" b="0" baseline="0" dirty="0" smtClean="0"/>
          </a:p>
          <a:p>
            <a:r>
              <a:rPr lang="en-US" b="0" baseline="0" dirty="0" smtClean="0"/>
              <a:t>Much of this work has been for dependency parsing, but in recent years people have successfully applied them to constituency parsing as well. They found c</a:t>
            </a:r>
            <a:r>
              <a:rPr lang="en-US" b="1" dirty="0" smtClean="0"/>
              <a:t>onsistent</a:t>
            </a:r>
            <a:r>
              <a:rPr lang="en-US" b="0" baseline="0" dirty="0" smtClean="0"/>
              <a:t> improvements.</a:t>
            </a:r>
            <a:endParaRPr lang="en-US" b="0" baseline="0" dirty="0" smtClean="0"/>
          </a:p>
        </p:txBody>
      </p:sp>
      <p:sp>
        <p:nvSpPr>
          <p:cNvPr id="4" name="Slide Number Placeholder 3"/>
          <p:cNvSpPr>
            <a:spLocks noGrp="1"/>
          </p:cNvSpPr>
          <p:nvPr>
            <p:ph type="sldNum" sz="quarter" idx="10"/>
          </p:nvPr>
        </p:nvSpPr>
        <p:spPr/>
        <p:txBody>
          <a:bodyPr/>
          <a:lstStyle/>
          <a:p>
            <a:fld id="{064B35D3-EBAD-9D4F-91D4-4C6CF5CC7CAA}" type="slidenum">
              <a:rPr lang="en-US" smtClean="0"/>
              <a:t>7</a:t>
            </a:fld>
            <a:endParaRPr lang="en-US"/>
          </a:p>
        </p:txBody>
      </p:sp>
    </p:spTree>
    <p:extLst>
      <p:ext uri="{BB962C8B-B14F-4D97-AF65-F5344CB8AC3E}">
        <p14:creationId xmlns:p14="http://schemas.microsoft.com/office/powerpoint/2010/main" val="3780832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Dynamic oracles are great if they apply</a:t>
            </a:r>
            <a:r>
              <a:rPr lang="en-US" baseline="0" dirty="0" smtClean="0"/>
              <a:t> – they give direct supervision that helps deal with non-local consequences.</a:t>
            </a:r>
            <a:r>
              <a:rPr lang="en-US" dirty="0" smtClean="0"/>
              <a:t> </a:t>
            </a:r>
            <a:r>
              <a:rPr lang="en-US" dirty="0" smtClean="0"/>
              <a:t>But they need to be custom-designed for a given parser’s transition system. I</a:t>
            </a:r>
            <a:r>
              <a:rPr lang="en-US" baseline="0" dirty="0" smtClean="0"/>
              <a:t>n </a:t>
            </a:r>
            <a:r>
              <a:rPr lang="en-US" baseline="0" dirty="0" smtClean="0"/>
              <a:t>this work we’re going to investigate another, more general option, which you can use if you don’t have a dynamic oracle.</a:t>
            </a:r>
          </a:p>
          <a:p>
            <a:endParaRPr lang="en-US" baseline="0" dirty="0" smtClean="0"/>
          </a:p>
          <a:p>
            <a:r>
              <a:rPr lang="en-US" baseline="0" dirty="0" smtClean="0"/>
              <a:t>RL: discover non-local consequences: take some actions predicted by your model, observe their effect on the entire output, update accordingly.</a:t>
            </a:r>
          </a:p>
        </p:txBody>
      </p:sp>
      <p:sp>
        <p:nvSpPr>
          <p:cNvPr id="4" name="Slide Number Placeholder 3"/>
          <p:cNvSpPr>
            <a:spLocks noGrp="1"/>
          </p:cNvSpPr>
          <p:nvPr>
            <p:ph type="sldNum" sz="quarter" idx="10"/>
          </p:nvPr>
        </p:nvSpPr>
        <p:spPr/>
        <p:txBody>
          <a:bodyPr/>
          <a:lstStyle/>
          <a:p>
            <a:fld id="{064B35D3-EBAD-9D4F-91D4-4C6CF5CC7CAA}" type="slidenum">
              <a:rPr lang="en-US" smtClean="0"/>
              <a:t>8</a:t>
            </a:fld>
            <a:endParaRPr lang="en-US"/>
          </a:p>
        </p:txBody>
      </p:sp>
    </p:spTree>
    <p:extLst>
      <p:ext uri="{BB962C8B-B14F-4D97-AF65-F5344CB8AC3E}">
        <p14:creationId xmlns:p14="http://schemas.microsoft.com/office/powerpoint/2010/main" val="35197067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RL has a long history, here are some nearest neighbors to our work: applying RL to other structured tasks in NLP.</a:t>
            </a:r>
          </a:p>
        </p:txBody>
      </p:sp>
      <p:sp>
        <p:nvSpPr>
          <p:cNvPr id="4" name="Slide Number Placeholder 3"/>
          <p:cNvSpPr>
            <a:spLocks noGrp="1"/>
          </p:cNvSpPr>
          <p:nvPr>
            <p:ph type="sldNum" sz="quarter" idx="10"/>
          </p:nvPr>
        </p:nvSpPr>
        <p:spPr/>
        <p:txBody>
          <a:bodyPr/>
          <a:lstStyle/>
          <a:p>
            <a:fld id="{064B35D3-EBAD-9D4F-91D4-4C6CF5CC7CAA}" type="slidenum">
              <a:rPr lang="en-US" smtClean="0"/>
              <a:t>9</a:t>
            </a:fld>
            <a:endParaRPr lang="en-US"/>
          </a:p>
        </p:txBody>
      </p:sp>
    </p:spTree>
    <p:extLst>
      <p:ext uri="{BB962C8B-B14F-4D97-AF65-F5344CB8AC3E}">
        <p14:creationId xmlns:p14="http://schemas.microsoft.com/office/powerpoint/2010/main" val="4173584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4EB9F66-D432-492F-A7B2-1AF35D39673D}" type="datetime1">
              <a:rPr lang="en-US" smtClean="0"/>
              <a:t>7/17/2018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D4C2F-3DDF-0E4B-A4E4-62E14C8D3C1D}" type="slidenum">
              <a:rPr lang="en-US" smtClean="0"/>
              <a:t>‹#›</a:t>
            </a:fld>
            <a:endParaRPr lang="en-US"/>
          </a:p>
        </p:txBody>
      </p:sp>
    </p:spTree>
    <p:extLst>
      <p:ext uri="{BB962C8B-B14F-4D97-AF65-F5344CB8AC3E}">
        <p14:creationId xmlns:p14="http://schemas.microsoft.com/office/powerpoint/2010/main" val="2229190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E6FCA4-C2B0-4D88-9593-8443E8D3D9E1}" type="datetime1">
              <a:rPr lang="en-US" smtClean="0"/>
              <a:t>7/17/2018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D4C2F-3DDF-0E4B-A4E4-62E14C8D3C1D}" type="slidenum">
              <a:rPr lang="en-US" smtClean="0"/>
              <a:t>‹#›</a:t>
            </a:fld>
            <a:endParaRPr lang="en-US"/>
          </a:p>
        </p:txBody>
      </p:sp>
    </p:spTree>
    <p:extLst>
      <p:ext uri="{BB962C8B-B14F-4D97-AF65-F5344CB8AC3E}">
        <p14:creationId xmlns:p14="http://schemas.microsoft.com/office/powerpoint/2010/main" val="179458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FFFA1C-361D-48DE-B22A-6AE498666D7C}" type="datetime1">
              <a:rPr lang="en-US" smtClean="0"/>
              <a:t>7/17/2018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D4C2F-3DDF-0E4B-A4E4-62E14C8D3C1D}" type="slidenum">
              <a:rPr lang="en-US" smtClean="0"/>
              <a:t>‹#›</a:t>
            </a:fld>
            <a:endParaRPr lang="en-US"/>
          </a:p>
        </p:txBody>
      </p:sp>
    </p:spTree>
    <p:extLst>
      <p:ext uri="{BB962C8B-B14F-4D97-AF65-F5344CB8AC3E}">
        <p14:creationId xmlns:p14="http://schemas.microsoft.com/office/powerpoint/2010/main" val="1113216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chemeClr val="accent1">
                  <a:lumMod val="75000"/>
                </a:schemeClr>
              </a:buClr>
              <a:defRPr/>
            </a:lvl1pPr>
            <a:lvl2pPr>
              <a:buClr>
                <a:schemeClr val="accent1">
                  <a:lumMod val="75000"/>
                </a:schemeClr>
              </a:buCl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8D376467-9903-496D-BEE4-D0A3B0D9FE7C}" type="datetime1">
              <a:rPr lang="en-US" smtClean="0"/>
              <a:t>7/17/2018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347200" y="6481377"/>
            <a:ext cx="2844800" cy="365125"/>
          </a:xfrm>
        </p:spPr>
        <p:txBody>
          <a:bodyPr/>
          <a:lstStyle>
            <a:lvl1pPr>
              <a:defRPr sz="1800"/>
            </a:lvl1pPr>
          </a:lstStyle>
          <a:p>
            <a:fld id="{556D4C2F-3DDF-0E4B-A4E4-62E14C8D3C1D}" type="slidenum">
              <a:rPr lang="en-US" smtClean="0"/>
              <a:pPr/>
              <a:t>‹#›</a:t>
            </a:fld>
            <a:endParaRPr lang="en-US" dirty="0"/>
          </a:p>
        </p:txBody>
      </p:sp>
      <p:pic>
        <p:nvPicPr>
          <p:cNvPr id="10" name="Picture 9" descr="Corner_logo.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601" y="253423"/>
            <a:ext cx="1011894" cy="800100"/>
          </a:xfrm>
          <a:prstGeom prst="rect">
            <a:avLst/>
          </a:prstGeom>
        </p:spPr>
      </p:pic>
      <p:sp>
        <p:nvSpPr>
          <p:cNvPr id="11" name="Rectangle 10"/>
          <p:cNvSpPr/>
          <p:nvPr userDrawn="1"/>
        </p:nvSpPr>
        <p:spPr>
          <a:xfrm>
            <a:off x="609600" y="1017732"/>
            <a:ext cx="11013851" cy="36574"/>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411914990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BA9D5C-1B22-4845-9038-4E4D1E789440}" type="datetime1">
              <a:rPr lang="en-US" smtClean="0"/>
              <a:t>7/17/2018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D4C2F-3DDF-0E4B-A4E4-62E14C8D3C1D}" type="slidenum">
              <a:rPr lang="en-US" smtClean="0"/>
              <a:t>‹#›</a:t>
            </a:fld>
            <a:endParaRPr lang="en-US"/>
          </a:p>
        </p:txBody>
      </p:sp>
    </p:spTree>
    <p:extLst>
      <p:ext uri="{BB962C8B-B14F-4D97-AF65-F5344CB8AC3E}">
        <p14:creationId xmlns:p14="http://schemas.microsoft.com/office/powerpoint/2010/main" val="1126384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FCDC7C-7764-428F-A806-4A5151FF88F7}" type="datetime1">
              <a:rPr lang="en-US" smtClean="0"/>
              <a:t>7/17/2018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D4C2F-3DDF-0E4B-A4E4-62E14C8D3C1D}" type="slidenum">
              <a:rPr lang="en-US" smtClean="0"/>
              <a:t>‹#›</a:t>
            </a:fld>
            <a:endParaRPr lang="en-US"/>
          </a:p>
        </p:txBody>
      </p:sp>
      <p:pic>
        <p:nvPicPr>
          <p:cNvPr id="8" name="Picture 7" descr="Corner_logo.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600" y="378931"/>
            <a:ext cx="1286933" cy="800100"/>
          </a:xfrm>
          <a:prstGeom prst="rect">
            <a:avLst/>
          </a:prstGeom>
        </p:spPr>
      </p:pic>
      <p:sp>
        <p:nvSpPr>
          <p:cNvPr id="9" name="Rectangle 8"/>
          <p:cNvSpPr/>
          <p:nvPr userDrawn="1"/>
        </p:nvSpPr>
        <p:spPr>
          <a:xfrm>
            <a:off x="609600" y="1155941"/>
            <a:ext cx="11013851"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838664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77CD8F-F112-47E8-A9C2-E25F6FE93CCC}" type="datetime1">
              <a:rPr lang="en-US" smtClean="0"/>
              <a:t>7/17/2018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6D4C2F-3DDF-0E4B-A4E4-62E14C8D3C1D}" type="slidenum">
              <a:rPr lang="en-US" smtClean="0"/>
              <a:t>‹#›</a:t>
            </a:fld>
            <a:endParaRPr lang="en-US"/>
          </a:p>
        </p:txBody>
      </p:sp>
      <p:pic>
        <p:nvPicPr>
          <p:cNvPr id="10" name="Picture 9" descr="Corner_logo.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600" y="378931"/>
            <a:ext cx="1286933" cy="800100"/>
          </a:xfrm>
          <a:prstGeom prst="rect">
            <a:avLst/>
          </a:prstGeom>
        </p:spPr>
      </p:pic>
      <p:sp>
        <p:nvSpPr>
          <p:cNvPr id="11" name="Rectangle 10"/>
          <p:cNvSpPr/>
          <p:nvPr userDrawn="1"/>
        </p:nvSpPr>
        <p:spPr>
          <a:xfrm>
            <a:off x="609600" y="1155941"/>
            <a:ext cx="11013851"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227936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E18985-6681-4018-95F4-88CBA022E21F}" type="datetime1">
              <a:rPr lang="en-US" smtClean="0"/>
              <a:t>7/17/2018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6D4C2F-3DDF-0E4B-A4E4-62E14C8D3C1D}" type="slidenum">
              <a:rPr lang="en-US" smtClean="0"/>
              <a:t>‹#›</a:t>
            </a:fld>
            <a:endParaRPr lang="en-US"/>
          </a:p>
        </p:txBody>
      </p:sp>
      <p:pic>
        <p:nvPicPr>
          <p:cNvPr id="6" name="Picture 5" descr="Corner_logo.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600" y="378931"/>
            <a:ext cx="1286933" cy="800100"/>
          </a:xfrm>
          <a:prstGeom prst="rect">
            <a:avLst/>
          </a:prstGeom>
        </p:spPr>
      </p:pic>
      <p:sp>
        <p:nvSpPr>
          <p:cNvPr id="7" name="Rectangle 6"/>
          <p:cNvSpPr/>
          <p:nvPr userDrawn="1"/>
        </p:nvSpPr>
        <p:spPr>
          <a:xfrm>
            <a:off x="609600" y="1155941"/>
            <a:ext cx="11013851"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72890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F403E1-D6FB-415E-B326-3FAA0FE29D3E}" type="datetime1">
              <a:rPr lang="en-US" smtClean="0"/>
              <a:t>7/17/2018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6D4C2F-3DDF-0E4B-A4E4-62E14C8D3C1D}" type="slidenum">
              <a:rPr lang="en-US" smtClean="0"/>
              <a:t>‹#›</a:t>
            </a:fld>
            <a:endParaRPr lang="en-US"/>
          </a:p>
        </p:txBody>
      </p:sp>
    </p:spTree>
    <p:extLst>
      <p:ext uri="{BB962C8B-B14F-4D97-AF65-F5344CB8AC3E}">
        <p14:creationId xmlns:p14="http://schemas.microsoft.com/office/powerpoint/2010/main" val="1986823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6088E5-90B0-4A79-88EE-87F17D2886FD}" type="datetime1">
              <a:rPr lang="en-US" smtClean="0"/>
              <a:t>7/17/2018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D4C2F-3DDF-0E4B-A4E4-62E14C8D3C1D}" type="slidenum">
              <a:rPr lang="en-US" smtClean="0"/>
              <a:t>‹#›</a:t>
            </a:fld>
            <a:endParaRPr lang="en-US"/>
          </a:p>
        </p:txBody>
      </p:sp>
    </p:spTree>
    <p:extLst>
      <p:ext uri="{BB962C8B-B14F-4D97-AF65-F5344CB8AC3E}">
        <p14:creationId xmlns:p14="http://schemas.microsoft.com/office/powerpoint/2010/main" val="541698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555199-C2D2-42FF-9040-F4837C3FB369}" type="datetime1">
              <a:rPr lang="en-US" smtClean="0"/>
              <a:t>7/17/2018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D4C2F-3DDF-0E4B-A4E4-62E14C8D3C1D}" type="slidenum">
              <a:rPr lang="en-US" smtClean="0"/>
              <a:t>‹#›</a:t>
            </a:fld>
            <a:endParaRPr lang="en-US"/>
          </a:p>
        </p:txBody>
      </p:sp>
    </p:spTree>
    <p:extLst>
      <p:ext uri="{BB962C8B-B14F-4D97-AF65-F5344CB8AC3E}">
        <p14:creationId xmlns:p14="http://schemas.microsoft.com/office/powerpoint/2010/main" val="1454600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21495" y="146242"/>
            <a:ext cx="9544243" cy="100969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307715"/>
            <a:ext cx="10972800" cy="4108361"/>
          </a:xfrm>
          <a:prstGeom prst="rect">
            <a:avLst/>
          </a:prstGeom>
        </p:spPr>
        <p:txBody>
          <a:bodyPr vert="horz" lIns="91440" tIns="45720" rIns="91440" bIns="45720" rtlCol="0" anchor="ctr" anchorCtr="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CAEC9D-CF6C-4D10-96BD-BC5B775634ED}" type="datetime1">
              <a:rPr lang="en-US" smtClean="0"/>
              <a:t>7/17/2018</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347200" y="6497854"/>
            <a:ext cx="2844800" cy="365125"/>
          </a:xfrm>
          <a:prstGeom prst="rect">
            <a:avLst/>
          </a:prstGeom>
        </p:spPr>
        <p:txBody>
          <a:bodyPr vert="horz" lIns="91440" tIns="45720" rIns="91440" bIns="45720" rtlCol="0" anchor="ctr"/>
          <a:lstStyle>
            <a:lvl1pPr algn="r">
              <a:defRPr sz="1800">
                <a:solidFill>
                  <a:schemeClr val="tx1">
                    <a:tint val="75000"/>
                  </a:schemeClr>
                </a:solidFill>
              </a:defRPr>
            </a:lvl1pPr>
          </a:lstStyle>
          <a:p>
            <a:fld id="{556D4C2F-3DDF-0E4B-A4E4-62E14C8D3C1D}" type="slidenum">
              <a:rPr lang="en-US" smtClean="0"/>
              <a:pPr/>
              <a:t>‹#›</a:t>
            </a:fld>
            <a:endParaRPr lang="en-US"/>
          </a:p>
        </p:txBody>
      </p:sp>
      <p:sp>
        <p:nvSpPr>
          <p:cNvPr id="7" name="TextBox 6"/>
          <p:cNvSpPr txBox="1"/>
          <p:nvPr userDrawn="1"/>
        </p:nvSpPr>
        <p:spPr>
          <a:xfrm>
            <a:off x="4324050" y="3873123"/>
            <a:ext cx="184731" cy="369332"/>
          </a:xfrm>
          <a:prstGeom prst="rect">
            <a:avLst/>
          </a:prstGeom>
          <a:noFill/>
        </p:spPr>
        <p:txBody>
          <a:bodyPr wrap="none" rtlCol="0">
            <a:spAutoFit/>
          </a:bodyPr>
          <a:lstStyle/>
          <a:p>
            <a:endParaRPr lang="en-US" sz="1800" dirty="0"/>
          </a:p>
        </p:txBody>
      </p:sp>
    </p:spTree>
    <p:extLst>
      <p:ext uri="{BB962C8B-B14F-4D97-AF65-F5344CB8AC3E}">
        <p14:creationId xmlns:p14="http://schemas.microsoft.com/office/powerpoint/2010/main" val="3852786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Clr>
          <a:schemeClr val="accent1">
            <a:lumMod val="75000"/>
          </a:schemeClr>
        </a:buClr>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lumMod val="75000"/>
          </a:schemeClr>
        </a:buClr>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18" Type="http://schemas.openxmlformats.org/officeDocument/2006/relationships/image" Target="../media/image39.png"/><Relationship Id="rId3" Type="http://schemas.openxmlformats.org/officeDocument/2006/relationships/image" Target="../media/image240.png"/><Relationship Id="rId7" Type="http://schemas.openxmlformats.org/officeDocument/2006/relationships/image" Target="../media/image280.png"/><Relationship Id="rId12" Type="http://schemas.openxmlformats.org/officeDocument/2006/relationships/image" Target="../media/image33.png"/><Relationship Id="rId17" Type="http://schemas.openxmlformats.org/officeDocument/2006/relationships/image" Target="../media/image38.png"/><Relationship Id="rId2" Type="http://schemas.openxmlformats.org/officeDocument/2006/relationships/notesSlide" Target="../notesSlides/notesSlide11.xml"/><Relationship Id="rId16"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270.png"/><Relationship Id="rId11" Type="http://schemas.openxmlformats.org/officeDocument/2006/relationships/image" Target="../media/image32.png"/><Relationship Id="rId5" Type="http://schemas.openxmlformats.org/officeDocument/2006/relationships/image" Target="../media/image260.png"/><Relationship Id="rId15" Type="http://schemas.openxmlformats.org/officeDocument/2006/relationships/image" Target="../media/image36.png"/><Relationship Id="rId10" Type="http://schemas.openxmlformats.org/officeDocument/2006/relationships/image" Target="../media/image31.png"/><Relationship Id="rId4" Type="http://schemas.openxmlformats.org/officeDocument/2006/relationships/image" Target="../media/image250.png"/><Relationship Id="rId9" Type="http://schemas.openxmlformats.org/officeDocument/2006/relationships/image" Target="../media/image30.png"/><Relationship Id="rId14" Type="http://schemas.openxmlformats.org/officeDocument/2006/relationships/image" Target="../media/image3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88352"/>
            <a:ext cx="12192000" cy="1470025"/>
          </a:xfrm>
        </p:spPr>
        <p:txBody>
          <a:bodyPr>
            <a:noAutofit/>
          </a:bodyPr>
          <a:lstStyle/>
          <a:p>
            <a:r>
              <a:rPr lang="en-US" sz="4200" dirty="0" smtClean="0">
                <a:solidFill>
                  <a:srgbClr val="333333"/>
                </a:solidFill>
              </a:rPr>
              <a:t>Policy Gradient as a Proxy for </a:t>
            </a:r>
            <a:br>
              <a:rPr lang="en-US" sz="4200" dirty="0" smtClean="0">
                <a:solidFill>
                  <a:srgbClr val="333333"/>
                </a:solidFill>
              </a:rPr>
            </a:br>
            <a:r>
              <a:rPr lang="en-US" sz="4200" dirty="0" smtClean="0">
                <a:solidFill>
                  <a:srgbClr val="333333"/>
                </a:solidFill>
              </a:rPr>
              <a:t>Dynamic Oracles in Constituency Parsing</a:t>
            </a:r>
            <a:endParaRPr lang="en-US" sz="4200" dirty="0">
              <a:solidFill>
                <a:srgbClr val="333333"/>
              </a:solidFill>
            </a:endParaRPr>
          </a:p>
        </p:txBody>
      </p:sp>
      <p:sp>
        <p:nvSpPr>
          <p:cNvPr id="3" name="Subtitle 2"/>
          <p:cNvSpPr>
            <a:spLocks noGrp="1"/>
          </p:cNvSpPr>
          <p:nvPr>
            <p:ph type="subTitle" idx="1"/>
          </p:nvPr>
        </p:nvSpPr>
        <p:spPr>
          <a:xfrm>
            <a:off x="1524001" y="5031304"/>
            <a:ext cx="9143999" cy="1411492"/>
          </a:xfrm>
        </p:spPr>
        <p:txBody>
          <a:bodyPr>
            <a:normAutofit/>
          </a:bodyPr>
          <a:lstStyle/>
          <a:p>
            <a:r>
              <a:rPr lang="en-US" sz="3600" dirty="0" smtClean="0">
                <a:solidFill>
                  <a:srgbClr val="333333"/>
                </a:solidFill>
              </a:rPr>
              <a:t>Daniel Fried and Dan Klein</a:t>
            </a:r>
            <a:endParaRPr lang="en-US" sz="2800" dirty="0">
              <a:solidFill>
                <a:srgbClr val="333333"/>
              </a:solidFill>
            </a:endParaRPr>
          </a:p>
        </p:txBody>
      </p:sp>
      <p:pic>
        <p:nvPicPr>
          <p:cNvPr id="6" name="Picture 5" descr="group_logo.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1584" y="2648306"/>
            <a:ext cx="1528830" cy="2102141"/>
          </a:xfrm>
          <a:prstGeom prst="rect">
            <a:avLst/>
          </a:prstGeom>
        </p:spPr>
      </p:pic>
    </p:spTree>
    <p:extLst>
      <p:ext uri="{BB962C8B-B14F-4D97-AF65-F5344CB8AC3E}">
        <p14:creationId xmlns:p14="http://schemas.microsoft.com/office/powerpoint/2010/main" val="18906180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93" y="146242"/>
            <a:ext cx="12192000" cy="1009698"/>
          </a:xfrm>
        </p:spPr>
        <p:txBody>
          <a:bodyPr>
            <a:normAutofit/>
          </a:bodyPr>
          <a:lstStyle/>
          <a:p>
            <a:r>
              <a:rPr lang="en-US" dirty="0" smtClean="0"/>
              <a:t>Policy Gradient Training</a:t>
            </a:r>
            <a:endParaRPr lang="en-US" dirty="0"/>
          </a:p>
        </p:txBody>
      </p:sp>
      <p:sp>
        <p:nvSpPr>
          <p:cNvPr id="25" name="TextBox 24"/>
          <p:cNvSpPr txBox="1"/>
          <p:nvPr/>
        </p:nvSpPr>
        <p:spPr>
          <a:xfrm>
            <a:off x="10302065" y="6444546"/>
            <a:ext cx="1874474" cy="400110"/>
          </a:xfrm>
          <a:prstGeom prst="rect">
            <a:avLst/>
          </a:prstGeom>
          <a:noFill/>
        </p:spPr>
        <p:txBody>
          <a:bodyPr wrap="square" rtlCol="0">
            <a:spAutoFit/>
          </a:bodyPr>
          <a:lstStyle/>
          <a:p>
            <a:r>
              <a:rPr lang="en-US" sz="2000" dirty="0" smtClean="0"/>
              <a:t>[Williams, 1992]</a:t>
            </a:r>
            <a:endParaRPr lang="en-US" sz="2000" dirty="0"/>
          </a:p>
        </p:txBody>
      </p:sp>
      <p:sp>
        <p:nvSpPr>
          <p:cNvPr id="36" name="TextBox 35"/>
          <p:cNvSpPr txBox="1"/>
          <p:nvPr/>
        </p:nvSpPr>
        <p:spPr>
          <a:xfrm>
            <a:off x="1075556" y="1288157"/>
            <a:ext cx="10058474" cy="553998"/>
          </a:xfrm>
          <a:prstGeom prst="rect">
            <a:avLst/>
          </a:prstGeom>
          <a:noFill/>
        </p:spPr>
        <p:txBody>
          <a:bodyPr wrap="square" rtlCol="0">
            <a:spAutoFit/>
          </a:bodyPr>
          <a:lstStyle/>
          <a:p>
            <a:r>
              <a:rPr lang="en-US" sz="3000" dirty="0" smtClean="0"/>
              <a:t>Minimize expected sequence-level cost:</a:t>
            </a:r>
            <a:endParaRPr lang="en-US" sz="3000" dirty="0"/>
          </a:p>
        </p:txBody>
      </p:sp>
      <mc:AlternateContent xmlns:mc="http://schemas.openxmlformats.org/markup-compatibility/2006" xmlns:a14="http://schemas.microsoft.com/office/drawing/2010/main">
        <mc:Choice Requires="a14">
          <p:sp>
            <p:nvSpPr>
              <p:cNvPr id="109" name="TextBox 108"/>
              <p:cNvSpPr txBox="1"/>
              <p:nvPr/>
            </p:nvSpPr>
            <p:spPr>
              <a:xfrm>
                <a:off x="1191996" y="2264261"/>
                <a:ext cx="4551439" cy="118596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𝑅</m:t>
                      </m:r>
                      <m:r>
                        <a:rPr lang="en-US" sz="2800" b="0" i="1" smtClean="0">
                          <a:latin typeface="Cambria Math" panose="02040503050406030204" pitchFamily="18" charset="0"/>
                        </a:rPr>
                        <m:t>(</m:t>
                      </m:r>
                      <m:r>
                        <a:rPr lang="en-US" sz="2800" i="1">
                          <a:latin typeface="Cambria Math" panose="02040503050406030204" pitchFamily="18" charset="0"/>
                          <a:ea typeface="Cambria Math" panose="02040503050406030204" pitchFamily="18" charset="0"/>
                        </a:rPr>
                        <m:t>𝜃</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rPr>
                        <m:t>=</m:t>
                      </m:r>
                      <m:nary>
                        <m:naryPr>
                          <m:chr m:val="∑"/>
                          <m:supHide m:val="on"/>
                          <m:ctrlPr>
                            <a:rPr lang="en-US" sz="2800" i="1" smtClean="0">
                              <a:solidFill>
                                <a:schemeClr val="tx1"/>
                              </a:solidFill>
                              <a:latin typeface="Cambria Math" panose="02040503050406030204" pitchFamily="18" charset="0"/>
                            </a:rPr>
                          </m:ctrlPr>
                        </m:naryPr>
                        <m:sub>
                          <m:acc>
                            <m:accPr>
                              <m:chr m:val="̂"/>
                              <m:ctrlPr>
                                <a:rPr lang="en-US" sz="2800" i="1" smtClean="0">
                                  <a:solidFill>
                                    <a:schemeClr val="tx1"/>
                                  </a:solidFill>
                                  <a:latin typeface="Cambria Math" panose="02040503050406030204" pitchFamily="18" charset="0"/>
                                </a:rPr>
                              </m:ctrlPr>
                            </m:accPr>
                            <m:e>
                              <m:r>
                                <a:rPr lang="en-US" sz="2800" i="1">
                                  <a:solidFill>
                                    <a:schemeClr val="tx1"/>
                                  </a:solidFill>
                                  <a:latin typeface="Cambria Math" panose="02040503050406030204" pitchFamily="18" charset="0"/>
                                </a:rPr>
                                <m:t>𝑦</m:t>
                              </m:r>
                            </m:e>
                          </m:acc>
                        </m:sub>
                        <m:sup/>
                        <m:e>
                          <m:r>
                            <a:rPr lang="en-US" sz="2800" i="1">
                              <a:solidFill>
                                <a:schemeClr val="tx1"/>
                              </a:solidFill>
                              <a:latin typeface="Cambria Math" panose="02040503050406030204" pitchFamily="18" charset="0"/>
                            </a:rPr>
                            <m:t>𝑝</m:t>
                          </m:r>
                          <m:d>
                            <m:dPr>
                              <m:ctrlPr>
                                <a:rPr lang="en-US" sz="2800" i="1">
                                  <a:solidFill>
                                    <a:schemeClr val="tx1"/>
                                  </a:solidFill>
                                  <a:latin typeface="Cambria Math" panose="02040503050406030204" pitchFamily="18" charset="0"/>
                                </a:rPr>
                              </m:ctrlPr>
                            </m:dPr>
                            <m:e>
                              <m:acc>
                                <m:accPr>
                                  <m:chr m:val="̂"/>
                                  <m:ctrlPr>
                                    <a:rPr lang="en-US" sz="2800" i="1">
                                      <a:solidFill>
                                        <a:schemeClr val="tx1"/>
                                      </a:solidFill>
                                      <a:latin typeface="Cambria Math" panose="02040503050406030204" pitchFamily="18" charset="0"/>
                                    </a:rPr>
                                  </m:ctrlPr>
                                </m:accPr>
                                <m:e>
                                  <m:r>
                                    <a:rPr lang="en-US" sz="2800" i="1">
                                      <a:solidFill>
                                        <a:schemeClr val="tx1"/>
                                      </a:solidFill>
                                      <a:latin typeface="Cambria Math" panose="02040503050406030204" pitchFamily="18" charset="0"/>
                                    </a:rPr>
                                    <m:t>𝑦</m:t>
                                  </m:r>
                                </m:e>
                              </m:acc>
                            </m:e>
                            <m:e>
                              <m:r>
                                <a:rPr lang="en-US" sz="2800" i="1">
                                  <a:solidFill>
                                    <a:schemeClr val="tx1"/>
                                  </a:solidFill>
                                  <a:latin typeface="Cambria Math" panose="02040503050406030204" pitchFamily="18" charset="0"/>
                                </a:rPr>
                                <m:t>𝑥</m:t>
                              </m:r>
                              <m:r>
                                <a:rPr lang="en-US" sz="2800" i="1">
                                  <a:solidFill>
                                    <a:schemeClr val="tx1"/>
                                  </a:solidFill>
                                  <a:latin typeface="Cambria Math" panose="02040503050406030204" pitchFamily="18" charset="0"/>
                                </a:rPr>
                                <m:t>;</m:t>
                              </m:r>
                              <m:r>
                                <a:rPr lang="en-US" sz="2800" i="1">
                                  <a:solidFill>
                                    <a:schemeClr val="tx1"/>
                                  </a:solidFill>
                                  <a:latin typeface="Cambria Math" panose="02040503050406030204" pitchFamily="18" charset="0"/>
                                  <a:ea typeface="Cambria Math" panose="02040503050406030204" pitchFamily="18" charset="0"/>
                                </a:rPr>
                                <m:t>𝜃</m:t>
                              </m:r>
                            </m:e>
                          </m:d>
                          <m:r>
                            <m:rPr>
                              <m:nor/>
                            </m:rPr>
                            <a:rPr lang="en-US" sz="2800" dirty="0">
                              <a:solidFill>
                                <a:schemeClr val="tx1"/>
                              </a:solidFill>
                            </a:rPr>
                            <m:t> </m:t>
                          </m:r>
                          <m:r>
                            <a:rPr lang="en-US" sz="2800" i="1" smtClean="0">
                              <a:solidFill>
                                <a:schemeClr val="accent2"/>
                              </a:solidFill>
                              <a:latin typeface="Cambria Math" panose="02040503050406030204" pitchFamily="18" charset="0"/>
                              <a:ea typeface="Cambria Math" panose="02040503050406030204" pitchFamily="18" charset="0"/>
                            </a:rPr>
                            <m:t>∆</m:t>
                          </m:r>
                          <m:r>
                            <a:rPr lang="en-US" sz="2800" b="0" i="1" smtClean="0">
                              <a:solidFill>
                                <a:schemeClr val="accent2"/>
                              </a:solidFill>
                              <a:latin typeface="Cambria Math" panose="02040503050406030204" pitchFamily="18" charset="0"/>
                              <a:ea typeface="Cambria Math" panose="02040503050406030204" pitchFamily="18" charset="0"/>
                            </a:rPr>
                            <m:t>(</m:t>
                          </m:r>
                          <m:r>
                            <a:rPr lang="en-US" sz="2800" b="0" i="1" smtClean="0">
                              <a:solidFill>
                                <a:schemeClr val="accent2"/>
                              </a:solidFill>
                              <a:latin typeface="Cambria Math" panose="02040503050406030204" pitchFamily="18" charset="0"/>
                              <a:ea typeface="Cambria Math" panose="02040503050406030204" pitchFamily="18" charset="0"/>
                            </a:rPr>
                            <m:t>𝑦</m:t>
                          </m:r>
                          <m:r>
                            <a:rPr lang="en-US" sz="2800" b="0" i="1" smtClean="0">
                              <a:solidFill>
                                <a:schemeClr val="accent2"/>
                              </a:solidFill>
                              <a:latin typeface="Cambria Math" panose="02040503050406030204" pitchFamily="18" charset="0"/>
                              <a:ea typeface="Cambria Math" panose="02040503050406030204" pitchFamily="18" charset="0"/>
                            </a:rPr>
                            <m:t>,</m:t>
                          </m:r>
                          <m:acc>
                            <m:accPr>
                              <m:chr m:val="̂"/>
                              <m:ctrlPr>
                                <a:rPr lang="en-US" sz="2800" b="0" i="1" smtClean="0">
                                  <a:solidFill>
                                    <a:schemeClr val="accent2"/>
                                  </a:solidFill>
                                  <a:latin typeface="Cambria Math" panose="02040503050406030204" pitchFamily="18" charset="0"/>
                                  <a:ea typeface="Cambria Math" panose="02040503050406030204" pitchFamily="18" charset="0"/>
                                </a:rPr>
                              </m:ctrlPr>
                            </m:accPr>
                            <m:e>
                              <m:r>
                                <a:rPr lang="en-US" sz="2800" b="0" i="1" smtClean="0">
                                  <a:solidFill>
                                    <a:schemeClr val="accent2"/>
                                  </a:solidFill>
                                  <a:latin typeface="Cambria Math" panose="02040503050406030204" pitchFamily="18" charset="0"/>
                                  <a:ea typeface="Cambria Math" panose="02040503050406030204" pitchFamily="18" charset="0"/>
                                </a:rPr>
                                <m:t>𝑦</m:t>
                              </m:r>
                            </m:e>
                          </m:acc>
                          <m:r>
                            <a:rPr lang="en-US" sz="2800" b="0" i="1" smtClean="0">
                              <a:solidFill>
                                <a:schemeClr val="accent2"/>
                              </a:solidFill>
                              <a:latin typeface="Cambria Math" panose="02040503050406030204" pitchFamily="18" charset="0"/>
                            </a:rPr>
                            <m:t>)</m:t>
                          </m:r>
                        </m:e>
                      </m:nary>
                    </m:oMath>
                  </m:oMathPara>
                </a14:m>
                <a:endParaRPr lang="en-US" sz="2800" dirty="0"/>
              </a:p>
            </p:txBody>
          </p:sp>
        </mc:Choice>
        <mc:Fallback xmlns="">
          <p:sp>
            <p:nvSpPr>
              <p:cNvPr id="109" name="TextBox 108"/>
              <p:cNvSpPr txBox="1">
                <a:spLocks noRot="1" noChangeAspect="1" noMove="1" noResize="1" noEditPoints="1" noAdjustHandles="1" noChangeArrowheads="1" noChangeShapeType="1" noTextEdit="1"/>
              </p:cNvSpPr>
              <p:nvPr/>
            </p:nvSpPr>
            <p:spPr>
              <a:xfrm>
                <a:off x="1191996" y="2264261"/>
                <a:ext cx="4551439" cy="1185966"/>
              </a:xfrm>
              <a:prstGeom prst="rect">
                <a:avLst/>
              </a:prstGeom>
              <a:blipFill>
                <a:blip r:embed="rId3"/>
                <a:stretch>
                  <a:fillRect/>
                </a:stretch>
              </a:blipFill>
            </p:spPr>
            <p:txBody>
              <a:bodyPr/>
              <a:lstStyle/>
              <a:p>
                <a:r>
                  <a:rPr lang="en-US">
                    <a:noFill/>
                  </a:rPr>
                  <a:t> </a:t>
                </a:r>
              </a:p>
            </p:txBody>
          </p:sp>
        </mc:Fallback>
      </mc:AlternateContent>
      <p:sp>
        <p:nvSpPr>
          <p:cNvPr id="117" name="Rectangle 116"/>
          <p:cNvSpPr/>
          <p:nvPr/>
        </p:nvSpPr>
        <p:spPr>
          <a:xfrm>
            <a:off x="2299544" y="5121970"/>
            <a:ext cx="2085308" cy="1569660"/>
          </a:xfrm>
          <a:prstGeom prst="rect">
            <a:avLst/>
          </a:prstGeom>
        </p:spPr>
        <p:txBody>
          <a:bodyPr wrap="square">
            <a:spAutoFit/>
          </a:bodyPr>
          <a:lstStyle/>
          <a:p>
            <a:pPr algn="ctr"/>
            <a:r>
              <a:rPr lang="en-US" sz="2400" dirty="0">
                <a:solidFill>
                  <a:schemeClr val="tx2">
                    <a:lumMod val="75000"/>
                  </a:schemeClr>
                </a:solidFill>
              </a:rPr>
              <a:t>a</a:t>
            </a:r>
            <a:r>
              <a:rPr lang="en-US" sz="2400" dirty="0" smtClean="0">
                <a:solidFill>
                  <a:schemeClr val="tx2">
                    <a:lumMod val="75000"/>
                  </a:schemeClr>
                </a:solidFill>
              </a:rPr>
              <a:t>ddresses exposure bias (compute by sampling)</a:t>
            </a:r>
            <a:endParaRPr lang="en-US" sz="2400" dirty="0">
              <a:solidFill>
                <a:schemeClr val="tx2">
                  <a:lumMod val="75000"/>
                </a:schemeClr>
              </a:solidFill>
            </a:endParaRPr>
          </a:p>
        </p:txBody>
      </p:sp>
      <p:sp>
        <p:nvSpPr>
          <p:cNvPr id="118" name="Right Brace 117"/>
          <p:cNvSpPr/>
          <p:nvPr/>
        </p:nvSpPr>
        <p:spPr>
          <a:xfrm rot="5400000">
            <a:off x="3260924" y="4027603"/>
            <a:ext cx="187943" cy="2000792"/>
          </a:xfrm>
          <a:prstGeom prst="rightBrace">
            <a:avLst/>
          </a:prstGeom>
          <a:ln>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9" name="Right Brace 118"/>
          <p:cNvSpPr/>
          <p:nvPr/>
        </p:nvSpPr>
        <p:spPr>
          <a:xfrm rot="5400000">
            <a:off x="4922606" y="4532536"/>
            <a:ext cx="176973" cy="1001898"/>
          </a:xfrm>
          <a:prstGeom prst="rightBrace">
            <a:avLst/>
          </a:prstGeom>
          <a:ln>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0" name="Rectangle 119"/>
          <p:cNvSpPr/>
          <p:nvPr/>
        </p:nvSpPr>
        <p:spPr>
          <a:xfrm>
            <a:off x="4129956" y="5132942"/>
            <a:ext cx="1881997" cy="1569660"/>
          </a:xfrm>
          <a:prstGeom prst="rect">
            <a:avLst/>
          </a:prstGeom>
        </p:spPr>
        <p:txBody>
          <a:bodyPr wrap="square">
            <a:spAutoFit/>
          </a:bodyPr>
          <a:lstStyle/>
          <a:p>
            <a:pPr algn="ctr"/>
            <a:r>
              <a:rPr lang="en-US" sz="2400" dirty="0" smtClean="0">
                <a:solidFill>
                  <a:schemeClr val="tx2">
                    <a:lumMod val="75000"/>
                  </a:schemeClr>
                </a:solidFill>
              </a:rPr>
              <a:t>addresses loss mismatch</a:t>
            </a:r>
            <a:br>
              <a:rPr lang="en-US" sz="2400" dirty="0" smtClean="0">
                <a:solidFill>
                  <a:schemeClr val="tx2">
                    <a:lumMod val="75000"/>
                  </a:schemeClr>
                </a:solidFill>
              </a:rPr>
            </a:br>
            <a:r>
              <a:rPr lang="en-US" sz="2400" dirty="0" smtClean="0">
                <a:solidFill>
                  <a:schemeClr val="tx2">
                    <a:lumMod val="75000"/>
                  </a:schemeClr>
                </a:solidFill>
              </a:rPr>
              <a:t>(compute F1)</a:t>
            </a:r>
            <a:endParaRPr lang="en-US" sz="2400" dirty="0">
              <a:solidFill>
                <a:schemeClr val="tx2">
                  <a:lumMod val="75000"/>
                </a:schemeClr>
              </a:solidFill>
            </a:endParaRPr>
          </a:p>
        </p:txBody>
      </p:sp>
      <p:sp>
        <p:nvSpPr>
          <p:cNvPr id="124" name="Rectangle 123"/>
          <p:cNvSpPr/>
          <p:nvPr/>
        </p:nvSpPr>
        <p:spPr>
          <a:xfrm>
            <a:off x="5726274" y="5132941"/>
            <a:ext cx="2044065" cy="1569660"/>
          </a:xfrm>
          <a:prstGeom prst="rect">
            <a:avLst/>
          </a:prstGeom>
        </p:spPr>
        <p:txBody>
          <a:bodyPr wrap="square">
            <a:spAutoFit/>
          </a:bodyPr>
          <a:lstStyle/>
          <a:p>
            <a:pPr algn="ctr"/>
            <a:r>
              <a:rPr lang="en-US" sz="2400" dirty="0" smtClean="0">
                <a:solidFill>
                  <a:schemeClr val="tx2">
                    <a:lumMod val="75000"/>
                  </a:schemeClr>
                </a:solidFill>
              </a:rPr>
              <a:t>compute in the same way as for the </a:t>
            </a:r>
            <a:br>
              <a:rPr lang="en-US" sz="2400" dirty="0" smtClean="0">
                <a:solidFill>
                  <a:schemeClr val="tx2">
                    <a:lumMod val="75000"/>
                  </a:schemeClr>
                </a:solidFill>
              </a:rPr>
            </a:br>
            <a:r>
              <a:rPr lang="en-US" sz="2400" dirty="0" smtClean="0">
                <a:solidFill>
                  <a:schemeClr val="tx2">
                    <a:lumMod val="75000"/>
                  </a:schemeClr>
                </a:solidFill>
              </a:rPr>
              <a:t>true tree</a:t>
            </a:r>
            <a:endParaRPr lang="en-US" sz="2400" dirty="0">
              <a:solidFill>
                <a:schemeClr val="tx2">
                  <a:lumMod val="75000"/>
                </a:schemeClr>
              </a:solidFill>
            </a:endParaRPr>
          </a:p>
        </p:txBody>
      </p:sp>
      <p:sp>
        <p:nvSpPr>
          <p:cNvPr id="125" name="Right Brace 124"/>
          <p:cNvSpPr/>
          <p:nvPr/>
        </p:nvSpPr>
        <p:spPr>
          <a:xfrm rot="5400000">
            <a:off x="6668624" y="3973075"/>
            <a:ext cx="176972" cy="2098879"/>
          </a:xfrm>
          <a:prstGeom prst="rightBrace">
            <a:avLst/>
          </a:prstGeom>
          <a:ln>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126" name="Group 125"/>
          <p:cNvGrpSpPr/>
          <p:nvPr/>
        </p:nvGrpSpPr>
        <p:grpSpPr>
          <a:xfrm>
            <a:off x="6724221" y="2424479"/>
            <a:ext cx="1762387" cy="1144536"/>
            <a:chOff x="3860523" y="4719693"/>
            <a:chExt cx="1762387" cy="1144536"/>
          </a:xfrm>
        </p:grpSpPr>
        <p:sp>
          <p:nvSpPr>
            <p:cNvPr id="127" name="Rectangle 126"/>
            <p:cNvSpPr/>
            <p:nvPr/>
          </p:nvSpPr>
          <p:spPr>
            <a:xfrm>
              <a:off x="3860523" y="4743568"/>
              <a:ext cx="1762387" cy="1120661"/>
            </a:xfrm>
            <a:prstGeom prst="rect">
              <a:avLst/>
            </a:prstGeom>
            <a:solidFill>
              <a:schemeClr val="accent6">
                <a:lumMod val="20000"/>
                <a:lumOff val="80000"/>
              </a:schemeClr>
            </a:solidFill>
            <a:ln w="38100" cap="rnd">
              <a:solidFill>
                <a:srgbClr val="FF99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8" name="Group 127"/>
            <p:cNvGrpSpPr/>
            <p:nvPr/>
          </p:nvGrpSpPr>
          <p:grpSpPr>
            <a:xfrm>
              <a:off x="3864858" y="4719693"/>
              <a:ext cx="1681462" cy="1104417"/>
              <a:chOff x="2094965" y="1228920"/>
              <a:chExt cx="5249000" cy="2657527"/>
            </a:xfrm>
          </p:grpSpPr>
          <p:grpSp>
            <p:nvGrpSpPr>
              <p:cNvPr id="129" name="Group 128"/>
              <p:cNvGrpSpPr/>
              <p:nvPr/>
            </p:nvGrpSpPr>
            <p:grpSpPr>
              <a:xfrm>
                <a:off x="2094965" y="1228920"/>
                <a:ext cx="5249000" cy="2657527"/>
                <a:chOff x="1233115" y="1228920"/>
                <a:chExt cx="5249000" cy="2657527"/>
              </a:xfrm>
            </p:grpSpPr>
            <p:sp>
              <p:nvSpPr>
                <p:cNvPr id="131" name="TextBox 130"/>
                <p:cNvSpPr txBox="1"/>
                <p:nvPr/>
              </p:nvSpPr>
              <p:spPr>
                <a:xfrm>
                  <a:off x="1233115" y="3379848"/>
                  <a:ext cx="992448" cy="506599"/>
                </a:xfrm>
                <a:prstGeom prst="rect">
                  <a:avLst/>
                </a:prstGeom>
                <a:noFill/>
              </p:spPr>
              <p:txBody>
                <a:bodyPr wrap="none" rtlCol="0">
                  <a:spAutoFit/>
                </a:bodyPr>
                <a:lstStyle/>
                <a:p>
                  <a:r>
                    <a:rPr lang="en-US" sz="1200" dirty="0"/>
                    <a:t>The</a:t>
                  </a:r>
                </a:p>
              </p:txBody>
            </p:sp>
            <p:sp>
              <p:nvSpPr>
                <p:cNvPr id="132" name="TextBox 131"/>
                <p:cNvSpPr txBox="1"/>
                <p:nvPr/>
              </p:nvSpPr>
              <p:spPr>
                <a:xfrm>
                  <a:off x="2121238" y="3379848"/>
                  <a:ext cx="1099244" cy="506599"/>
                </a:xfrm>
                <a:prstGeom prst="rect">
                  <a:avLst/>
                </a:prstGeom>
                <a:noFill/>
              </p:spPr>
              <p:txBody>
                <a:bodyPr wrap="none" rtlCol="0">
                  <a:spAutoFit/>
                </a:bodyPr>
                <a:lstStyle/>
                <a:p>
                  <a:r>
                    <a:rPr lang="en-US" sz="1200" dirty="0"/>
                    <a:t>man</a:t>
                  </a:r>
                </a:p>
              </p:txBody>
            </p:sp>
            <p:sp>
              <p:nvSpPr>
                <p:cNvPr id="133" name="TextBox 132"/>
                <p:cNvSpPr txBox="1"/>
                <p:nvPr/>
              </p:nvSpPr>
              <p:spPr>
                <a:xfrm>
                  <a:off x="3150424" y="3379848"/>
                  <a:ext cx="996259" cy="506599"/>
                </a:xfrm>
                <a:prstGeom prst="rect">
                  <a:avLst/>
                </a:prstGeom>
                <a:noFill/>
              </p:spPr>
              <p:txBody>
                <a:bodyPr wrap="none" rtlCol="0">
                  <a:spAutoFit/>
                </a:bodyPr>
                <a:lstStyle/>
                <a:p>
                  <a:r>
                    <a:rPr lang="en-US" sz="1200" dirty="0"/>
                    <a:t>had</a:t>
                  </a:r>
                </a:p>
              </p:txBody>
            </p:sp>
            <p:sp>
              <p:nvSpPr>
                <p:cNvPr id="134" name="TextBox 133"/>
                <p:cNvSpPr txBox="1"/>
                <p:nvPr/>
              </p:nvSpPr>
              <p:spPr>
                <a:xfrm>
                  <a:off x="4195001" y="3347315"/>
                  <a:ext cx="805552" cy="506600"/>
                </a:xfrm>
                <a:prstGeom prst="rect">
                  <a:avLst/>
                </a:prstGeom>
                <a:noFill/>
              </p:spPr>
              <p:txBody>
                <a:bodyPr wrap="none" rtlCol="0">
                  <a:spAutoFit/>
                </a:bodyPr>
                <a:lstStyle/>
                <a:p>
                  <a:r>
                    <a:rPr lang="en-US" sz="1200" dirty="0"/>
                    <a:t>an</a:t>
                  </a:r>
                </a:p>
              </p:txBody>
            </p:sp>
            <p:sp>
              <p:nvSpPr>
                <p:cNvPr id="135" name="TextBox 134"/>
                <p:cNvSpPr txBox="1"/>
                <p:nvPr/>
              </p:nvSpPr>
              <p:spPr>
                <a:xfrm>
                  <a:off x="5058248" y="3358016"/>
                  <a:ext cx="1072543" cy="506598"/>
                </a:xfrm>
                <a:prstGeom prst="rect">
                  <a:avLst/>
                </a:prstGeom>
                <a:noFill/>
              </p:spPr>
              <p:txBody>
                <a:bodyPr wrap="none" rtlCol="0">
                  <a:spAutoFit/>
                </a:bodyPr>
                <a:lstStyle/>
                <a:p>
                  <a:r>
                    <a:rPr lang="en-US" sz="1200" dirty="0"/>
                    <a:t>idea</a:t>
                  </a:r>
                </a:p>
              </p:txBody>
            </p:sp>
            <p:sp>
              <p:nvSpPr>
                <p:cNvPr id="136" name="TextBox 135"/>
                <p:cNvSpPr txBox="1"/>
                <p:nvPr/>
              </p:nvSpPr>
              <p:spPr>
                <a:xfrm>
                  <a:off x="5951183" y="3358016"/>
                  <a:ext cx="530932" cy="506598"/>
                </a:xfrm>
                <a:prstGeom prst="rect">
                  <a:avLst/>
                </a:prstGeom>
                <a:noFill/>
              </p:spPr>
              <p:txBody>
                <a:bodyPr wrap="none" rtlCol="0">
                  <a:spAutoFit/>
                </a:bodyPr>
                <a:lstStyle/>
                <a:p>
                  <a:r>
                    <a:rPr lang="en-US" sz="1200" dirty="0"/>
                    <a:t>.</a:t>
                  </a:r>
                </a:p>
              </p:txBody>
            </p:sp>
            <p:sp>
              <p:nvSpPr>
                <p:cNvPr id="137" name="TextBox 136"/>
                <p:cNvSpPr txBox="1"/>
                <p:nvPr/>
              </p:nvSpPr>
              <p:spPr>
                <a:xfrm>
                  <a:off x="1755169" y="2717279"/>
                  <a:ext cx="866578" cy="506599"/>
                </a:xfrm>
                <a:prstGeom prst="rect">
                  <a:avLst/>
                </a:prstGeom>
                <a:noFill/>
              </p:spPr>
              <p:txBody>
                <a:bodyPr wrap="none" rtlCol="0">
                  <a:spAutoFit/>
                </a:bodyPr>
                <a:lstStyle/>
                <a:p>
                  <a:r>
                    <a:rPr lang="en-US" sz="1200" dirty="0"/>
                    <a:t>NP</a:t>
                  </a:r>
                </a:p>
              </p:txBody>
            </p:sp>
            <p:sp>
              <p:nvSpPr>
                <p:cNvPr id="138" name="TextBox 137"/>
                <p:cNvSpPr txBox="1"/>
                <p:nvPr/>
              </p:nvSpPr>
              <p:spPr>
                <a:xfrm>
                  <a:off x="4587853" y="2810497"/>
                  <a:ext cx="866578" cy="506600"/>
                </a:xfrm>
                <a:prstGeom prst="rect">
                  <a:avLst/>
                </a:prstGeom>
                <a:noFill/>
              </p:spPr>
              <p:txBody>
                <a:bodyPr wrap="none" rtlCol="0">
                  <a:spAutoFit/>
                </a:bodyPr>
                <a:lstStyle/>
                <a:p>
                  <a:r>
                    <a:rPr lang="en-US" sz="1200" dirty="0"/>
                    <a:t>NP</a:t>
                  </a:r>
                </a:p>
              </p:txBody>
            </p:sp>
            <p:sp>
              <p:nvSpPr>
                <p:cNvPr id="139" name="TextBox 138"/>
                <p:cNvSpPr txBox="1"/>
                <p:nvPr/>
              </p:nvSpPr>
              <p:spPr>
                <a:xfrm>
                  <a:off x="3638316" y="2143962"/>
                  <a:ext cx="1096893" cy="666535"/>
                </a:xfrm>
                <a:prstGeom prst="rect">
                  <a:avLst/>
                </a:prstGeom>
                <a:noFill/>
              </p:spPr>
              <p:txBody>
                <a:bodyPr wrap="none" rtlCol="0">
                  <a:spAutoFit/>
                </a:bodyPr>
                <a:lstStyle/>
                <a:p>
                  <a:r>
                    <a:rPr lang="en-US" sz="1200" dirty="0" smtClean="0"/>
                    <a:t>VP</a:t>
                  </a:r>
                  <a:endParaRPr lang="en-US" sz="1200" dirty="0"/>
                </a:p>
              </p:txBody>
            </p:sp>
            <p:sp>
              <p:nvSpPr>
                <p:cNvPr id="140" name="TextBox 139"/>
                <p:cNvSpPr txBox="1"/>
                <p:nvPr/>
              </p:nvSpPr>
              <p:spPr>
                <a:xfrm>
                  <a:off x="3987345" y="1228920"/>
                  <a:ext cx="607215" cy="506599"/>
                </a:xfrm>
                <a:prstGeom prst="rect">
                  <a:avLst/>
                </a:prstGeom>
                <a:noFill/>
              </p:spPr>
              <p:txBody>
                <a:bodyPr wrap="none" rtlCol="0">
                  <a:spAutoFit/>
                </a:bodyPr>
                <a:lstStyle/>
                <a:p>
                  <a:r>
                    <a:rPr lang="en-US" sz="1200" dirty="0"/>
                    <a:t>S</a:t>
                  </a:r>
                </a:p>
              </p:txBody>
            </p:sp>
            <p:cxnSp>
              <p:nvCxnSpPr>
                <p:cNvPr id="141" name="Straight Connector 140"/>
                <p:cNvCxnSpPr>
                  <a:stCxn id="131" idx="0"/>
                  <a:endCxn id="137" idx="2"/>
                </p:cNvCxnSpPr>
                <p:nvPr/>
              </p:nvCxnSpPr>
              <p:spPr>
                <a:xfrm flipV="1">
                  <a:off x="1729339" y="3223878"/>
                  <a:ext cx="459120" cy="155971"/>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2" name="Straight Connector 141"/>
                <p:cNvCxnSpPr>
                  <a:stCxn id="137" idx="2"/>
                  <a:endCxn id="132" idx="0"/>
                </p:cNvCxnSpPr>
                <p:nvPr/>
              </p:nvCxnSpPr>
              <p:spPr>
                <a:xfrm>
                  <a:off x="2188459" y="3223878"/>
                  <a:ext cx="482402" cy="155971"/>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3" name="Straight Connector 142"/>
                <p:cNvCxnSpPr>
                  <a:stCxn id="137" idx="0"/>
                  <a:endCxn id="140" idx="2"/>
                </p:cNvCxnSpPr>
                <p:nvPr/>
              </p:nvCxnSpPr>
              <p:spPr>
                <a:xfrm flipV="1">
                  <a:off x="2188459" y="1735519"/>
                  <a:ext cx="2102494" cy="981761"/>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4" name="Straight Connector 143"/>
                <p:cNvCxnSpPr>
                  <a:stCxn id="140" idx="2"/>
                  <a:endCxn id="139" idx="0"/>
                </p:cNvCxnSpPr>
                <p:nvPr/>
              </p:nvCxnSpPr>
              <p:spPr>
                <a:xfrm flipH="1">
                  <a:off x="4186763" y="1735520"/>
                  <a:ext cx="104193" cy="408443"/>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5" name="Straight Connector 144"/>
                <p:cNvCxnSpPr>
                  <a:stCxn id="139" idx="2"/>
                  <a:endCxn id="133" idx="0"/>
                </p:cNvCxnSpPr>
                <p:nvPr/>
              </p:nvCxnSpPr>
              <p:spPr>
                <a:xfrm flipH="1">
                  <a:off x="3648556" y="2810497"/>
                  <a:ext cx="538207" cy="569350"/>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6" name="Straight Connector 145"/>
                <p:cNvCxnSpPr>
                  <a:stCxn id="139" idx="2"/>
                  <a:endCxn id="138" idx="0"/>
                </p:cNvCxnSpPr>
                <p:nvPr/>
              </p:nvCxnSpPr>
              <p:spPr>
                <a:xfrm>
                  <a:off x="4186763" y="2810497"/>
                  <a:ext cx="834380" cy="0"/>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7" name="Straight Connector 146"/>
                <p:cNvCxnSpPr>
                  <a:stCxn id="138" idx="2"/>
                  <a:endCxn id="134" idx="0"/>
                </p:cNvCxnSpPr>
                <p:nvPr/>
              </p:nvCxnSpPr>
              <p:spPr>
                <a:xfrm flipH="1">
                  <a:off x="4597777" y="3317097"/>
                  <a:ext cx="423366" cy="30218"/>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8" name="Straight Connector 147"/>
                <p:cNvCxnSpPr>
                  <a:stCxn id="138" idx="2"/>
                  <a:endCxn id="135" idx="0"/>
                </p:cNvCxnSpPr>
                <p:nvPr/>
              </p:nvCxnSpPr>
              <p:spPr>
                <a:xfrm>
                  <a:off x="5021143" y="3317097"/>
                  <a:ext cx="573376" cy="40919"/>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130" name="Straight Connector 129"/>
              <p:cNvCxnSpPr>
                <a:stCxn id="140" idx="2"/>
                <a:endCxn id="136" idx="0"/>
              </p:cNvCxnSpPr>
              <p:nvPr/>
            </p:nvCxnSpPr>
            <p:spPr>
              <a:xfrm>
                <a:off x="5152803" y="1735519"/>
                <a:ext cx="1925696" cy="1622497"/>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grpSp>
      </p:grpSp>
      <p:grpSp>
        <p:nvGrpSpPr>
          <p:cNvPr id="149" name="Group 148"/>
          <p:cNvGrpSpPr/>
          <p:nvPr/>
        </p:nvGrpSpPr>
        <p:grpSpPr>
          <a:xfrm>
            <a:off x="8835625" y="2403126"/>
            <a:ext cx="1762387" cy="1165889"/>
            <a:chOff x="6309960" y="4706173"/>
            <a:chExt cx="1762387" cy="1165889"/>
          </a:xfrm>
        </p:grpSpPr>
        <p:sp>
          <p:nvSpPr>
            <p:cNvPr id="150" name="Rectangle 149"/>
            <p:cNvSpPr/>
            <p:nvPr/>
          </p:nvSpPr>
          <p:spPr>
            <a:xfrm>
              <a:off x="6309960" y="4751401"/>
              <a:ext cx="1762387" cy="1120661"/>
            </a:xfrm>
            <a:prstGeom prst="rect">
              <a:avLst/>
            </a:prstGeom>
            <a:solidFill>
              <a:schemeClr val="tx2"/>
            </a:solidFill>
            <a:ln w="38100" cap="rnd">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1" name="TextBox 150"/>
            <p:cNvSpPr txBox="1"/>
            <p:nvPr/>
          </p:nvSpPr>
          <p:spPr>
            <a:xfrm>
              <a:off x="6309960" y="5600056"/>
              <a:ext cx="317920" cy="210533"/>
            </a:xfrm>
            <a:prstGeom prst="rect">
              <a:avLst/>
            </a:prstGeom>
            <a:noFill/>
          </p:spPr>
          <p:txBody>
            <a:bodyPr wrap="none" rtlCol="0">
              <a:spAutoFit/>
            </a:bodyPr>
            <a:lstStyle/>
            <a:p>
              <a:r>
                <a:rPr lang="en-US" sz="1200" dirty="0"/>
                <a:t>The</a:t>
              </a:r>
            </a:p>
          </p:txBody>
        </p:sp>
        <p:sp>
          <p:nvSpPr>
            <p:cNvPr id="152" name="TextBox 151"/>
            <p:cNvSpPr txBox="1"/>
            <p:nvPr/>
          </p:nvSpPr>
          <p:spPr>
            <a:xfrm>
              <a:off x="6594461" y="5600056"/>
              <a:ext cx="352131" cy="210533"/>
            </a:xfrm>
            <a:prstGeom prst="rect">
              <a:avLst/>
            </a:prstGeom>
            <a:noFill/>
          </p:spPr>
          <p:txBody>
            <a:bodyPr wrap="none" rtlCol="0">
              <a:spAutoFit/>
            </a:bodyPr>
            <a:lstStyle/>
            <a:p>
              <a:r>
                <a:rPr lang="en-US" sz="1200" dirty="0"/>
                <a:t>man</a:t>
              </a:r>
            </a:p>
          </p:txBody>
        </p:sp>
        <p:sp>
          <p:nvSpPr>
            <p:cNvPr id="153" name="TextBox 152"/>
            <p:cNvSpPr txBox="1"/>
            <p:nvPr/>
          </p:nvSpPr>
          <p:spPr>
            <a:xfrm>
              <a:off x="6924150" y="5600056"/>
              <a:ext cx="319141" cy="210533"/>
            </a:xfrm>
            <a:prstGeom prst="rect">
              <a:avLst/>
            </a:prstGeom>
            <a:noFill/>
          </p:spPr>
          <p:txBody>
            <a:bodyPr wrap="none" rtlCol="0">
              <a:spAutoFit/>
            </a:bodyPr>
            <a:lstStyle/>
            <a:p>
              <a:r>
                <a:rPr lang="en-US" sz="1200" dirty="0"/>
                <a:t>had</a:t>
              </a:r>
            </a:p>
          </p:txBody>
        </p:sp>
        <p:sp>
          <p:nvSpPr>
            <p:cNvPr id="154" name="TextBox 153"/>
            <p:cNvSpPr txBox="1"/>
            <p:nvPr/>
          </p:nvSpPr>
          <p:spPr>
            <a:xfrm>
              <a:off x="7258769" y="5605587"/>
              <a:ext cx="258050" cy="210533"/>
            </a:xfrm>
            <a:prstGeom prst="rect">
              <a:avLst/>
            </a:prstGeom>
            <a:noFill/>
          </p:spPr>
          <p:txBody>
            <a:bodyPr wrap="none" rtlCol="0">
              <a:spAutoFit/>
            </a:bodyPr>
            <a:lstStyle/>
            <a:p>
              <a:r>
                <a:rPr lang="en-US" sz="1200" dirty="0"/>
                <a:t>an</a:t>
              </a:r>
            </a:p>
          </p:txBody>
        </p:sp>
        <p:sp>
          <p:nvSpPr>
            <p:cNvPr id="155" name="TextBox 154"/>
            <p:cNvSpPr txBox="1"/>
            <p:nvPr/>
          </p:nvSpPr>
          <p:spPr>
            <a:xfrm>
              <a:off x="7535301" y="5590983"/>
              <a:ext cx="343578" cy="210532"/>
            </a:xfrm>
            <a:prstGeom prst="rect">
              <a:avLst/>
            </a:prstGeom>
            <a:noFill/>
          </p:spPr>
          <p:txBody>
            <a:bodyPr wrap="none" rtlCol="0">
              <a:spAutoFit/>
            </a:bodyPr>
            <a:lstStyle/>
            <a:p>
              <a:r>
                <a:rPr lang="en-US" sz="1200" dirty="0"/>
                <a:t>idea</a:t>
              </a:r>
            </a:p>
          </p:txBody>
        </p:sp>
        <p:sp>
          <p:nvSpPr>
            <p:cNvPr id="156" name="TextBox 155"/>
            <p:cNvSpPr txBox="1"/>
            <p:nvPr/>
          </p:nvSpPr>
          <p:spPr>
            <a:xfrm>
              <a:off x="7821344" y="5590983"/>
              <a:ext cx="170078" cy="210532"/>
            </a:xfrm>
            <a:prstGeom prst="rect">
              <a:avLst/>
            </a:prstGeom>
            <a:noFill/>
          </p:spPr>
          <p:txBody>
            <a:bodyPr wrap="none" rtlCol="0">
              <a:spAutoFit/>
            </a:bodyPr>
            <a:lstStyle/>
            <a:p>
              <a:r>
                <a:rPr lang="en-US" sz="1200" dirty="0"/>
                <a:t>.</a:t>
              </a:r>
            </a:p>
          </p:txBody>
        </p:sp>
        <p:sp>
          <p:nvSpPr>
            <p:cNvPr id="157" name="TextBox 156"/>
            <p:cNvSpPr txBox="1"/>
            <p:nvPr/>
          </p:nvSpPr>
          <p:spPr>
            <a:xfrm>
              <a:off x="6477195" y="5324706"/>
              <a:ext cx="277599" cy="210533"/>
            </a:xfrm>
            <a:prstGeom prst="rect">
              <a:avLst/>
            </a:prstGeom>
            <a:noFill/>
          </p:spPr>
          <p:txBody>
            <a:bodyPr wrap="none" rtlCol="0">
              <a:spAutoFit/>
            </a:bodyPr>
            <a:lstStyle/>
            <a:p>
              <a:r>
                <a:rPr lang="en-US" sz="1200" dirty="0"/>
                <a:t>NP</a:t>
              </a:r>
            </a:p>
          </p:txBody>
        </p:sp>
        <p:sp>
          <p:nvSpPr>
            <p:cNvPr id="158" name="TextBox 157"/>
            <p:cNvSpPr txBox="1"/>
            <p:nvPr/>
          </p:nvSpPr>
          <p:spPr>
            <a:xfrm>
              <a:off x="7384615" y="5363445"/>
              <a:ext cx="277599" cy="210533"/>
            </a:xfrm>
            <a:prstGeom prst="rect">
              <a:avLst/>
            </a:prstGeom>
            <a:noFill/>
          </p:spPr>
          <p:txBody>
            <a:bodyPr wrap="none" rtlCol="0">
              <a:spAutoFit/>
            </a:bodyPr>
            <a:lstStyle/>
            <a:p>
              <a:r>
                <a:rPr lang="en-US" sz="1200" dirty="0"/>
                <a:t>NP</a:t>
              </a:r>
            </a:p>
          </p:txBody>
        </p:sp>
        <p:sp>
          <p:nvSpPr>
            <p:cNvPr id="159" name="TextBox 158"/>
            <p:cNvSpPr txBox="1"/>
            <p:nvPr/>
          </p:nvSpPr>
          <p:spPr>
            <a:xfrm>
              <a:off x="7080441" y="5086446"/>
              <a:ext cx="351378" cy="276999"/>
            </a:xfrm>
            <a:prstGeom prst="rect">
              <a:avLst/>
            </a:prstGeom>
            <a:noFill/>
          </p:spPr>
          <p:txBody>
            <a:bodyPr wrap="none" rtlCol="0">
              <a:spAutoFit/>
            </a:bodyPr>
            <a:lstStyle/>
            <a:p>
              <a:r>
                <a:rPr lang="en-US" sz="1200" dirty="0" smtClean="0"/>
                <a:t>VP</a:t>
              </a:r>
              <a:endParaRPr lang="en-US" sz="1200" dirty="0"/>
            </a:p>
          </p:txBody>
        </p:sp>
        <p:sp>
          <p:nvSpPr>
            <p:cNvPr id="160" name="TextBox 159"/>
            <p:cNvSpPr txBox="1"/>
            <p:nvPr/>
          </p:nvSpPr>
          <p:spPr>
            <a:xfrm>
              <a:off x="7192249" y="4706173"/>
              <a:ext cx="194515" cy="210533"/>
            </a:xfrm>
            <a:prstGeom prst="rect">
              <a:avLst/>
            </a:prstGeom>
            <a:noFill/>
          </p:spPr>
          <p:txBody>
            <a:bodyPr wrap="none" rtlCol="0">
              <a:spAutoFit/>
            </a:bodyPr>
            <a:lstStyle/>
            <a:p>
              <a:r>
                <a:rPr lang="en-US" sz="1200" dirty="0"/>
                <a:t>S</a:t>
              </a:r>
            </a:p>
          </p:txBody>
        </p:sp>
        <p:cxnSp>
          <p:nvCxnSpPr>
            <p:cNvPr id="161" name="Straight Connector 160"/>
            <p:cNvCxnSpPr>
              <a:stCxn id="151" idx="0"/>
              <a:endCxn id="157" idx="2"/>
            </p:cNvCxnSpPr>
            <p:nvPr/>
          </p:nvCxnSpPr>
          <p:spPr>
            <a:xfrm flipV="1">
              <a:off x="6468920" y="5535238"/>
              <a:ext cx="147074" cy="64818"/>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2" name="Straight Connector 161"/>
            <p:cNvCxnSpPr>
              <a:stCxn id="157" idx="2"/>
              <a:endCxn id="152" idx="0"/>
            </p:cNvCxnSpPr>
            <p:nvPr/>
          </p:nvCxnSpPr>
          <p:spPr>
            <a:xfrm>
              <a:off x="6615994" y="5535238"/>
              <a:ext cx="154532" cy="64818"/>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3" name="Straight Connector 162"/>
            <p:cNvCxnSpPr>
              <a:endCxn id="160" idx="2"/>
            </p:cNvCxnSpPr>
            <p:nvPr/>
          </p:nvCxnSpPr>
          <p:spPr>
            <a:xfrm flipV="1">
              <a:off x="6677025" y="4916706"/>
              <a:ext cx="612482" cy="133509"/>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4" name="Straight Connector 163"/>
            <p:cNvCxnSpPr>
              <a:stCxn id="160" idx="2"/>
              <a:endCxn id="159" idx="0"/>
            </p:cNvCxnSpPr>
            <p:nvPr/>
          </p:nvCxnSpPr>
          <p:spPr>
            <a:xfrm flipH="1">
              <a:off x="7256130" y="4916706"/>
              <a:ext cx="33377" cy="169741"/>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5" name="Straight Connector 164"/>
            <p:cNvCxnSpPr>
              <a:stCxn id="159" idx="2"/>
              <a:endCxn id="153" idx="0"/>
            </p:cNvCxnSpPr>
            <p:nvPr/>
          </p:nvCxnSpPr>
          <p:spPr>
            <a:xfrm flipH="1">
              <a:off x="7083721" y="5363445"/>
              <a:ext cx="172409" cy="236611"/>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6" name="Straight Connector 165"/>
            <p:cNvCxnSpPr>
              <a:stCxn id="159" idx="2"/>
              <a:endCxn id="158" idx="0"/>
            </p:cNvCxnSpPr>
            <p:nvPr/>
          </p:nvCxnSpPr>
          <p:spPr>
            <a:xfrm>
              <a:off x="7256130" y="5363445"/>
              <a:ext cx="267285" cy="0"/>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7" name="Straight Connector 166"/>
            <p:cNvCxnSpPr>
              <a:stCxn id="158" idx="2"/>
              <a:endCxn id="154" idx="0"/>
            </p:cNvCxnSpPr>
            <p:nvPr/>
          </p:nvCxnSpPr>
          <p:spPr>
            <a:xfrm flipH="1">
              <a:off x="7387794" y="5573978"/>
              <a:ext cx="135621" cy="31609"/>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8" name="Straight Connector 167"/>
            <p:cNvCxnSpPr>
              <a:stCxn id="158" idx="2"/>
              <a:endCxn id="155" idx="0"/>
            </p:cNvCxnSpPr>
            <p:nvPr/>
          </p:nvCxnSpPr>
          <p:spPr>
            <a:xfrm>
              <a:off x="7523415" y="5573978"/>
              <a:ext cx="183675" cy="17005"/>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9" name="Straight Connector 168"/>
            <p:cNvCxnSpPr>
              <a:stCxn id="160" idx="2"/>
              <a:endCxn id="156" idx="0"/>
            </p:cNvCxnSpPr>
            <p:nvPr/>
          </p:nvCxnSpPr>
          <p:spPr>
            <a:xfrm>
              <a:off x="7289506" y="4916706"/>
              <a:ext cx="616876" cy="674278"/>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70" name="TextBox 169"/>
            <p:cNvSpPr txBox="1"/>
            <p:nvPr/>
          </p:nvSpPr>
          <p:spPr>
            <a:xfrm>
              <a:off x="6487983" y="5010694"/>
              <a:ext cx="277599" cy="210533"/>
            </a:xfrm>
            <a:prstGeom prst="rect">
              <a:avLst/>
            </a:prstGeom>
            <a:noFill/>
          </p:spPr>
          <p:txBody>
            <a:bodyPr wrap="none" rtlCol="0">
              <a:spAutoFit/>
            </a:bodyPr>
            <a:lstStyle/>
            <a:p>
              <a:r>
                <a:rPr lang="en-US" sz="1200" dirty="0"/>
                <a:t>NP</a:t>
              </a:r>
            </a:p>
          </p:txBody>
        </p:sp>
        <p:cxnSp>
          <p:nvCxnSpPr>
            <p:cNvPr id="171" name="Straight Connector 170"/>
            <p:cNvCxnSpPr/>
            <p:nvPr/>
          </p:nvCxnSpPr>
          <p:spPr>
            <a:xfrm flipH="1">
              <a:off x="6639255" y="5232719"/>
              <a:ext cx="33377" cy="169741"/>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172" name="Rectangle 171"/>
              <p:cNvSpPr/>
              <p:nvPr/>
            </p:nvSpPr>
            <p:spPr>
              <a:xfrm>
                <a:off x="7942010" y="3653409"/>
                <a:ext cx="1406539" cy="5539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000" i="1" smtClean="0">
                          <a:solidFill>
                            <a:schemeClr val="accent2"/>
                          </a:solidFill>
                          <a:latin typeface="Cambria Math" panose="02040503050406030204" pitchFamily="18" charset="0"/>
                          <a:ea typeface="Cambria Math" panose="02040503050406030204" pitchFamily="18" charset="0"/>
                        </a:rPr>
                        <m:t>∆(</m:t>
                      </m:r>
                      <m:r>
                        <a:rPr lang="en-US" sz="3000" i="1" smtClean="0">
                          <a:solidFill>
                            <a:schemeClr val="accent2"/>
                          </a:solidFill>
                          <a:latin typeface="Cambria Math" panose="02040503050406030204" pitchFamily="18" charset="0"/>
                          <a:ea typeface="Cambria Math" panose="02040503050406030204" pitchFamily="18" charset="0"/>
                        </a:rPr>
                        <m:t>𝑦</m:t>
                      </m:r>
                      <m:r>
                        <a:rPr lang="en-US" sz="3000" i="1" smtClean="0">
                          <a:solidFill>
                            <a:schemeClr val="accent2"/>
                          </a:solidFill>
                          <a:latin typeface="Cambria Math" panose="02040503050406030204" pitchFamily="18" charset="0"/>
                          <a:ea typeface="Cambria Math" panose="02040503050406030204" pitchFamily="18" charset="0"/>
                        </a:rPr>
                        <m:t>,</m:t>
                      </m:r>
                      <m:acc>
                        <m:accPr>
                          <m:chr m:val="̂"/>
                          <m:ctrlPr>
                            <a:rPr lang="en-US" sz="3000" i="1">
                              <a:solidFill>
                                <a:schemeClr val="accent2"/>
                              </a:solidFill>
                              <a:latin typeface="Cambria Math" panose="02040503050406030204" pitchFamily="18" charset="0"/>
                              <a:ea typeface="Cambria Math" panose="02040503050406030204" pitchFamily="18" charset="0"/>
                            </a:rPr>
                          </m:ctrlPr>
                        </m:accPr>
                        <m:e>
                          <m:r>
                            <a:rPr lang="en-US" sz="3000" i="1">
                              <a:solidFill>
                                <a:schemeClr val="accent2"/>
                              </a:solidFill>
                              <a:latin typeface="Cambria Math" panose="02040503050406030204" pitchFamily="18" charset="0"/>
                              <a:ea typeface="Cambria Math" panose="02040503050406030204" pitchFamily="18" charset="0"/>
                            </a:rPr>
                            <m:t>𝑦</m:t>
                          </m:r>
                        </m:e>
                      </m:acc>
                      <m:r>
                        <a:rPr lang="en-US" sz="3000" i="1">
                          <a:solidFill>
                            <a:schemeClr val="accent2"/>
                          </a:solidFill>
                          <a:latin typeface="Cambria Math" panose="02040503050406030204" pitchFamily="18" charset="0"/>
                        </a:rPr>
                        <m:t>)</m:t>
                      </m:r>
                    </m:oMath>
                  </m:oMathPara>
                </a14:m>
                <a:endParaRPr lang="en-US" sz="3000" dirty="0">
                  <a:solidFill>
                    <a:schemeClr val="accent2"/>
                  </a:solidFill>
                </a:endParaRPr>
              </a:p>
            </p:txBody>
          </p:sp>
        </mc:Choice>
        <mc:Fallback xmlns="">
          <p:sp>
            <p:nvSpPr>
              <p:cNvPr id="172" name="Rectangle 171"/>
              <p:cNvSpPr>
                <a:spLocks noRot="1" noChangeAspect="1" noMove="1" noResize="1" noEditPoints="1" noAdjustHandles="1" noChangeArrowheads="1" noChangeShapeType="1" noTextEdit="1"/>
              </p:cNvSpPr>
              <p:nvPr/>
            </p:nvSpPr>
            <p:spPr>
              <a:xfrm>
                <a:off x="7942010" y="3653409"/>
                <a:ext cx="1406539" cy="553998"/>
              </a:xfrm>
              <a:prstGeom prst="rect">
                <a:avLst/>
              </a:prstGeom>
              <a:blipFill>
                <a:blip r:embed="rId4"/>
                <a:stretch>
                  <a:fillRect/>
                </a:stretch>
              </a:blipFill>
            </p:spPr>
            <p:txBody>
              <a:bodyPr/>
              <a:lstStyle/>
              <a:p>
                <a:r>
                  <a:rPr lang="en-US">
                    <a:noFill/>
                  </a:rPr>
                  <a:t> </a:t>
                </a:r>
              </a:p>
            </p:txBody>
          </p:sp>
        </mc:Fallback>
      </mc:AlternateContent>
      <p:sp>
        <p:nvSpPr>
          <p:cNvPr id="173" name="TextBox 172"/>
          <p:cNvSpPr txBox="1"/>
          <p:nvPr/>
        </p:nvSpPr>
        <p:spPr>
          <a:xfrm>
            <a:off x="8742984" y="1901693"/>
            <a:ext cx="1572654" cy="492443"/>
          </a:xfrm>
          <a:prstGeom prst="rect">
            <a:avLst/>
          </a:prstGeom>
          <a:noFill/>
        </p:spPr>
        <p:txBody>
          <a:bodyPr wrap="square" rtlCol="0">
            <a:spAutoFit/>
          </a:bodyPr>
          <a:lstStyle/>
          <a:p>
            <a:r>
              <a:rPr lang="en-US" sz="2600" dirty="0" smtClean="0"/>
              <a:t>Prediction</a:t>
            </a:r>
          </a:p>
        </p:txBody>
      </p:sp>
      <p:sp>
        <p:nvSpPr>
          <p:cNvPr id="174" name="TextBox 173"/>
          <p:cNvSpPr txBox="1"/>
          <p:nvPr/>
        </p:nvSpPr>
        <p:spPr>
          <a:xfrm>
            <a:off x="6555582" y="1895681"/>
            <a:ext cx="1723885" cy="492443"/>
          </a:xfrm>
          <a:prstGeom prst="rect">
            <a:avLst/>
          </a:prstGeom>
          <a:noFill/>
        </p:spPr>
        <p:txBody>
          <a:bodyPr wrap="square" rtlCol="0">
            <a:spAutoFit/>
          </a:bodyPr>
          <a:lstStyle/>
          <a:p>
            <a:r>
              <a:rPr lang="en-US" sz="2600" dirty="0" smtClean="0"/>
              <a:t>True Parse</a:t>
            </a:r>
            <a:endParaRPr lang="en-US" sz="2600" dirty="0"/>
          </a:p>
        </p:txBody>
      </p:sp>
      <mc:AlternateContent xmlns:mc="http://schemas.openxmlformats.org/markup-compatibility/2006" xmlns:a14="http://schemas.microsoft.com/office/drawing/2010/main">
        <mc:Choice Requires="a14">
          <p:sp>
            <p:nvSpPr>
              <p:cNvPr id="175" name="Rectangle 174"/>
              <p:cNvSpPr/>
              <p:nvPr/>
            </p:nvSpPr>
            <p:spPr>
              <a:xfrm>
                <a:off x="10216065" y="1848003"/>
                <a:ext cx="494463" cy="56627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3000" i="1" smtClean="0">
                              <a:solidFill>
                                <a:schemeClr val="tx1"/>
                              </a:solidFill>
                              <a:latin typeface="Cambria Math" panose="02040503050406030204" pitchFamily="18" charset="0"/>
                            </a:rPr>
                          </m:ctrlPr>
                        </m:accPr>
                        <m:e>
                          <m:r>
                            <a:rPr lang="en-US" sz="3000" i="1">
                              <a:solidFill>
                                <a:schemeClr val="tx1"/>
                              </a:solidFill>
                              <a:latin typeface="Cambria Math" panose="02040503050406030204" pitchFamily="18" charset="0"/>
                            </a:rPr>
                            <m:t>𝑦</m:t>
                          </m:r>
                        </m:e>
                      </m:acc>
                    </m:oMath>
                  </m:oMathPara>
                </a14:m>
                <a:endParaRPr lang="en-US" sz="3000" dirty="0">
                  <a:solidFill>
                    <a:schemeClr val="tx1"/>
                  </a:solidFill>
                </a:endParaRPr>
              </a:p>
            </p:txBody>
          </p:sp>
        </mc:Choice>
        <mc:Fallback xmlns="">
          <p:sp>
            <p:nvSpPr>
              <p:cNvPr id="175" name="Rectangle 174"/>
              <p:cNvSpPr>
                <a:spLocks noRot="1" noChangeAspect="1" noMove="1" noResize="1" noEditPoints="1" noAdjustHandles="1" noChangeArrowheads="1" noChangeShapeType="1" noTextEdit="1"/>
              </p:cNvSpPr>
              <p:nvPr/>
            </p:nvSpPr>
            <p:spPr>
              <a:xfrm>
                <a:off x="10216065" y="1848003"/>
                <a:ext cx="494463" cy="56627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6" name="Rectangle 175"/>
              <p:cNvSpPr/>
              <p:nvPr/>
            </p:nvSpPr>
            <p:spPr>
              <a:xfrm>
                <a:off x="8018590" y="1845770"/>
                <a:ext cx="492635" cy="5539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000" i="1">
                          <a:latin typeface="Cambria Math" panose="02040503050406030204" pitchFamily="18" charset="0"/>
                        </a:rPr>
                        <m:t>𝑦</m:t>
                      </m:r>
                    </m:oMath>
                  </m:oMathPara>
                </a14:m>
                <a:endParaRPr lang="en-US" sz="3000" dirty="0"/>
              </a:p>
            </p:txBody>
          </p:sp>
        </mc:Choice>
        <mc:Fallback xmlns="">
          <p:sp>
            <p:nvSpPr>
              <p:cNvPr id="176" name="Rectangle 175"/>
              <p:cNvSpPr>
                <a:spLocks noRot="1" noChangeAspect="1" noMove="1" noResize="1" noEditPoints="1" noAdjustHandles="1" noChangeArrowheads="1" noChangeShapeType="1" noTextEdit="1"/>
              </p:cNvSpPr>
              <p:nvPr/>
            </p:nvSpPr>
            <p:spPr>
              <a:xfrm>
                <a:off x="8018590" y="1845770"/>
                <a:ext cx="492635" cy="553998"/>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p:cNvSpPr txBox="1"/>
              <p:nvPr/>
            </p:nvSpPr>
            <p:spPr>
              <a:xfrm>
                <a:off x="469168" y="3862664"/>
                <a:ext cx="7892823" cy="11859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m:t>
                      </m:r>
                      <m:r>
                        <a:rPr lang="en-US" sz="2800" i="1" smtClean="0">
                          <a:latin typeface="Cambria Math" panose="02040503050406030204" pitchFamily="18" charset="0"/>
                        </a:rPr>
                        <m:t>𝑅</m:t>
                      </m:r>
                      <m:d>
                        <m:dPr>
                          <m:ctrlPr>
                            <a:rPr lang="en-US" sz="2800" i="1">
                              <a:latin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𝜃</m:t>
                          </m:r>
                        </m:e>
                      </m:d>
                      <m:r>
                        <a:rPr lang="en-US" sz="2800" b="0" i="1" smtClean="0">
                          <a:latin typeface="Cambria Math" panose="02040503050406030204" pitchFamily="18" charset="0"/>
                          <a:ea typeface="Cambria Math" panose="02040503050406030204" pitchFamily="18" charset="0"/>
                        </a:rPr>
                        <m:t>=</m:t>
                      </m:r>
                      <m:nary>
                        <m:naryPr>
                          <m:chr m:val="∑"/>
                          <m:supHide m:val="on"/>
                          <m:ctrlPr>
                            <a:rPr lang="en-US" sz="2800" i="1">
                              <a:latin typeface="Cambria Math" panose="02040503050406030204" pitchFamily="18" charset="0"/>
                            </a:rPr>
                          </m:ctrlPr>
                        </m:naryPr>
                        <m:sub>
                          <m:acc>
                            <m:accPr>
                              <m:chr m:val="̂"/>
                              <m:ctrlPr>
                                <a:rPr lang="en-US" sz="2800" i="1" smtClean="0">
                                  <a:solidFill>
                                    <a:schemeClr val="tx1"/>
                                  </a:solidFill>
                                  <a:latin typeface="Cambria Math" panose="02040503050406030204" pitchFamily="18" charset="0"/>
                                </a:rPr>
                              </m:ctrlPr>
                            </m:accPr>
                            <m:e>
                              <m:r>
                                <a:rPr lang="en-US" sz="2800" i="1">
                                  <a:solidFill>
                                    <a:schemeClr val="tx1"/>
                                  </a:solidFill>
                                  <a:latin typeface="Cambria Math" panose="02040503050406030204" pitchFamily="18" charset="0"/>
                                </a:rPr>
                                <m:t>𝑦</m:t>
                              </m:r>
                            </m:e>
                          </m:acc>
                        </m:sub>
                        <m:sup/>
                        <m:e>
                          <m:r>
                            <a:rPr lang="en-US" sz="2800" i="1">
                              <a:latin typeface="Cambria Math" panose="02040503050406030204" pitchFamily="18" charset="0"/>
                            </a:rPr>
                            <m:t>𝑝</m:t>
                          </m:r>
                          <m:d>
                            <m:dPr>
                              <m:ctrlPr>
                                <a:rPr lang="en-US" sz="2800" i="1">
                                  <a:latin typeface="Cambria Math" panose="02040503050406030204" pitchFamily="18" charset="0"/>
                                </a:rPr>
                              </m:ctrlPr>
                            </m:dPr>
                            <m:e>
                              <m:acc>
                                <m:accPr>
                                  <m:chr m:val="̂"/>
                                  <m:ctrlPr>
                                    <a:rPr lang="en-US" sz="2800" i="1">
                                      <a:latin typeface="Cambria Math" panose="02040503050406030204" pitchFamily="18" charset="0"/>
                                    </a:rPr>
                                  </m:ctrlPr>
                                </m:accPr>
                                <m:e>
                                  <m:r>
                                    <a:rPr lang="en-US" sz="2800" i="1">
                                      <a:latin typeface="Cambria Math" panose="02040503050406030204" pitchFamily="18" charset="0"/>
                                    </a:rPr>
                                    <m:t>𝑦</m:t>
                                  </m:r>
                                </m:e>
                              </m:acc>
                            </m:e>
                            <m:e>
                              <m:r>
                                <a:rPr lang="en-US" sz="2800" i="1">
                                  <a:latin typeface="Cambria Math" panose="02040503050406030204" pitchFamily="18" charset="0"/>
                                </a:rPr>
                                <m:t>𝑥</m:t>
                              </m:r>
                              <m:r>
                                <a:rPr lang="en-US" sz="2800" i="1">
                                  <a:latin typeface="Cambria Math" panose="02040503050406030204" pitchFamily="18" charset="0"/>
                                </a:rPr>
                                <m:t>;</m:t>
                              </m:r>
                              <m:r>
                                <a:rPr lang="en-US" sz="2800" i="1">
                                  <a:latin typeface="Cambria Math" panose="02040503050406030204" pitchFamily="18" charset="0"/>
                                  <a:ea typeface="Cambria Math" panose="02040503050406030204" pitchFamily="18" charset="0"/>
                                </a:rPr>
                                <m:t>𝜃</m:t>
                              </m:r>
                            </m:e>
                          </m:d>
                          <m:r>
                            <a:rPr lang="en-US" sz="2800" b="0" i="1" smtClean="0">
                              <a:latin typeface="Cambria Math" panose="02040503050406030204" pitchFamily="18" charset="0"/>
                              <a:ea typeface="Cambria Math" panose="02040503050406030204" pitchFamily="18" charset="0"/>
                            </a:rPr>
                            <m:t> </m:t>
                          </m:r>
                          <m:r>
                            <a:rPr lang="en-US" sz="2800" i="1" smtClean="0">
                              <a:solidFill>
                                <a:schemeClr val="accent2"/>
                              </a:solidFill>
                              <a:latin typeface="Cambria Math" panose="02040503050406030204" pitchFamily="18" charset="0"/>
                              <a:ea typeface="Cambria Math" panose="02040503050406030204" pitchFamily="18" charset="0"/>
                            </a:rPr>
                            <m:t>∆</m:t>
                          </m:r>
                          <m:d>
                            <m:dPr>
                              <m:ctrlPr>
                                <a:rPr lang="en-US" sz="2800" i="1" smtClean="0">
                                  <a:solidFill>
                                    <a:schemeClr val="accent2"/>
                                  </a:solidFill>
                                  <a:latin typeface="Cambria Math" panose="02040503050406030204" pitchFamily="18" charset="0"/>
                                  <a:ea typeface="Cambria Math" panose="02040503050406030204" pitchFamily="18" charset="0"/>
                                </a:rPr>
                              </m:ctrlPr>
                            </m:dPr>
                            <m:e>
                              <m:r>
                                <a:rPr lang="en-US" sz="2800" i="1" smtClean="0">
                                  <a:solidFill>
                                    <a:schemeClr val="accent2"/>
                                  </a:solidFill>
                                  <a:latin typeface="Cambria Math" panose="02040503050406030204" pitchFamily="18" charset="0"/>
                                  <a:ea typeface="Cambria Math" panose="02040503050406030204" pitchFamily="18" charset="0"/>
                                </a:rPr>
                                <m:t>𝑦</m:t>
                              </m:r>
                              <m:r>
                                <a:rPr lang="en-US" sz="2800" i="1" smtClean="0">
                                  <a:solidFill>
                                    <a:schemeClr val="accent2"/>
                                  </a:solidFill>
                                  <a:latin typeface="Cambria Math" panose="02040503050406030204" pitchFamily="18" charset="0"/>
                                  <a:ea typeface="Cambria Math" panose="02040503050406030204" pitchFamily="18" charset="0"/>
                                </a:rPr>
                                <m:t>,</m:t>
                              </m:r>
                              <m:acc>
                                <m:accPr>
                                  <m:chr m:val="̂"/>
                                  <m:ctrlPr>
                                    <a:rPr lang="en-US" sz="2800" i="1">
                                      <a:solidFill>
                                        <a:schemeClr val="accent2"/>
                                      </a:solidFill>
                                      <a:latin typeface="Cambria Math" panose="02040503050406030204" pitchFamily="18" charset="0"/>
                                      <a:ea typeface="Cambria Math" panose="02040503050406030204" pitchFamily="18" charset="0"/>
                                    </a:rPr>
                                  </m:ctrlPr>
                                </m:accPr>
                                <m:e>
                                  <m:r>
                                    <a:rPr lang="en-US" sz="2800" i="1">
                                      <a:solidFill>
                                        <a:schemeClr val="accent2"/>
                                      </a:solidFill>
                                      <a:latin typeface="Cambria Math" panose="02040503050406030204" pitchFamily="18" charset="0"/>
                                      <a:ea typeface="Cambria Math" panose="02040503050406030204" pitchFamily="18" charset="0"/>
                                    </a:rPr>
                                    <m:t>𝑦</m:t>
                                  </m:r>
                                </m:e>
                              </m:acc>
                            </m:e>
                          </m:d>
                        </m:e>
                      </m:nary>
                      <m:r>
                        <a:rPr lang="en-US" sz="2800" i="1" smtClean="0">
                          <a:solidFill>
                            <a:schemeClr val="tx2">
                              <a:lumMod val="50000"/>
                            </a:schemeClr>
                          </a:solidFill>
                          <a:latin typeface="Cambria Math" panose="02040503050406030204" pitchFamily="18" charset="0"/>
                          <a:ea typeface="Cambria Math" panose="02040503050406030204" pitchFamily="18" charset="0"/>
                        </a:rPr>
                        <m:t>𝛻</m:t>
                      </m:r>
                      <m:func>
                        <m:funcPr>
                          <m:ctrlPr>
                            <a:rPr lang="en-US" sz="2800" i="1">
                              <a:solidFill>
                                <a:schemeClr val="tx2">
                                  <a:lumMod val="50000"/>
                                </a:schemeClr>
                              </a:solidFill>
                              <a:latin typeface="Cambria Math" panose="02040503050406030204" pitchFamily="18" charset="0"/>
                            </a:rPr>
                          </m:ctrlPr>
                        </m:funcPr>
                        <m:fName>
                          <m:r>
                            <m:rPr>
                              <m:sty m:val="p"/>
                            </m:rPr>
                            <a:rPr lang="en-US" sz="2800">
                              <a:solidFill>
                                <a:schemeClr val="tx2">
                                  <a:lumMod val="50000"/>
                                </a:schemeClr>
                              </a:solidFill>
                              <a:latin typeface="Cambria Math" panose="02040503050406030204" pitchFamily="18" charset="0"/>
                            </a:rPr>
                            <m:t>log</m:t>
                          </m:r>
                        </m:fName>
                        <m:e>
                          <m:r>
                            <a:rPr lang="en-US" sz="2800" i="1">
                              <a:solidFill>
                                <a:schemeClr val="tx2">
                                  <a:lumMod val="50000"/>
                                </a:schemeClr>
                              </a:solidFill>
                              <a:latin typeface="Cambria Math" panose="02040503050406030204" pitchFamily="18" charset="0"/>
                            </a:rPr>
                            <m:t>𝑝</m:t>
                          </m:r>
                          <m:r>
                            <a:rPr lang="en-US" sz="2800" i="1">
                              <a:solidFill>
                                <a:schemeClr val="tx2">
                                  <a:lumMod val="50000"/>
                                </a:schemeClr>
                              </a:solidFill>
                              <a:latin typeface="Cambria Math" panose="02040503050406030204" pitchFamily="18" charset="0"/>
                            </a:rPr>
                            <m:t>(</m:t>
                          </m:r>
                          <m:acc>
                            <m:accPr>
                              <m:chr m:val="̂"/>
                              <m:ctrlPr>
                                <a:rPr lang="en-US" sz="2800" i="1">
                                  <a:solidFill>
                                    <a:schemeClr val="tx2">
                                      <a:lumMod val="50000"/>
                                    </a:schemeClr>
                                  </a:solidFill>
                                  <a:latin typeface="Cambria Math" panose="02040503050406030204" pitchFamily="18" charset="0"/>
                                </a:rPr>
                              </m:ctrlPr>
                            </m:accPr>
                            <m:e>
                              <m:r>
                                <a:rPr lang="en-US" sz="2800" i="1">
                                  <a:solidFill>
                                    <a:schemeClr val="tx2">
                                      <a:lumMod val="50000"/>
                                    </a:schemeClr>
                                  </a:solidFill>
                                  <a:latin typeface="Cambria Math" panose="02040503050406030204" pitchFamily="18" charset="0"/>
                                </a:rPr>
                                <m:t>𝑦</m:t>
                              </m:r>
                            </m:e>
                          </m:acc>
                          <m:r>
                            <a:rPr lang="en-US" sz="2800" i="1">
                              <a:solidFill>
                                <a:schemeClr val="tx2">
                                  <a:lumMod val="50000"/>
                                </a:schemeClr>
                              </a:solidFill>
                              <a:latin typeface="Cambria Math" panose="02040503050406030204" pitchFamily="18" charset="0"/>
                            </a:rPr>
                            <m:t>|</m:t>
                          </m:r>
                          <m:r>
                            <a:rPr lang="en-US" sz="2800" i="1">
                              <a:solidFill>
                                <a:schemeClr val="tx2">
                                  <a:lumMod val="50000"/>
                                </a:schemeClr>
                              </a:solidFill>
                              <a:latin typeface="Cambria Math" panose="02040503050406030204" pitchFamily="18" charset="0"/>
                            </a:rPr>
                            <m:t>𝑥</m:t>
                          </m:r>
                          <m:r>
                            <a:rPr lang="en-US" sz="2800" b="0" i="1" smtClean="0">
                              <a:solidFill>
                                <a:schemeClr val="tx2">
                                  <a:lumMod val="50000"/>
                                </a:schemeClr>
                              </a:solidFill>
                              <a:latin typeface="Cambria Math" panose="02040503050406030204" pitchFamily="18" charset="0"/>
                            </a:rPr>
                            <m:t>;</m:t>
                          </m:r>
                          <m:r>
                            <a:rPr lang="en-US" sz="2800" b="0" i="1" smtClean="0">
                              <a:solidFill>
                                <a:schemeClr val="tx2">
                                  <a:lumMod val="50000"/>
                                </a:schemeClr>
                              </a:solidFill>
                              <a:latin typeface="Cambria Math" panose="02040503050406030204" pitchFamily="18" charset="0"/>
                              <a:ea typeface="Cambria Math" panose="02040503050406030204" pitchFamily="18" charset="0"/>
                            </a:rPr>
                            <m:t>𝜃</m:t>
                          </m:r>
                          <m:r>
                            <a:rPr lang="en-US" sz="2800" i="1">
                              <a:solidFill>
                                <a:schemeClr val="tx2">
                                  <a:lumMod val="50000"/>
                                </a:schemeClr>
                              </a:solidFill>
                              <a:latin typeface="Cambria Math" panose="02040503050406030204" pitchFamily="18" charset="0"/>
                            </a:rPr>
                            <m:t>)</m:t>
                          </m:r>
                        </m:e>
                      </m:func>
                    </m:oMath>
                  </m:oMathPara>
                </a14:m>
                <a:endParaRPr lang="en-US" sz="2800" dirty="0"/>
              </a:p>
            </p:txBody>
          </p:sp>
        </mc:Choice>
        <mc:Fallback xmlns="">
          <p:sp>
            <p:nvSpPr>
              <p:cNvPr id="65" name="TextBox 64"/>
              <p:cNvSpPr txBox="1">
                <a:spLocks noRot="1" noChangeAspect="1" noMove="1" noResize="1" noEditPoints="1" noAdjustHandles="1" noChangeArrowheads="1" noChangeShapeType="1" noTextEdit="1"/>
              </p:cNvSpPr>
              <p:nvPr/>
            </p:nvSpPr>
            <p:spPr>
              <a:xfrm>
                <a:off x="469168" y="3862664"/>
                <a:ext cx="7892823" cy="1185966"/>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91327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P spid="118" grpId="0" animBg="1"/>
      <p:bldP spid="119" grpId="0" animBg="1"/>
      <p:bldP spid="120" grpId="0"/>
      <p:bldP spid="124" grpId="0"/>
      <p:bldP spid="125" grpId="0" animBg="1"/>
      <p:bldP spid="6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6242"/>
            <a:ext cx="12191999" cy="1009698"/>
          </a:xfrm>
        </p:spPr>
        <p:txBody>
          <a:bodyPr>
            <a:normAutofit/>
          </a:bodyPr>
          <a:lstStyle/>
          <a:p>
            <a:r>
              <a:rPr lang="en-US" dirty="0" smtClean="0"/>
              <a:t>Policy Gradient Training</a:t>
            </a:r>
            <a:endParaRPr lang="en-US" dirty="0"/>
          </a:p>
        </p:txBody>
      </p:sp>
      <mc:AlternateContent xmlns:mc="http://schemas.openxmlformats.org/markup-compatibility/2006" xmlns:a14="http://schemas.microsoft.com/office/drawing/2010/main">
        <mc:Choice Requires="a14">
          <p:sp>
            <p:nvSpPr>
              <p:cNvPr id="121" name="Rectangle 120"/>
              <p:cNvSpPr/>
              <p:nvPr/>
            </p:nvSpPr>
            <p:spPr>
              <a:xfrm>
                <a:off x="815676" y="4600050"/>
                <a:ext cx="1736501" cy="8002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300" i="1" smtClean="0">
                          <a:solidFill>
                            <a:schemeClr val="accent2"/>
                          </a:solidFill>
                          <a:latin typeface="Cambria Math" panose="02040503050406030204" pitchFamily="18" charset="0"/>
                          <a:ea typeface="Cambria Math" panose="02040503050406030204" pitchFamily="18" charset="0"/>
                        </a:rPr>
                        <m:t>∆(</m:t>
                      </m:r>
                      <m:r>
                        <a:rPr lang="en-US" sz="2300" i="1" smtClean="0">
                          <a:solidFill>
                            <a:schemeClr val="accent2"/>
                          </a:solidFill>
                          <a:latin typeface="Cambria Math" panose="02040503050406030204" pitchFamily="18" charset="0"/>
                          <a:ea typeface="Cambria Math" panose="02040503050406030204" pitchFamily="18" charset="0"/>
                        </a:rPr>
                        <m:t>𝑦</m:t>
                      </m:r>
                      <m:r>
                        <a:rPr lang="en-US" sz="2300" i="1" smtClean="0">
                          <a:solidFill>
                            <a:schemeClr val="accent2"/>
                          </a:solidFill>
                          <a:latin typeface="Cambria Math" panose="02040503050406030204" pitchFamily="18" charset="0"/>
                          <a:ea typeface="Cambria Math" panose="02040503050406030204" pitchFamily="18" charset="0"/>
                        </a:rPr>
                        <m:t>,</m:t>
                      </m:r>
                      <m:acc>
                        <m:accPr>
                          <m:chr m:val="̂"/>
                          <m:ctrlPr>
                            <a:rPr lang="en-US" sz="2300" i="1">
                              <a:solidFill>
                                <a:schemeClr val="accent2"/>
                              </a:solidFill>
                              <a:latin typeface="Cambria Math" panose="02040503050406030204" pitchFamily="18" charset="0"/>
                              <a:ea typeface="Cambria Math" panose="02040503050406030204" pitchFamily="18" charset="0"/>
                            </a:rPr>
                          </m:ctrlPr>
                        </m:accPr>
                        <m:e>
                          <m:r>
                            <a:rPr lang="en-US" sz="2300" i="1">
                              <a:solidFill>
                                <a:schemeClr val="accent2"/>
                              </a:solidFill>
                              <a:latin typeface="Cambria Math" panose="02040503050406030204" pitchFamily="18" charset="0"/>
                              <a:ea typeface="Cambria Math" panose="02040503050406030204" pitchFamily="18" charset="0"/>
                            </a:rPr>
                            <m:t>𝑦</m:t>
                          </m:r>
                        </m:e>
                      </m:acc>
                      <m:r>
                        <a:rPr lang="en-US" sz="2300" i="1">
                          <a:solidFill>
                            <a:schemeClr val="accent2"/>
                          </a:solidFill>
                          <a:latin typeface="Cambria Math" panose="02040503050406030204" pitchFamily="18" charset="0"/>
                        </a:rPr>
                        <m:t>)</m:t>
                      </m:r>
                    </m:oMath>
                  </m:oMathPara>
                </a14:m>
                <a:endParaRPr lang="en-US" sz="2300" dirty="0" smtClean="0">
                  <a:solidFill>
                    <a:schemeClr val="accent2"/>
                  </a:solidFill>
                </a:endParaRPr>
              </a:p>
              <a:p>
                <a:r>
                  <a:rPr lang="en-US" sz="2300" dirty="0" smtClean="0">
                    <a:solidFill>
                      <a:schemeClr val="accent2"/>
                    </a:solidFill>
                  </a:rPr>
                  <a:t>(negative F1)</a:t>
                </a:r>
                <a:endParaRPr lang="en-US" sz="2300" dirty="0">
                  <a:solidFill>
                    <a:schemeClr val="accent2"/>
                  </a:solidFill>
                </a:endParaRPr>
              </a:p>
            </p:txBody>
          </p:sp>
        </mc:Choice>
        <mc:Fallback xmlns="">
          <p:sp>
            <p:nvSpPr>
              <p:cNvPr id="121" name="Rectangle 120"/>
              <p:cNvSpPr>
                <a:spLocks noRot="1" noChangeAspect="1" noMove="1" noResize="1" noEditPoints="1" noAdjustHandles="1" noChangeArrowheads="1" noChangeShapeType="1" noTextEdit="1"/>
              </p:cNvSpPr>
              <p:nvPr/>
            </p:nvSpPr>
            <p:spPr>
              <a:xfrm>
                <a:off x="815676" y="4600050"/>
                <a:ext cx="1736501" cy="800219"/>
              </a:xfrm>
              <a:prstGeom prst="rect">
                <a:avLst/>
              </a:prstGeom>
              <a:blipFill>
                <a:blip r:embed="rId3"/>
                <a:stretch>
                  <a:fillRect l="-5263" t="-3053" r="-3860" b="-16031"/>
                </a:stretch>
              </a:blipFill>
            </p:spPr>
            <p:txBody>
              <a:bodyPr/>
              <a:lstStyle/>
              <a:p>
                <a:r>
                  <a:rPr lang="en-US">
                    <a:noFill/>
                  </a:rPr>
                  <a:t> </a:t>
                </a:r>
              </a:p>
            </p:txBody>
          </p:sp>
        </mc:Fallback>
      </mc:AlternateContent>
      <p:sp>
        <p:nvSpPr>
          <p:cNvPr id="132" name="TextBox 131"/>
          <p:cNvSpPr txBox="1"/>
          <p:nvPr/>
        </p:nvSpPr>
        <p:spPr>
          <a:xfrm>
            <a:off x="3174265" y="2433155"/>
            <a:ext cx="2962478" cy="523220"/>
          </a:xfrm>
          <a:prstGeom prst="rect">
            <a:avLst/>
          </a:prstGeom>
          <a:noFill/>
        </p:spPr>
        <p:txBody>
          <a:bodyPr wrap="none" rtlCol="0">
            <a:spAutoFit/>
          </a:bodyPr>
          <a:lstStyle/>
          <a:p>
            <a:r>
              <a:rPr lang="en-US" sz="2800" dirty="0" smtClean="0"/>
              <a:t>The cat took a nap.</a:t>
            </a:r>
            <a:endParaRPr lang="en-US" sz="2800" dirty="0"/>
          </a:p>
        </p:txBody>
      </p:sp>
      <p:grpSp>
        <p:nvGrpSpPr>
          <p:cNvPr id="98" name="Group 97"/>
          <p:cNvGrpSpPr/>
          <p:nvPr/>
        </p:nvGrpSpPr>
        <p:grpSpPr>
          <a:xfrm>
            <a:off x="3231688" y="3259761"/>
            <a:ext cx="1781437" cy="1170882"/>
            <a:chOff x="6309960" y="4706173"/>
            <a:chExt cx="1781437" cy="1170882"/>
          </a:xfrm>
        </p:grpSpPr>
        <p:sp>
          <p:nvSpPr>
            <p:cNvPr id="99" name="Rectangle 98"/>
            <p:cNvSpPr/>
            <p:nvPr/>
          </p:nvSpPr>
          <p:spPr>
            <a:xfrm>
              <a:off x="6329010" y="4751401"/>
              <a:ext cx="1762387" cy="1120661"/>
            </a:xfrm>
            <a:prstGeom prst="rect">
              <a:avLst/>
            </a:prstGeom>
            <a:solidFill>
              <a:schemeClr val="tx2"/>
            </a:solidFill>
            <a:ln w="38100" cap="rnd">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TextBox 99"/>
            <p:cNvSpPr txBox="1"/>
            <p:nvPr/>
          </p:nvSpPr>
          <p:spPr>
            <a:xfrm>
              <a:off x="6309960" y="5600056"/>
              <a:ext cx="317920" cy="210533"/>
            </a:xfrm>
            <a:prstGeom prst="rect">
              <a:avLst/>
            </a:prstGeom>
            <a:noFill/>
          </p:spPr>
          <p:txBody>
            <a:bodyPr wrap="none" rtlCol="0">
              <a:spAutoFit/>
            </a:bodyPr>
            <a:lstStyle/>
            <a:p>
              <a:r>
                <a:rPr lang="en-US" sz="1200" dirty="0"/>
                <a:t>The</a:t>
              </a:r>
            </a:p>
          </p:txBody>
        </p:sp>
        <p:sp>
          <p:nvSpPr>
            <p:cNvPr id="101" name="TextBox 100"/>
            <p:cNvSpPr txBox="1"/>
            <p:nvPr/>
          </p:nvSpPr>
          <p:spPr>
            <a:xfrm>
              <a:off x="6594461" y="5600056"/>
              <a:ext cx="372731" cy="276999"/>
            </a:xfrm>
            <a:prstGeom prst="rect">
              <a:avLst/>
            </a:prstGeom>
            <a:noFill/>
          </p:spPr>
          <p:txBody>
            <a:bodyPr wrap="none" rtlCol="0">
              <a:spAutoFit/>
            </a:bodyPr>
            <a:lstStyle/>
            <a:p>
              <a:r>
                <a:rPr lang="en-US" sz="1200" dirty="0" smtClean="0"/>
                <a:t>cat</a:t>
              </a:r>
              <a:endParaRPr lang="en-US" sz="1200" dirty="0"/>
            </a:p>
          </p:txBody>
        </p:sp>
        <p:sp>
          <p:nvSpPr>
            <p:cNvPr id="102" name="TextBox 101"/>
            <p:cNvSpPr txBox="1"/>
            <p:nvPr/>
          </p:nvSpPr>
          <p:spPr>
            <a:xfrm>
              <a:off x="6924150" y="5600056"/>
              <a:ext cx="646331" cy="276999"/>
            </a:xfrm>
            <a:prstGeom prst="rect">
              <a:avLst/>
            </a:prstGeom>
            <a:noFill/>
          </p:spPr>
          <p:txBody>
            <a:bodyPr wrap="none" rtlCol="0">
              <a:spAutoFit/>
            </a:bodyPr>
            <a:lstStyle/>
            <a:p>
              <a:r>
                <a:rPr lang="en-US" sz="1200" dirty="0" smtClean="0"/>
                <a:t>took	</a:t>
              </a:r>
              <a:endParaRPr lang="en-US" sz="1200" dirty="0"/>
            </a:p>
          </p:txBody>
        </p:sp>
        <p:sp>
          <p:nvSpPr>
            <p:cNvPr id="103" name="TextBox 102"/>
            <p:cNvSpPr txBox="1"/>
            <p:nvPr/>
          </p:nvSpPr>
          <p:spPr>
            <a:xfrm>
              <a:off x="7303594" y="5596622"/>
              <a:ext cx="258404" cy="276999"/>
            </a:xfrm>
            <a:prstGeom prst="rect">
              <a:avLst/>
            </a:prstGeom>
            <a:noFill/>
          </p:spPr>
          <p:txBody>
            <a:bodyPr wrap="none" rtlCol="0">
              <a:spAutoFit/>
            </a:bodyPr>
            <a:lstStyle/>
            <a:p>
              <a:r>
                <a:rPr lang="en-US" sz="1200" dirty="0" smtClean="0"/>
                <a:t>a</a:t>
              </a:r>
              <a:endParaRPr lang="en-US" sz="1200" dirty="0"/>
            </a:p>
          </p:txBody>
        </p:sp>
        <p:sp>
          <p:nvSpPr>
            <p:cNvPr id="104" name="TextBox 103"/>
            <p:cNvSpPr txBox="1"/>
            <p:nvPr/>
          </p:nvSpPr>
          <p:spPr>
            <a:xfrm>
              <a:off x="7535301" y="5590983"/>
              <a:ext cx="418704" cy="276999"/>
            </a:xfrm>
            <a:prstGeom prst="rect">
              <a:avLst/>
            </a:prstGeom>
            <a:noFill/>
          </p:spPr>
          <p:txBody>
            <a:bodyPr wrap="none" rtlCol="0">
              <a:spAutoFit/>
            </a:bodyPr>
            <a:lstStyle/>
            <a:p>
              <a:r>
                <a:rPr lang="en-US" sz="1200" dirty="0" smtClean="0"/>
                <a:t>nap</a:t>
              </a:r>
              <a:endParaRPr lang="en-US" sz="1200" dirty="0"/>
            </a:p>
          </p:txBody>
        </p:sp>
        <p:sp>
          <p:nvSpPr>
            <p:cNvPr id="105" name="TextBox 104"/>
            <p:cNvSpPr txBox="1"/>
            <p:nvPr/>
          </p:nvSpPr>
          <p:spPr>
            <a:xfrm>
              <a:off x="7821344" y="5590983"/>
              <a:ext cx="170078" cy="210532"/>
            </a:xfrm>
            <a:prstGeom prst="rect">
              <a:avLst/>
            </a:prstGeom>
            <a:noFill/>
          </p:spPr>
          <p:txBody>
            <a:bodyPr wrap="none" rtlCol="0">
              <a:spAutoFit/>
            </a:bodyPr>
            <a:lstStyle/>
            <a:p>
              <a:r>
                <a:rPr lang="en-US" sz="1200" dirty="0"/>
                <a:t>.</a:t>
              </a:r>
            </a:p>
          </p:txBody>
        </p:sp>
        <p:sp>
          <p:nvSpPr>
            <p:cNvPr id="106" name="TextBox 105"/>
            <p:cNvSpPr txBox="1"/>
            <p:nvPr/>
          </p:nvSpPr>
          <p:spPr>
            <a:xfrm>
              <a:off x="6477195" y="5324706"/>
              <a:ext cx="277599" cy="210533"/>
            </a:xfrm>
            <a:prstGeom prst="rect">
              <a:avLst/>
            </a:prstGeom>
            <a:noFill/>
          </p:spPr>
          <p:txBody>
            <a:bodyPr wrap="none" rtlCol="0">
              <a:spAutoFit/>
            </a:bodyPr>
            <a:lstStyle/>
            <a:p>
              <a:r>
                <a:rPr lang="en-US" sz="1200" dirty="0"/>
                <a:t>NP</a:t>
              </a:r>
            </a:p>
          </p:txBody>
        </p:sp>
        <p:sp>
          <p:nvSpPr>
            <p:cNvPr id="107" name="TextBox 106"/>
            <p:cNvSpPr txBox="1"/>
            <p:nvPr/>
          </p:nvSpPr>
          <p:spPr>
            <a:xfrm>
              <a:off x="7384615" y="5363445"/>
              <a:ext cx="277599" cy="210533"/>
            </a:xfrm>
            <a:prstGeom prst="rect">
              <a:avLst/>
            </a:prstGeom>
            <a:noFill/>
          </p:spPr>
          <p:txBody>
            <a:bodyPr wrap="none" rtlCol="0">
              <a:spAutoFit/>
            </a:bodyPr>
            <a:lstStyle/>
            <a:p>
              <a:r>
                <a:rPr lang="en-US" sz="1200" dirty="0"/>
                <a:t>NP</a:t>
              </a:r>
            </a:p>
          </p:txBody>
        </p:sp>
        <p:sp>
          <p:nvSpPr>
            <p:cNvPr id="108" name="TextBox 107"/>
            <p:cNvSpPr txBox="1"/>
            <p:nvPr/>
          </p:nvSpPr>
          <p:spPr>
            <a:xfrm>
              <a:off x="7080441" y="5086446"/>
              <a:ext cx="351378" cy="276999"/>
            </a:xfrm>
            <a:prstGeom prst="rect">
              <a:avLst/>
            </a:prstGeom>
            <a:noFill/>
          </p:spPr>
          <p:txBody>
            <a:bodyPr wrap="none" rtlCol="0">
              <a:spAutoFit/>
            </a:bodyPr>
            <a:lstStyle/>
            <a:p>
              <a:r>
                <a:rPr lang="en-US" sz="1200" dirty="0" smtClean="0"/>
                <a:t>VP</a:t>
              </a:r>
              <a:endParaRPr lang="en-US" sz="1200" dirty="0"/>
            </a:p>
          </p:txBody>
        </p:sp>
        <p:sp>
          <p:nvSpPr>
            <p:cNvPr id="109" name="TextBox 108"/>
            <p:cNvSpPr txBox="1"/>
            <p:nvPr/>
          </p:nvSpPr>
          <p:spPr>
            <a:xfrm>
              <a:off x="7192249" y="4706173"/>
              <a:ext cx="194515" cy="210533"/>
            </a:xfrm>
            <a:prstGeom prst="rect">
              <a:avLst/>
            </a:prstGeom>
            <a:noFill/>
          </p:spPr>
          <p:txBody>
            <a:bodyPr wrap="none" rtlCol="0">
              <a:spAutoFit/>
            </a:bodyPr>
            <a:lstStyle/>
            <a:p>
              <a:r>
                <a:rPr lang="en-US" sz="1200" dirty="0"/>
                <a:t>S</a:t>
              </a:r>
            </a:p>
          </p:txBody>
        </p:sp>
        <p:cxnSp>
          <p:nvCxnSpPr>
            <p:cNvPr id="110" name="Straight Connector 109"/>
            <p:cNvCxnSpPr>
              <a:stCxn id="100" idx="0"/>
              <a:endCxn id="106" idx="2"/>
            </p:cNvCxnSpPr>
            <p:nvPr/>
          </p:nvCxnSpPr>
          <p:spPr>
            <a:xfrm flipV="1">
              <a:off x="6468920" y="5535238"/>
              <a:ext cx="147074" cy="64818"/>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1" name="Straight Connector 110"/>
            <p:cNvCxnSpPr>
              <a:stCxn id="106" idx="2"/>
              <a:endCxn id="101" idx="0"/>
            </p:cNvCxnSpPr>
            <p:nvPr/>
          </p:nvCxnSpPr>
          <p:spPr>
            <a:xfrm>
              <a:off x="6615995" y="5535239"/>
              <a:ext cx="164832" cy="64817"/>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2" name="Straight Connector 111"/>
            <p:cNvCxnSpPr>
              <a:endCxn id="109" idx="2"/>
            </p:cNvCxnSpPr>
            <p:nvPr/>
          </p:nvCxnSpPr>
          <p:spPr>
            <a:xfrm flipV="1">
              <a:off x="6677025" y="4916706"/>
              <a:ext cx="612482" cy="133509"/>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3" name="Straight Connector 112"/>
            <p:cNvCxnSpPr>
              <a:stCxn id="109" idx="2"/>
              <a:endCxn id="108" idx="0"/>
            </p:cNvCxnSpPr>
            <p:nvPr/>
          </p:nvCxnSpPr>
          <p:spPr>
            <a:xfrm flipH="1">
              <a:off x="7256130" y="4916706"/>
              <a:ext cx="33377" cy="169741"/>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a:stCxn id="108" idx="2"/>
            </p:cNvCxnSpPr>
            <p:nvPr/>
          </p:nvCxnSpPr>
          <p:spPr>
            <a:xfrm flipH="1">
              <a:off x="7143947" y="5363445"/>
              <a:ext cx="112183" cy="268866"/>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a:stCxn id="108" idx="2"/>
              <a:endCxn id="107" idx="0"/>
            </p:cNvCxnSpPr>
            <p:nvPr/>
          </p:nvCxnSpPr>
          <p:spPr>
            <a:xfrm>
              <a:off x="7256130" y="5363445"/>
              <a:ext cx="267285" cy="0"/>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a:stCxn id="107" idx="2"/>
              <a:endCxn id="103" idx="0"/>
            </p:cNvCxnSpPr>
            <p:nvPr/>
          </p:nvCxnSpPr>
          <p:spPr>
            <a:xfrm flipH="1">
              <a:off x="7432796" y="5573978"/>
              <a:ext cx="90619" cy="22644"/>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a:stCxn id="107" idx="2"/>
              <a:endCxn id="104" idx="0"/>
            </p:cNvCxnSpPr>
            <p:nvPr/>
          </p:nvCxnSpPr>
          <p:spPr>
            <a:xfrm>
              <a:off x="7523415" y="5573978"/>
              <a:ext cx="221238" cy="17005"/>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8" name="Straight Connector 117"/>
            <p:cNvCxnSpPr>
              <a:stCxn id="109" idx="2"/>
              <a:endCxn id="105" idx="0"/>
            </p:cNvCxnSpPr>
            <p:nvPr/>
          </p:nvCxnSpPr>
          <p:spPr>
            <a:xfrm>
              <a:off x="7289506" y="4916706"/>
              <a:ext cx="616876" cy="674278"/>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9" name="TextBox 118"/>
            <p:cNvSpPr txBox="1"/>
            <p:nvPr/>
          </p:nvSpPr>
          <p:spPr>
            <a:xfrm>
              <a:off x="6487983" y="5010694"/>
              <a:ext cx="277599" cy="210533"/>
            </a:xfrm>
            <a:prstGeom prst="rect">
              <a:avLst/>
            </a:prstGeom>
            <a:noFill/>
          </p:spPr>
          <p:txBody>
            <a:bodyPr wrap="none" rtlCol="0">
              <a:spAutoFit/>
            </a:bodyPr>
            <a:lstStyle/>
            <a:p>
              <a:r>
                <a:rPr lang="en-US" sz="1200" dirty="0"/>
                <a:t>NP</a:t>
              </a:r>
            </a:p>
          </p:txBody>
        </p:sp>
        <p:cxnSp>
          <p:nvCxnSpPr>
            <p:cNvPr id="120" name="Straight Connector 119"/>
            <p:cNvCxnSpPr/>
            <p:nvPr/>
          </p:nvCxnSpPr>
          <p:spPr>
            <a:xfrm flipH="1">
              <a:off x="6639255" y="5232719"/>
              <a:ext cx="33377" cy="169741"/>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123" name="Rectangle 122"/>
              <p:cNvSpPr/>
              <p:nvPr/>
            </p:nvSpPr>
            <p:spPr>
              <a:xfrm>
                <a:off x="3723098" y="4700183"/>
                <a:ext cx="798617" cy="4462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300" b="0" i="1" smtClean="0">
                          <a:solidFill>
                            <a:schemeClr val="accent2"/>
                          </a:solidFill>
                          <a:latin typeface="Cambria Math" panose="02040503050406030204" pitchFamily="18" charset="0"/>
                        </a:rPr>
                        <m:t>−89</m:t>
                      </m:r>
                    </m:oMath>
                  </m:oMathPara>
                </a14:m>
                <a:endParaRPr lang="en-US" sz="2300" dirty="0">
                  <a:solidFill>
                    <a:schemeClr val="accent2"/>
                  </a:solidFill>
                </a:endParaRPr>
              </a:p>
            </p:txBody>
          </p:sp>
        </mc:Choice>
        <mc:Fallback xmlns="">
          <p:sp>
            <p:nvSpPr>
              <p:cNvPr id="123" name="Rectangle 122"/>
              <p:cNvSpPr>
                <a:spLocks noRot="1" noChangeAspect="1" noMove="1" noResize="1" noEditPoints="1" noAdjustHandles="1" noChangeArrowheads="1" noChangeShapeType="1" noTextEdit="1"/>
              </p:cNvSpPr>
              <p:nvPr/>
            </p:nvSpPr>
            <p:spPr>
              <a:xfrm>
                <a:off x="3723098" y="4700183"/>
                <a:ext cx="798617" cy="44627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1" name="Rectangle 130"/>
              <p:cNvSpPr/>
              <p:nvPr/>
            </p:nvSpPr>
            <p:spPr>
              <a:xfrm>
                <a:off x="3925076" y="5154515"/>
                <a:ext cx="394660" cy="4462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300" b="0" i="1" smtClean="0">
                          <a:solidFill>
                            <a:schemeClr val="tx1"/>
                          </a:solidFill>
                          <a:latin typeface="Cambria Math" panose="02040503050406030204" pitchFamily="18" charset="0"/>
                        </a:rPr>
                        <m:t>∗</m:t>
                      </m:r>
                    </m:oMath>
                  </m:oMathPara>
                </a14:m>
                <a:endParaRPr lang="en-US" sz="2300" dirty="0">
                  <a:solidFill>
                    <a:schemeClr val="tx1"/>
                  </a:solidFill>
                </a:endParaRPr>
              </a:p>
            </p:txBody>
          </p:sp>
        </mc:Choice>
        <mc:Fallback xmlns="">
          <p:sp>
            <p:nvSpPr>
              <p:cNvPr id="131" name="Rectangle 130"/>
              <p:cNvSpPr>
                <a:spLocks noRot="1" noChangeAspect="1" noMove="1" noResize="1" noEditPoints="1" noAdjustHandles="1" noChangeArrowheads="1" noChangeShapeType="1" noTextEdit="1"/>
              </p:cNvSpPr>
              <p:nvPr/>
            </p:nvSpPr>
            <p:spPr>
              <a:xfrm>
                <a:off x="3925076" y="5154515"/>
                <a:ext cx="394660" cy="446276"/>
              </a:xfrm>
              <a:prstGeom prst="rect">
                <a:avLst/>
              </a:prstGeom>
              <a:blipFill>
                <a:blip r:embed="rId5"/>
                <a:stretch>
                  <a:fillRect/>
                </a:stretch>
              </a:blipFill>
            </p:spPr>
            <p:txBody>
              <a:bodyPr/>
              <a:lstStyle/>
              <a:p>
                <a:r>
                  <a:rPr lang="en-US">
                    <a:noFill/>
                  </a:rPr>
                  <a:t> </a:t>
                </a:r>
              </a:p>
            </p:txBody>
          </p:sp>
        </mc:Fallback>
      </mc:AlternateContent>
      <p:grpSp>
        <p:nvGrpSpPr>
          <p:cNvPr id="3" name="Group 2"/>
          <p:cNvGrpSpPr/>
          <p:nvPr/>
        </p:nvGrpSpPr>
        <p:grpSpPr>
          <a:xfrm>
            <a:off x="5455092" y="3279857"/>
            <a:ext cx="1762387" cy="1170883"/>
            <a:chOff x="3221093" y="2649456"/>
            <a:chExt cx="2312200" cy="1540538"/>
          </a:xfrm>
        </p:grpSpPr>
        <p:sp>
          <p:nvSpPr>
            <p:cNvPr id="4" name="Rectangle 3"/>
            <p:cNvSpPr/>
            <p:nvPr/>
          </p:nvSpPr>
          <p:spPr>
            <a:xfrm>
              <a:off x="3221093" y="2680868"/>
              <a:ext cx="2312200" cy="1474461"/>
            </a:xfrm>
            <a:prstGeom prst="rect">
              <a:avLst/>
            </a:prstGeom>
            <a:solidFill>
              <a:schemeClr val="tx2"/>
            </a:solidFill>
            <a:ln w="38100" cap="rnd">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 name="Group 4"/>
            <p:cNvGrpSpPr/>
            <p:nvPr/>
          </p:nvGrpSpPr>
          <p:grpSpPr>
            <a:xfrm>
              <a:off x="3226781" y="2649456"/>
              <a:ext cx="2206029" cy="1540538"/>
              <a:chOff x="2094965" y="1228920"/>
              <a:chExt cx="5249000" cy="2817462"/>
            </a:xfrm>
          </p:grpSpPr>
          <p:grpSp>
            <p:nvGrpSpPr>
              <p:cNvPr id="6" name="Group 5"/>
              <p:cNvGrpSpPr/>
              <p:nvPr/>
            </p:nvGrpSpPr>
            <p:grpSpPr>
              <a:xfrm>
                <a:off x="2094965" y="1228920"/>
                <a:ext cx="5249000" cy="2817462"/>
                <a:chOff x="1233115" y="1228920"/>
                <a:chExt cx="5249000" cy="2817462"/>
              </a:xfrm>
            </p:grpSpPr>
            <p:sp>
              <p:nvSpPr>
                <p:cNvPr id="8" name="TextBox 7"/>
                <p:cNvSpPr txBox="1"/>
                <p:nvPr/>
              </p:nvSpPr>
              <p:spPr>
                <a:xfrm>
                  <a:off x="1233115" y="3379848"/>
                  <a:ext cx="992448" cy="506599"/>
                </a:xfrm>
                <a:prstGeom prst="rect">
                  <a:avLst/>
                </a:prstGeom>
                <a:noFill/>
              </p:spPr>
              <p:txBody>
                <a:bodyPr wrap="none" rtlCol="0">
                  <a:spAutoFit/>
                </a:bodyPr>
                <a:lstStyle/>
                <a:p>
                  <a:r>
                    <a:rPr lang="en-US" sz="1200" dirty="0"/>
                    <a:t>The</a:t>
                  </a:r>
                </a:p>
              </p:txBody>
            </p:sp>
            <p:sp>
              <p:nvSpPr>
                <p:cNvPr id="9" name="TextBox 8"/>
                <p:cNvSpPr txBox="1"/>
                <p:nvPr/>
              </p:nvSpPr>
              <p:spPr>
                <a:xfrm>
                  <a:off x="2121238" y="3379847"/>
                  <a:ext cx="1163550" cy="666535"/>
                </a:xfrm>
                <a:prstGeom prst="rect">
                  <a:avLst/>
                </a:prstGeom>
                <a:noFill/>
              </p:spPr>
              <p:txBody>
                <a:bodyPr wrap="none" rtlCol="0">
                  <a:spAutoFit/>
                </a:bodyPr>
                <a:lstStyle/>
                <a:p>
                  <a:r>
                    <a:rPr lang="en-US" sz="1200" dirty="0" smtClean="0"/>
                    <a:t>cat</a:t>
                  </a:r>
                  <a:endParaRPr lang="en-US" sz="1200" dirty="0"/>
                </a:p>
              </p:txBody>
            </p:sp>
            <p:sp>
              <p:nvSpPr>
                <p:cNvPr id="10" name="TextBox 9"/>
                <p:cNvSpPr txBox="1"/>
                <p:nvPr/>
              </p:nvSpPr>
              <p:spPr>
                <a:xfrm>
                  <a:off x="3150425" y="3336703"/>
                  <a:ext cx="1462592" cy="666535"/>
                </a:xfrm>
                <a:prstGeom prst="rect">
                  <a:avLst/>
                </a:prstGeom>
                <a:noFill/>
              </p:spPr>
              <p:txBody>
                <a:bodyPr wrap="none" rtlCol="0">
                  <a:spAutoFit/>
                </a:bodyPr>
                <a:lstStyle/>
                <a:p>
                  <a:r>
                    <a:rPr lang="en-US" sz="1200" dirty="0" smtClean="0"/>
                    <a:t>took</a:t>
                  </a:r>
                  <a:endParaRPr lang="en-US" sz="1200" dirty="0"/>
                </a:p>
              </p:txBody>
            </p:sp>
            <p:sp>
              <p:nvSpPr>
                <p:cNvPr id="11" name="TextBox 10"/>
                <p:cNvSpPr txBox="1"/>
                <p:nvPr/>
              </p:nvSpPr>
              <p:spPr>
                <a:xfrm>
                  <a:off x="4308587" y="3367717"/>
                  <a:ext cx="806657" cy="666535"/>
                </a:xfrm>
                <a:prstGeom prst="rect">
                  <a:avLst/>
                </a:prstGeom>
                <a:noFill/>
              </p:spPr>
              <p:txBody>
                <a:bodyPr wrap="none" rtlCol="0">
                  <a:spAutoFit/>
                </a:bodyPr>
                <a:lstStyle/>
                <a:p>
                  <a:r>
                    <a:rPr lang="en-US" sz="1200" dirty="0" smtClean="0"/>
                    <a:t>a</a:t>
                  </a:r>
                  <a:endParaRPr lang="en-US" sz="1200" dirty="0"/>
                </a:p>
              </p:txBody>
            </p:sp>
            <p:sp>
              <p:nvSpPr>
                <p:cNvPr id="12" name="TextBox 11"/>
                <p:cNvSpPr txBox="1"/>
                <p:nvPr/>
              </p:nvSpPr>
              <p:spPr>
                <a:xfrm>
                  <a:off x="5058247" y="3358015"/>
                  <a:ext cx="1307063" cy="666535"/>
                </a:xfrm>
                <a:prstGeom prst="rect">
                  <a:avLst/>
                </a:prstGeom>
                <a:noFill/>
              </p:spPr>
              <p:txBody>
                <a:bodyPr wrap="none" rtlCol="0">
                  <a:spAutoFit/>
                </a:bodyPr>
                <a:lstStyle/>
                <a:p>
                  <a:r>
                    <a:rPr lang="en-US" sz="1200" dirty="0" smtClean="0"/>
                    <a:t>nap</a:t>
                  </a:r>
                  <a:endParaRPr lang="en-US" sz="1200" dirty="0"/>
                </a:p>
              </p:txBody>
            </p:sp>
            <p:sp>
              <p:nvSpPr>
                <p:cNvPr id="13" name="TextBox 12"/>
                <p:cNvSpPr txBox="1"/>
                <p:nvPr/>
              </p:nvSpPr>
              <p:spPr>
                <a:xfrm>
                  <a:off x="5951183" y="3358016"/>
                  <a:ext cx="530932" cy="506598"/>
                </a:xfrm>
                <a:prstGeom prst="rect">
                  <a:avLst/>
                </a:prstGeom>
                <a:noFill/>
              </p:spPr>
              <p:txBody>
                <a:bodyPr wrap="none" rtlCol="0">
                  <a:spAutoFit/>
                </a:bodyPr>
                <a:lstStyle/>
                <a:p>
                  <a:r>
                    <a:rPr lang="en-US" sz="1200" dirty="0"/>
                    <a:t>.</a:t>
                  </a:r>
                </a:p>
              </p:txBody>
            </p:sp>
            <p:sp>
              <p:nvSpPr>
                <p:cNvPr id="14" name="TextBox 13"/>
                <p:cNvSpPr txBox="1"/>
                <p:nvPr/>
              </p:nvSpPr>
              <p:spPr>
                <a:xfrm>
                  <a:off x="1755169" y="2717279"/>
                  <a:ext cx="866578" cy="506599"/>
                </a:xfrm>
                <a:prstGeom prst="rect">
                  <a:avLst/>
                </a:prstGeom>
                <a:noFill/>
              </p:spPr>
              <p:txBody>
                <a:bodyPr wrap="none" rtlCol="0">
                  <a:spAutoFit/>
                </a:bodyPr>
                <a:lstStyle/>
                <a:p>
                  <a:r>
                    <a:rPr lang="en-US" sz="1200" dirty="0"/>
                    <a:t>NP</a:t>
                  </a:r>
                </a:p>
              </p:txBody>
            </p:sp>
            <p:sp>
              <p:nvSpPr>
                <p:cNvPr id="15" name="TextBox 14"/>
                <p:cNvSpPr txBox="1"/>
                <p:nvPr/>
              </p:nvSpPr>
              <p:spPr>
                <a:xfrm>
                  <a:off x="4661754" y="2717279"/>
                  <a:ext cx="866578" cy="506599"/>
                </a:xfrm>
                <a:prstGeom prst="rect">
                  <a:avLst/>
                </a:prstGeom>
                <a:noFill/>
              </p:spPr>
              <p:txBody>
                <a:bodyPr wrap="none" rtlCol="0">
                  <a:spAutoFit/>
                </a:bodyPr>
                <a:lstStyle/>
                <a:p>
                  <a:r>
                    <a:rPr lang="en-US" sz="1200" dirty="0"/>
                    <a:t>NP</a:t>
                  </a:r>
                </a:p>
              </p:txBody>
            </p:sp>
            <p:sp>
              <p:nvSpPr>
                <p:cNvPr id="16" name="TextBox 15"/>
                <p:cNvSpPr txBox="1"/>
                <p:nvPr/>
              </p:nvSpPr>
              <p:spPr>
                <a:xfrm>
                  <a:off x="4006675" y="2045375"/>
                  <a:ext cx="836065" cy="506599"/>
                </a:xfrm>
                <a:prstGeom prst="rect">
                  <a:avLst/>
                </a:prstGeom>
                <a:noFill/>
              </p:spPr>
              <p:txBody>
                <a:bodyPr wrap="none" rtlCol="0">
                  <a:spAutoFit/>
                </a:bodyPr>
                <a:lstStyle/>
                <a:p>
                  <a:r>
                    <a:rPr lang="en-US" sz="1200" dirty="0"/>
                    <a:t>VP</a:t>
                  </a:r>
                </a:p>
              </p:txBody>
            </p:sp>
            <p:sp>
              <p:nvSpPr>
                <p:cNvPr id="17" name="TextBox 16"/>
                <p:cNvSpPr txBox="1"/>
                <p:nvPr/>
              </p:nvSpPr>
              <p:spPr>
                <a:xfrm>
                  <a:off x="3987346" y="1228920"/>
                  <a:ext cx="1642339" cy="666535"/>
                </a:xfrm>
                <a:prstGeom prst="rect">
                  <a:avLst/>
                </a:prstGeom>
                <a:noFill/>
              </p:spPr>
              <p:txBody>
                <a:bodyPr wrap="none" rtlCol="0">
                  <a:spAutoFit/>
                </a:bodyPr>
                <a:lstStyle/>
                <a:p>
                  <a:r>
                    <a:rPr lang="en-US" sz="1200" dirty="0" smtClean="0"/>
                    <a:t>S-INV</a:t>
                  </a:r>
                  <a:endParaRPr lang="en-US" sz="1200" dirty="0"/>
                </a:p>
              </p:txBody>
            </p:sp>
            <p:cxnSp>
              <p:nvCxnSpPr>
                <p:cNvPr id="18" name="Straight Connector 17"/>
                <p:cNvCxnSpPr>
                  <a:stCxn id="8" idx="0"/>
                  <a:endCxn id="14" idx="2"/>
                </p:cNvCxnSpPr>
                <p:nvPr/>
              </p:nvCxnSpPr>
              <p:spPr>
                <a:xfrm flipV="1">
                  <a:off x="1729339" y="3223878"/>
                  <a:ext cx="459120" cy="155971"/>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14" idx="2"/>
                  <a:endCxn id="9" idx="0"/>
                </p:cNvCxnSpPr>
                <p:nvPr/>
              </p:nvCxnSpPr>
              <p:spPr>
                <a:xfrm>
                  <a:off x="2188461" y="3223878"/>
                  <a:ext cx="514554" cy="155970"/>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14" idx="0"/>
                  <a:endCxn id="17" idx="2"/>
                </p:cNvCxnSpPr>
                <p:nvPr/>
              </p:nvCxnSpPr>
              <p:spPr>
                <a:xfrm flipV="1">
                  <a:off x="2188461" y="1895455"/>
                  <a:ext cx="2620055" cy="821823"/>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17" idx="2"/>
                  <a:endCxn id="16" idx="0"/>
                </p:cNvCxnSpPr>
                <p:nvPr/>
              </p:nvCxnSpPr>
              <p:spPr>
                <a:xfrm flipH="1">
                  <a:off x="4424710" y="1895455"/>
                  <a:ext cx="383805" cy="149920"/>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16" idx="2"/>
                  <a:endCxn id="10" idx="0"/>
                </p:cNvCxnSpPr>
                <p:nvPr/>
              </p:nvCxnSpPr>
              <p:spPr>
                <a:xfrm flipH="1">
                  <a:off x="3881721" y="2551975"/>
                  <a:ext cx="542990" cy="784728"/>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16" idx="2"/>
                  <a:endCxn id="15" idx="0"/>
                </p:cNvCxnSpPr>
                <p:nvPr/>
              </p:nvCxnSpPr>
              <p:spPr>
                <a:xfrm>
                  <a:off x="4424708" y="2551974"/>
                  <a:ext cx="670336" cy="165305"/>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5" idx="2"/>
                  <a:endCxn id="11" idx="0"/>
                </p:cNvCxnSpPr>
                <p:nvPr/>
              </p:nvCxnSpPr>
              <p:spPr>
                <a:xfrm flipH="1">
                  <a:off x="4711915" y="3223878"/>
                  <a:ext cx="383128" cy="143840"/>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15" idx="2"/>
                  <a:endCxn id="12" idx="0"/>
                </p:cNvCxnSpPr>
                <p:nvPr/>
              </p:nvCxnSpPr>
              <p:spPr>
                <a:xfrm>
                  <a:off x="5095043" y="3223878"/>
                  <a:ext cx="616736" cy="134138"/>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7" name="Straight Connector 6"/>
              <p:cNvCxnSpPr>
                <a:stCxn id="17" idx="2"/>
                <a:endCxn id="13" idx="0"/>
              </p:cNvCxnSpPr>
              <p:nvPr/>
            </p:nvCxnSpPr>
            <p:spPr>
              <a:xfrm>
                <a:off x="5670366" y="1895455"/>
                <a:ext cx="1408134" cy="1462561"/>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124" name="Rectangle 123"/>
              <p:cNvSpPr/>
              <p:nvPr/>
            </p:nvSpPr>
            <p:spPr>
              <a:xfrm>
                <a:off x="5936977" y="4700183"/>
                <a:ext cx="798617" cy="4462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300" b="0" i="1" smtClean="0">
                          <a:solidFill>
                            <a:schemeClr val="accent2"/>
                          </a:solidFill>
                          <a:latin typeface="Cambria Math" panose="02040503050406030204" pitchFamily="18" charset="0"/>
                        </a:rPr>
                        <m:t>−80</m:t>
                      </m:r>
                    </m:oMath>
                  </m:oMathPara>
                </a14:m>
                <a:endParaRPr lang="en-US" sz="2300" dirty="0">
                  <a:solidFill>
                    <a:schemeClr val="accent2"/>
                  </a:solidFill>
                </a:endParaRPr>
              </a:p>
            </p:txBody>
          </p:sp>
        </mc:Choice>
        <mc:Fallback xmlns="">
          <p:sp>
            <p:nvSpPr>
              <p:cNvPr id="124" name="Rectangle 123"/>
              <p:cNvSpPr>
                <a:spLocks noRot="1" noChangeAspect="1" noMove="1" noResize="1" noEditPoints="1" noAdjustHandles="1" noChangeArrowheads="1" noChangeShapeType="1" noTextEdit="1"/>
              </p:cNvSpPr>
              <p:nvPr/>
            </p:nvSpPr>
            <p:spPr>
              <a:xfrm>
                <a:off x="5936977" y="4700183"/>
                <a:ext cx="798617" cy="446276"/>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3" name="Rectangle 132"/>
              <p:cNvSpPr/>
              <p:nvPr/>
            </p:nvSpPr>
            <p:spPr>
              <a:xfrm>
                <a:off x="6138955" y="5156245"/>
                <a:ext cx="394660" cy="4462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300" b="0" i="1" smtClean="0">
                          <a:solidFill>
                            <a:schemeClr val="tx1"/>
                          </a:solidFill>
                          <a:latin typeface="Cambria Math" panose="02040503050406030204" pitchFamily="18" charset="0"/>
                        </a:rPr>
                        <m:t>∗</m:t>
                      </m:r>
                    </m:oMath>
                  </m:oMathPara>
                </a14:m>
                <a:endParaRPr lang="en-US" sz="2300" dirty="0">
                  <a:solidFill>
                    <a:schemeClr val="tx1"/>
                  </a:solidFill>
                </a:endParaRPr>
              </a:p>
            </p:txBody>
          </p:sp>
        </mc:Choice>
        <mc:Fallback xmlns="">
          <p:sp>
            <p:nvSpPr>
              <p:cNvPr id="133" name="Rectangle 132"/>
              <p:cNvSpPr>
                <a:spLocks noRot="1" noChangeAspect="1" noMove="1" noResize="1" noEditPoints="1" noAdjustHandles="1" noChangeArrowheads="1" noChangeShapeType="1" noTextEdit="1"/>
              </p:cNvSpPr>
              <p:nvPr/>
            </p:nvSpPr>
            <p:spPr>
              <a:xfrm>
                <a:off x="6138955" y="5156245"/>
                <a:ext cx="394660" cy="446276"/>
              </a:xfrm>
              <a:prstGeom prst="rect">
                <a:avLst/>
              </a:prstGeom>
              <a:blipFill>
                <a:blip r:embed="rId7"/>
                <a:stretch>
                  <a:fillRect/>
                </a:stretch>
              </a:blipFill>
            </p:spPr>
            <p:txBody>
              <a:bodyPr/>
              <a:lstStyle/>
              <a:p>
                <a:r>
                  <a:rPr lang="en-US">
                    <a:noFill/>
                  </a:rPr>
                  <a:t> </a:t>
                </a:r>
              </a:p>
            </p:txBody>
          </p:sp>
        </mc:Fallback>
      </mc:AlternateContent>
      <p:grpSp>
        <p:nvGrpSpPr>
          <p:cNvPr id="49" name="Group 48"/>
          <p:cNvGrpSpPr/>
          <p:nvPr/>
        </p:nvGrpSpPr>
        <p:grpSpPr>
          <a:xfrm>
            <a:off x="7672529" y="3279857"/>
            <a:ext cx="1762387" cy="1170883"/>
            <a:chOff x="3221093" y="2649456"/>
            <a:chExt cx="2312200" cy="1540538"/>
          </a:xfrm>
        </p:grpSpPr>
        <p:sp>
          <p:nvSpPr>
            <p:cNvPr id="50" name="Rectangle 49"/>
            <p:cNvSpPr/>
            <p:nvPr/>
          </p:nvSpPr>
          <p:spPr>
            <a:xfrm>
              <a:off x="3221093" y="2680869"/>
              <a:ext cx="2312200" cy="1474460"/>
            </a:xfrm>
            <a:prstGeom prst="rect">
              <a:avLst/>
            </a:prstGeom>
            <a:solidFill>
              <a:schemeClr val="tx2"/>
            </a:solidFill>
            <a:ln w="38100" cap="rnd">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1" name="Group 50"/>
            <p:cNvGrpSpPr/>
            <p:nvPr/>
          </p:nvGrpSpPr>
          <p:grpSpPr>
            <a:xfrm>
              <a:off x="3226781" y="2649456"/>
              <a:ext cx="2206029" cy="1540538"/>
              <a:chOff x="2094965" y="1228920"/>
              <a:chExt cx="5249000" cy="2817462"/>
            </a:xfrm>
          </p:grpSpPr>
          <p:grpSp>
            <p:nvGrpSpPr>
              <p:cNvPr id="52" name="Group 51"/>
              <p:cNvGrpSpPr/>
              <p:nvPr/>
            </p:nvGrpSpPr>
            <p:grpSpPr>
              <a:xfrm>
                <a:off x="2094965" y="1228920"/>
                <a:ext cx="5249000" cy="2817462"/>
                <a:chOff x="1233115" y="1228920"/>
                <a:chExt cx="5249000" cy="2817462"/>
              </a:xfrm>
            </p:grpSpPr>
            <p:sp>
              <p:nvSpPr>
                <p:cNvPr id="54" name="TextBox 53"/>
                <p:cNvSpPr txBox="1"/>
                <p:nvPr/>
              </p:nvSpPr>
              <p:spPr>
                <a:xfrm>
                  <a:off x="1233115" y="3379848"/>
                  <a:ext cx="992448" cy="506599"/>
                </a:xfrm>
                <a:prstGeom prst="rect">
                  <a:avLst/>
                </a:prstGeom>
                <a:noFill/>
              </p:spPr>
              <p:txBody>
                <a:bodyPr wrap="none" rtlCol="0">
                  <a:spAutoFit/>
                </a:bodyPr>
                <a:lstStyle/>
                <a:p>
                  <a:r>
                    <a:rPr lang="en-US" sz="1200" dirty="0"/>
                    <a:t>The</a:t>
                  </a:r>
                </a:p>
              </p:txBody>
            </p:sp>
            <p:sp>
              <p:nvSpPr>
                <p:cNvPr id="55" name="TextBox 54"/>
                <p:cNvSpPr txBox="1"/>
                <p:nvPr/>
              </p:nvSpPr>
              <p:spPr>
                <a:xfrm>
                  <a:off x="2121238" y="3379847"/>
                  <a:ext cx="1163550" cy="666535"/>
                </a:xfrm>
                <a:prstGeom prst="rect">
                  <a:avLst/>
                </a:prstGeom>
                <a:noFill/>
              </p:spPr>
              <p:txBody>
                <a:bodyPr wrap="none" rtlCol="0">
                  <a:spAutoFit/>
                </a:bodyPr>
                <a:lstStyle/>
                <a:p>
                  <a:r>
                    <a:rPr lang="en-US" sz="1200" dirty="0" smtClean="0"/>
                    <a:t>cat</a:t>
                  </a:r>
                  <a:endParaRPr lang="en-US" sz="1200" dirty="0"/>
                </a:p>
              </p:txBody>
            </p:sp>
            <p:sp>
              <p:nvSpPr>
                <p:cNvPr id="56" name="TextBox 55"/>
                <p:cNvSpPr txBox="1"/>
                <p:nvPr/>
              </p:nvSpPr>
              <p:spPr>
                <a:xfrm>
                  <a:off x="3150425" y="3379847"/>
                  <a:ext cx="1462592" cy="666535"/>
                </a:xfrm>
                <a:prstGeom prst="rect">
                  <a:avLst/>
                </a:prstGeom>
                <a:noFill/>
              </p:spPr>
              <p:txBody>
                <a:bodyPr wrap="none" rtlCol="0">
                  <a:spAutoFit/>
                </a:bodyPr>
                <a:lstStyle/>
                <a:p>
                  <a:r>
                    <a:rPr lang="en-US" sz="1200" dirty="0" smtClean="0"/>
                    <a:t>took</a:t>
                  </a:r>
                  <a:endParaRPr lang="en-US" sz="1200" dirty="0"/>
                </a:p>
              </p:txBody>
            </p:sp>
            <p:sp>
              <p:nvSpPr>
                <p:cNvPr id="57" name="TextBox 56"/>
                <p:cNvSpPr txBox="1"/>
                <p:nvPr/>
              </p:nvSpPr>
              <p:spPr>
                <a:xfrm>
                  <a:off x="4195001" y="3372318"/>
                  <a:ext cx="806657" cy="666535"/>
                </a:xfrm>
                <a:prstGeom prst="rect">
                  <a:avLst/>
                </a:prstGeom>
                <a:noFill/>
              </p:spPr>
              <p:txBody>
                <a:bodyPr wrap="none" rtlCol="0">
                  <a:spAutoFit/>
                </a:bodyPr>
                <a:lstStyle/>
                <a:p>
                  <a:r>
                    <a:rPr lang="en-US" sz="1200" dirty="0" smtClean="0"/>
                    <a:t>a</a:t>
                  </a:r>
                  <a:endParaRPr lang="en-US" sz="1200" dirty="0"/>
                </a:p>
              </p:txBody>
            </p:sp>
            <p:sp>
              <p:nvSpPr>
                <p:cNvPr id="58" name="TextBox 57"/>
                <p:cNvSpPr txBox="1"/>
                <p:nvPr/>
              </p:nvSpPr>
              <p:spPr>
                <a:xfrm>
                  <a:off x="5058247" y="3358015"/>
                  <a:ext cx="1307063" cy="666535"/>
                </a:xfrm>
                <a:prstGeom prst="rect">
                  <a:avLst/>
                </a:prstGeom>
                <a:noFill/>
              </p:spPr>
              <p:txBody>
                <a:bodyPr wrap="none" rtlCol="0">
                  <a:spAutoFit/>
                </a:bodyPr>
                <a:lstStyle/>
                <a:p>
                  <a:r>
                    <a:rPr lang="en-US" sz="1200" dirty="0" smtClean="0"/>
                    <a:t>nap</a:t>
                  </a:r>
                  <a:endParaRPr lang="en-US" sz="1200" dirty="0"/>
                </a:p>
              </p:txBody>
            </p:sp>
            <p:sp>
              <p:nvSpPr>
                <p:cNvPr id="59" name="TextBox 58"/>
                <p:cNvSpPr txBox="1"/>
                <p:nvPr/>
              </p:nvSpPr>
              <p:spPr>
                <a:xfrm>
                  <a:off x="5951183" y="3358016"/>
                  <a:ext cx="530932" cy="506598"/>
                </a:xfrm>
                <a:prstGeom prst="rect">
                  <a:avLst/>
                </a:prstGeom>
                <a:noFill/>
              </p:spPr>
              <p:txBody>
                <a:bodyPr wrap="none" rtlCol="0">
                  <a:spAutoFit/>
                </a:bodyPr>
                <a:lstStyle/>
                <a:p>
                  <a:r>
                    <a:rPr lang="en-US" sz="1200" dirty="0"/>
                    <a:t>.</a:t>
                  </a:r>
                </a:p>
              </p:txBody>
            </p:sp>
            <p:sp>
              <p:nvSpPr>
                <p:cNvPr id="60" name="TextBox 59"/>
                <p:cNvSpPr txBox="1"/>
                <p:nvPr/>
              </p:nvSpPr>
              <p:spPr>
                <a:xfrm>
                  <a:off x="1755169" y="2717279"/>
                  <a:ext cx="866578" cy="506599"/>
                </a:xfrm>
                <a:prstGeom prst="rect">
                  <a:avLst/>
                </a:prstGeom>
                <a:noFill/>
              </p:spPr>
              <p:txBody>
                <a:bodyPr wrap="none" rtlCol="0">
                  <a:spAutoFit/>
                </a:bodyPr>
                <a:lstStyle/>
                <a:p>
                  <a:r>
                    <a:rPr lang="en-US" sz="1200" dirty="0"/>
                    <a:t>NP</a:t>
                  </a:r>
                </a:p>
              </p:txBody>
            </p:sp>
            <p:sp>
              <p:nvSpPr>
                <p:cNvPr id="61" name="TextBox 60"/>
                <p:cNvSpPr txBox="1"/>
                <p:nvPr/>
              </p:nvSpPr>
              <p:spPr>
                <a:xfrm>
                  <a:off x="4661754" y="2717279"/>
                  <a:ext cx="866578" cy="506599"/>
                </a:xfrm>
                <a:prstGeom prst="rect">
                  <a:avLst/>
                </a:prstGeom>
                <a:noFill/>
              </p:spPr>
              <p:txBody>
                <a:bodyPr wrap="none" rtlCol="0">
                  <a:spAutoFit/>
                </a:bodyPr>
                <a:lstStyle/>
                <a:p>
                  <a:r>
                    <a:rPr lang="en-US" sz="1200" dirty="0"/>
                    <a:t>NP</a:t>
                  </a:r>
                </a:p>
              </p:txBody>
            </p:sp>
            <p:sp>
              <p:nvSpPr>
                <p:cNvPr id="62" name="TextBox 61"/>
                <p:cNvSpPr txBox="1"/>
                <p:nvPr/>
              </p:nvSpPr>
              <p:spPr>
                <a:xfrm>
                  <a:off x="3467142" y="2063795"/>
                  <a:ext cx="1552063" cy="666535"/>
                </a:xfrm>
                <a:prstGeom prst="rect">
                  <a:avLst/>
                </a:prstGeom>
                <a:noFill/>
              </p:spPr>
              <p:txBody>
                <a:bodyPr wrap="none" rtlCol="0">
                  <a:spAutoFit/>
                </a:bodyPr>
                <a:lstStyle/>
                <a:p>
                  <a:r>
                    <a:rPr lang="en-US" sz="1200" dirty="0" smtClean="0"/>
                    <a:t>ADJP</a:t>
                  </a:r>
                  <a:endParaRPr lang="en-US" sz="1200" dirty="0"/>
                </a:p>
              </p:txBody>
            </p:sp>
            <p:sp>
              <p:nvSpPr>
                <p:cNvPr id="63" name="TextBox 62"/>
                <p:cNvSpPr txBox="1"/>
                <p:nvPr/>
              </p:nvSpPr>
              <p:spPr>
                <a:xfrm>
                  <a:off x="3987345" y="1228920"/>
                  <a:ext cx="607215" cy="506599"/>
                </a:xfrm>
                <a:prstGeom prst="rect">
                  <a:avLst/>
                </a:prstGeom>
                <a:noFill/>
              </p:spPr>
              <p:txBody>
                <a:bodyPr wrap="none" rtlCol="0">
                  <a:spAutoFit/>
                </a:bodyPr>
                <a:lstStyle/>
                <a:p>
                  <a:r>
                    <a:rPr lang="en-US" sz="1200" dirty="0"/>
                    <a:t>S</a:t>
                  </a:r>
                </a:p>
              </p:txBody>
            </p:sp>
            <p:cxnSp>
              <p:nvCxnSpPr>
                <p:cNvPr id="64" name="Straight Connector 63"/>
                <p:cNvCxnSpPr>
                  <a:stCxn id="54" idx="0"/>
                  <a:endCxn id="60" idx="2"/>
                </p:cNvCxnSpPr>
                <p:nvPr/>
              </p:nvCxnSpPr>
              <p:spPr>
                <a:xfrm flipV="1">
                  <a:off x="1729339" y="3223878"/>
                  <a:ext cx="459120" cy="155971"/>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a:stCxn id="60" idx="2"/>
                  <a:endCxn id="55" idx="0"/>
                </p:cNvCxnSpPr>
                <p:nvPr/>
              </p:nvCxnSpPr>
              <p:spPr>
                <a:xfrm>
                  <a:off x="2188461" y="3223878"/>
                  <a:ext cx="514554" cy="155970"/>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a:stCxn id="60" idx="0"/>
                  <a:endCxn id="63" idx="2"/>
                </p:cNvCxnSpPr>
                <p:nvPr/>
              </p:nvCxnSpPr>
              <p:spPr>
                <a:xfrm flipV="1">
                  <a:off x="2188459" y="1735519"/>
                  <a:ext cx="2102494" cy="981761"/>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a:stCxn id="63" idx="2"/>
                  <a:endCxn id="62" idx="0"/>
                </p:cNvCxnSpPr>
                <p:nvPr/>
              </p:nvCxnSpPr>
              <p:spPr>
                <a:xfrm flipH="1">
                  <a:off x="4243175" y="1735520"/>
                  <a:ext cx="47781" cy="328276"/>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a:stCxn id="62" idx="2"/>
                  <a:endCxn id="56" idx="0"/>
                </p:cNvCxnSpPr>
                <p:nvPr/>
              </p:nvCxnSpPr>
              <p:spPr>
                <a:xfrm flipH="1">
                  <a:off x="3881721" y="2730330"/>
                  <a:ext cx="361454" cy="649518"/>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a:stCxn id="62" idx="2"/>
                  <a:endCxn id="61" idx="0"/>
                </p:cNvCxnSpPr>
                <p:nvPr/>
              </p:nvCxnSpPr>
              <p:spPr>
                <a:xfrm flipV="1">
                  <a:off x="4243175" y="2717278"/>
                  <a:ext cx="851868" cy="13052"/>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a:stCxn id="61" idx="2"/>
                  <a:endCxn id="57" idx="0"/>
                </p:cNvCxnSpPr>
                <p:nvPr/>
              </p:nvCxnSpPr>
              <p:spPr>
                <a:xfrm flipH="1">
                  <a:off x="4598329" y="3223878"/>
                  <a:ext cx="496714" cy="148440"/>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a:stCxn id="61" idx="2"/>
                  <a:endCxn id="58" idx="0"/>
                </p:cNvCxnSpPr>
                <p:nvPr/>
              </p:nvCxnSpPr>
              <p:spPr>
                <a:xfrm>
                  <a:off x="5095043" y="3223878"/>
                  <a:ext cx="616736" cy="134138"/>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53" name="Straight Connector 52"/>
              <p:cNvCxnSpPr>
                <a:stCxn id="63" idx="2"/>
                <a:endCxn id="59" idx="0"/>
              </p:cNvCxnSpPr>
              <p:nvPr/>
            </p:nvCxnSpPr>
            <p:spPr>
              <a:xfrm>
                <a:off x="5152803" y="1735519"/>
                <a:ext cx="1925696" cy="1622497"/>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125" name="Rectangle 124"/>
              <p:cNvSpPr/>
              <p:nvPr/>
            </p:nvSpPr>
            <p:spPr>
              <a:xfrm>
                <a:off x="8154414" y="4700183"/>
                <a:ext cx="798617" cy="4462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300" b="0" i="1" smtClean="0">
                          <a:solidFill>
                            <a:schemeClr val="accent2"/>
                          </a:solidFill>
                          <a:latin typeface="Cambria Math" panose="02040503050406030204" pitchFamily="18" charset="0"/>
                        </a:rPr>
                        <m:t>−80</m:t>
                      </m:r>
                    </m:oMath>
                  </m:oMathPara>
                </a14:m>
                <a:endParaRPr lang="en-US" sz="2300" dirty="0">
                  <a:solidFill>
                    <a:schemeClr val="accent2"/>
                  </a:solidFill>
                </a:endParaRPr>
              </a:p>
            </p:txBody>
          </p:sp>
        </mc:Choice>
        <mc:Fallback xmlns="">
          <p:sp>
            <p:nvSpPr>
              <p:cNvPr id="125" name="Rectangle 124"/>
              <p:cNvSpPr>
                <a:spLocks noRot="1" noChangeAspect="1" noMove="1" noResize="1" noEditPoints="1" noAdjustHandles="1" noChangeArrowheads="1" noChangeShapeType="1" noTextEdit="1"/>
              </p:cNvSpPr>
              <p:nvPr/>
            </p:nvSpPr>
            <p:spPr>
              <a:xfrm>
                <a:off x="8154414" y="4700183"/>
                <a:ext cx="798617" cy="446276"/>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4" name="Rectangle 133"/>
              <p:cNvSpPr/>
              <p:nvPr/>
            </p:nvSpPr>
            <p:spPr>
              <a:xfrm>
                <a:off x="8356392" y="5154515"/>
                <a:ext cx="394660" cy="4462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300" b="0" i="1" smtClean="0">
                          <a:solidFill>
                            <a:schemeClr val="tx1"/>
                          </a:solidFill>
                          <a:latin typeface="Cambria Math" panose="02040503050406030204" pitchFamily="18" charset="0"/>
                        </a:rPr>
                        <m:t>∗</m:t>
                      </m:r>
                    </m:oMath>
                  </m:oMathPara>
                </a14:m>
                <a:endParaRPr lang="en-US" sz="2300" dirty="0">
                  <a:solidFill>
                    <a:schemeClr val="tx1"/>
                  </a:solidFill>
                </a:endParaRPr>
              </a:p>
            </p:txBody>
          </p:sp>
        </mc:Choice>
        <mc:Fallback xmlns="">
          <p:sp>
            <p:nvSpPr>
              <p:cNvPr id="134" name="Rectangle 133"/>
              <p:cNvSpPr>
                <a:spLocks noRot="1" noChangeAspect="1" noMove="1" noResize="1" noEditPoints="1" noAdjustHandles="1" noChangeArrowheads="1" noChangeShapeType="1" noTextEdit="1"/>
              </p:cNvSpPr>
              <p:nvPr/>
            </p:nvSpPr>
            <p:spPr>
              <a:xfrm>
                <a:off x="8356392" y="5154515"/>
                <a:ext cx="394660" cy="446276"/>
              </a:xfrm>
              <a:prstGeom prst="rect">
                <a:avLst/>
              </a:prstGeom>
              <a:blipFill>
                <a:blip r:embed="rId9"/>
                <a:stretch>
                  <a:fillRect/>
                </a:stretch>
              </a:blipFill>
            </p:spPr>
            <p:txBody>
              <a:bodyPr/>
              <a:lstStyle/>
              <a:p>
                <a:r>
                  <a:rPr lang="en-US">
                    <a:noFill/>
                  </a:rPr>
                  <a:t> </a:t>
                </a:r>
              </a:p>
            </p:txBody>
          </p:sp>
        </mc:Fallback>
      </mc:AlternateContent>
      <p:sp>
        <p:nvSpPr>
          <p:cNvPr id="135" name="TextBox 134"/>
          <p:cNvSpPr txBox="1"/>
          <p:nvPr/>
        </p:nvSpPr>
        <p:spPr>
          <a:xfrm>
            <a:off x="797369" y="5540739"/>
            <a:ext cx="1773114" cy="800219"/>
          </a:xfrm>
          <a:prstGeom prst="rect">
            <a:avLst/>
          </a:prstGeom>
          <a:noFill/>
        </p:spPr>
        <p:txBody>
          <a:bodyPr wrap="none" rtlCol="0">
            <a:spAutoFit/>
          </a:bodyPr>
          <a:lstStyle/>
          <a:p>
            <a:pPr algn="ctr"/>
            <a:r>
              <a:rPr lang="en-US" sz="2300" dirty="0" smtClean="0">
                <a:solidFill>
                  <a:schemeClr val="tx2">
                    <a:lumMod val="50000"/>
                  </a:schemeClr>
                </a:solidFill>
              </a:rPr>
              <a:t>gradient</a:t>
            </a:r>
            <a:br>
              <a:rPr lang="en-US" sz="2300" dirty="0" smtClean="0">
                <a:solidFill>
                  <a:schemeClr val="tx2">
                    <a:lumMod val="50000"/>
                  </a:schemeClr>
                </a:solidFill>
              </a:rPr>
            </a:br>
            <a:r>
              <a:rPr lang="en-US" sz="2300" dirty="0" smtClean="0">
                <a:solidFill>
                  <a:schemeClr val="tx2">
                    <a:lumMod val="50000"/>
                  </a:schemeClr>
                </a:solidFill>
              </a:rPr>
              <a:t>for candidate</a:t>
            </a:r>
            <a:endParaRPr lang="en-US" sz="2300" dirty="0">
              <a:solidFill>
                <a:schemeClr val="tx2">
                  <a:lumMod val="50000"/>
                </a:schemeClr>
              </a:solidFill>
            </a:endParaRPr>
          </a:p>
        </p:txBody>
      </p:sp>
      <mc:AlternateContent xmlns:mc="http://schemas.openxmlformats.org/markup-compatibility/2006" xmlns:a14="http://schemas.microsoft.com/office/drawing/2010/main">
        <mc:Choice Requires="a14">
          <p:sp>
            <p:nvSpPr>
              <p:cNvPr id="137" name="Rectangle 136"/>
              <p:cNvSpPr/>
              <p:nvPr/>
            </p:nvSpPr>
            <p:spPr>
              <a:xfrm>
                <a:off x="2987865" y="5680661"/>
                <a:ext cx="226908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chemeClr val="accent1">
                              <a:lumMod val="50000"/>
                            </a:schemeClr>
                          </a:solidFill>
                          <a:latin typeface="Cambria Math" panose="02040503050406030204" pitchFamily="18" charset="0"/>
                          <a:ea typeface="Cambria Math" panose="02040503050406030204" pitchFamily="18" charset="0"/>
                        </a:rPr>
                        <m:t>𝛻</m:t>
                      </m:r>
                      <m:func>
                        <m:funcPr>
                          <m:ctrlPr>
                            <a:rPr lang="en-US" sz="2400" i="1">
                              <a:solidFill>
                                <a:schemeClr val="accent1">
                                  <a:lumMod val="50000"/>
                                </a:schemeClr>
                              </a:solidFill>
                              <a:latin typeface="Cambria Math" panose="02040503050406030204" pitchFamily="18" charset="0"/>
                            </a:rPr>
                          </m:ctrlPr>
                        </m:funcPr>
                        <m:fName>
                          <m:r>
                            <m:rPr>
                              <m:sty m:val="p"/>
                            </m:rPr>
                            <a:rPr lang="en-US" sz="2400">
                              <a:solidFill>
                                <a:schemeClr val="accent1">
                                  <a:lumMod val="50000"/>
                                </a:schemeClr>
                              </a:solidFill>
                              <a:latin typeface="Cambria Math" panose="02040503050406030204" pitchFamily="18" charset="0"/>
                            </a:rPr>
                            <m:t>log</m:t>
                          </m:r>
                        </m:fName>
                        <m:e>
                          <m:r>
                            <a:rPr lang="en-US" sz="2400" i="1">
                              <a:solidFill>
                                <a:schemeClr val="accent1">
                                  <a:lumMod val="50000"/>
                                </a:schemeClr>
                              </a:solidFill>
                              <a:latin typeface="Cambria Math" panose="02040503050406030204" pitchFamily="18" charset="0"/>
                            </a:rPr>
                            <m:t>𝑝</m:t>
                          </m:r>
                          <m:r>
                            <a:rPr lang="en-US" sz="2400" i="1">
                              <a:solidFill>
                                <a:schemeClr val="accent1">
                                  <a:lumMod val="50000"/>
                                </a:schemeClr>
                              </a:solidFill>
                              <a:latin typeface="Cambria Math" panose="02040503050406030204" pitchFamily="18" charset="0"/>
                            </a:rPr>
                            <m:t>(</m:t>
                          </m:r>
                          <m:sSub>
                            <m:sSubPr>
                              <m:ctrlPr>
                                <a:rPr lang="en-US" sz="2400" b="0" i="1" smtClean="0">
                                  <a:solidFill>
                                    <a:schemeClr val="accent1">
                                      <a:lumMod val="50000"/>
                                    </a:schemeClr>
                                  </a:solidFill>
                                  <a:latin typeface="Cambria Math" panose="02040503050406030204" pitchFamily="18" charset="0"/>
                                </a:rPr>
                              </m:ctrlPr>
                            </m:sSubPr>
                            <m:e>
                              <m:acc>
                                <m:accPr>
                                  <m:chr m:val="̂"/>
                                  <m:ctrlPr>
                                    <a:rPr lang="en-US" sz="2400" i="1">
                                      <a:solidFill>
                                        <a:schemeClr val="accent1">
                                          <a:lumMod val="50000"/>
                                        </a:schemeClr>
                                      </a:solidFill>
                                      <a:latin typeface="Cambria Math" panose="02040503050406030204" pitchFamily="18" charset="0"/>
                                    </a:rPr>
                                  </m:ctrlPr>
                                </m:accPr>
                                <m:e>
                                  <m:r>
                                    <a:rPr lang="en-US" sz="2400" i="1">
                                      <a:solidFill>
                                        <a:schemeClr val="accent1">
                                          <a:lumMod val="50000"/>
                                        </a:schemeClr>
                                      </a:solidFill>
                                      <a:latin typeface="Cambria Math" panose="02040503050406030204" pitchFamily="18" charset="0"/>
                                    </a:rPr>
                                    <m:t>𝑦</m:t>
                                  </m:r>
                                </m:e>
                              </m:acc>
                            </m:e>
                            <m:sub>
                              <m:r>
                                <a:rPr lang="en-US" sz="2400" b="0" i="1" smtClean="0">
                                  <a:solidFill>
                                    <a:schemeClr val="accent1">
                                      <a:lumMod val="50000"/>
                                    </a:schemeClr>
                                  </a:solidFill>
                                  <a:latin typeface="Cambria Math" panose="02040503050406030204" pitchFamily="18" charset="0"/>
                                </a:rPr>
                                <m:t>1</m:t>
                              </m:r>
                            </m:sub>
                          </m:sSub>
                          <m:r>
                            <a:rPr lang="en-US" sz="2400" i="1">
                              <a:solidFill>
                                <a:schemeClr val="accent1">
                                  <a:lumMod val="50000"/>
                                </a:schemeClr>
                              </a:solidFill>
                              <a:latin typeface="Cambria Math" panose="02040503050406030204" pitchFamily="18" charset="0"/>
                            </a:rPr>
                            <m:t>|</m:t>
                          </m:r>
                          <m:r>
                            <a:rPr lang="en-US" sz="2400" i="1">
                              <a:solidFill>
                                <a:schemeClr val="accent1">
                                  <a:lumMod val="50000"/>
                                </a:schemeClr>
                              </a:solidFill>
                              <a:latin typeface="Cambria Math" panose="02040503050406030204" pitchFamily="18" charset="0"/>
                            </a:rPr>
                            <m:t>𝑥</m:t>
                          </m:r>
                          <m:r>
                            <a:rPr lang="en-US" sz="2400" i="1">
                              <a:solidFill>
                                <a:schemeClr val="accent1">
                                  <a:lumMod val="50000"/>
                                </a:schemeClr>
                              </a:solidFill>
                              <a:latin typeface="Cambria Math" panose="02040503050406030204" pitchFamily="18" charset="0"/>
                            </a:rPr>
                            <m:t>;</m:t>
                          </m:r>
                          <m:r>
                            <a:rPr lang="en-US" sz="2400" i="1">
                              <a:solidFill>
                                <a:schemeClr val="accent1">
                                  <a:lumMod val="50000"/>
                                </a:schemeClr>
                              </a:solidFill>
                              <a:latin typeface="Cambria Math" panose="02040503050406030204" pitchFamily="18" charset="0"/>
                              <a:ea typeface="Cambria Math" panose="02040503050406030204" pitchFamily="18" charset="0"/>
                            </a:rPr>
                            <m:t>𝜃</m:t>
                          </m:r>
                          <m:r>
                            <a:rPr lang="en-US" sz="2400" i="1">
                              <a:solidFill>
                                <a:schemeClr val="accent1">
                                  <a:lumMod val="50000"/>
                                </a:schemeClr>
                              </a:solidFill>
                              <a:latin typeface="Cambria Math" panose="02040503050406030204" pitchFamily="18" charset="0"/>
                            </a:rPr>
                            <m:t>)</m:t>
                          </m:r>
                        </m:e>
                      </m:func>
                    </m:oMath>
                  </m:oMathPara>
                </a14:m>
                <a:endParaRPr lang="en-US" sz="2400" dirty="0">
                  <a:solidFill>
                    <a:schemeClr val="accent1">
                      <a:lumMod val="50000"/>
                    </a:schemeClr>
                  </a:solidFill>
                </a:endParaRPr>
              </a:p>
            </p:txBody>
          </p:sp>
        </mc:Choice>
        <mc:Fallback xmlns="">
          <p:sp>
            <p:nvSpPr>
              <p:cNvPr id="137" name="Rectangle 136"/>
              <p:cNvSpPr>
                <a:spLocks noRot="1" noChangeAspect="1" noMove="1" noResize="1" noEditPoints="1" noAdjustHandles="1" noChangeArrowheads="1" noChangeShapeType="1" noTextEdit="1"/>
              </p:cNvSpPr>
              <p:nvPr/>
            </p:nvSpPr>
            <p:spPr>
              <a:xfrm>
                <a:off x="2987865" y="5680661"/>
                <a:ext cx="2269083" cy="461665"/>
              </a:xfrm>
              <a:prstGeom prst="rect">
                <a:avLst/>
              </a:prstGeom>
              <a:blipFill>
                <a:blip r:embed="rId10"/>
                <a:stretch>
                  <a:fillRect t="-3947" r="-538"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8" name="Rectangle 137"/>
              <p:cNvSpPr/>
              <p:nvPr/>
            </p:nvSpPr>
            <p:spPr>
              <a:xfrm>
                <a:off x="5198185" y="5680661"/>
                <a:ext cx="227620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chemeClr val="accent1">
                              <a:lumMod val="50000"/>
                            </a:schemeClr>
                          </a:solidFill>
                          <a:latin typeface="Cambria Math" panose="02040503050406030204" pitchFamily="18" charset="0"/>
                          <a:ea typeface="Cambria Math" panose="02040503050406030204" pitchFamily="18" charset="0"/>
                        </a:rPr>
                        <m:t>𝛻</m:t>
                      </m:r>
                      <m:func>
                        <m:funcPr>
                          <m:ctrlPr>
                            <a:rPr lang="en-US" sz="2400" i="1">
                              <a:solidFill>
                                <a:schemeClr val="accent1">
                                  <a:lumMod val="50000"/>
                                </a:schemeClr>
                              </a:solidFill>
                              <a:latin typeface="Cambria Math" panose="02040503050406030204" pitchFamily="18" charset="0"/>
                            </a:rPr>
                          </m:ctrlPr>
                        </m:funcPr>
                        <m:fName>
                          <m:r>
                            <m:rPr>
                              <m:sty m:val="p"/>
                            </m:rPr>
                            <a:rPr lang="en-US" sz="2400">
                              <a:solidFill>
                                <a:schemeClr val="accent1">
                                  <a:lumMod val="50000"/>
                                </a:schemeClr>
                              </a:solidFill>
                              <a:latin typeface="Cambria Math" panose="02040503050406030204" pitchFamily="18" charset="0"/>
                            </a:rPr>
                            <m:t>log</m:t>
                          </m:r>
                        </m:fName>
                        <m:e>
                          <m:r>
                            <a:rPr lang="en-US" sz="2400" i="1">
                              <a:solidFill>
                                <a:schemeClr val="accent1">
                                  <a:lumMod val="50000"/>
                                </a:schemeClr>
                              </a:solidFill>
                              <a:latin typeface="Cambria Math" panose="02040503050406030204" pitchFamily="18" charset="0"/>
                            </a:rPr>
                            <m:t>𝑝</m:t>
                          </m:r>
                          <m:r>
                            <a:rPr lang="en-US" sz="2400" i="1">
                              <a:solidFill>
                                <a:schemeClr val="accent1">
                                  <a:lumMod val="50000"/>
                                </a:schemeClr>
                              </a:solidFill>
                              <a:latin typeface="Cambria Math" panose="02040503050406030204" pitchFamily="18" charset="0"/>
                            </a:rPr>
                            <m:t>(</m:t>
                          </m:r>
                          <m:sSub>
                            <m:sSubPr>
                              <m:ctrlPr>
                                <a:rPr lang="en-US" sz="2400" b="0" i="1" smtClean="0">
                                  <a:solidFill>
                                    <a:schemeClr val="accent1">
                                      <a:lumMod val="50000"/>
                                    </a:schemeClr>
                                  </a:solidFill>
                                  <a:latin typeface="Cambria Math" panose="02040503050406030204" pitchFamily="18" charset="0"/>
                                </a:rPr>
                              </m:ctrlPr>
                            </m:sSubPr>
                            <m:e>
                              <m:acc>
                                <m:accPr>
                                  <m:chr m:val="̂"/>
                                  <m:ctrlPr>
                                    <a:rPr lang="en-US" sz="2400" i="1">
                                      <a:solidFill>
                                        <a:schemeClr val="accent1">
                                          <a:lumMod val="50000"/>
                                        </a:schemeClr>
                                      </a:solidFill>
                                      <a:latin typeface="Cambria Math" panose="02040503050406030204" pitchFamily="18" charset="0"/>
                                    </a:rPr>
                                  </m:ctrlPr>
                                </m:accPr>
                                <m:e>
                                  <m:r>
                                    <a:rPr lang="en-US" sz="2400" i="1">
                                      <a:solidFill>
                                        <a:schemeClr val="accent1">
                                          <a:lumMod val="50000"/>
                                        </a:schemeClr>
                                      </a:solidFill>
                                      <a:latin typeface="Cambria Math" panose="02040503050406030204" pitchFamily="18" charset="0"/>
                                    </a:rPr>
                                    <m:t>𝑦</m:t>
                                  </m:r>
                                </m:e>
                              </m:acc>
                            </m:e>
                            <m:sub>
                              <m:r>
                                <a:rPr lang="en-US" sz="2400" b="0" i="1" smtClean="0">
                                  <a:solidFill>
                                    <a:schemeClr val="accent1">
                                      <a:lumMod val="50000"/>
                                    </a:schemeClr>
                                  </a:solidFill>
                                  <a:latin typeface="Cambria Math" panose="02040503050406030204" pitchFamily="18" charset="0"/>
                                </a:rPr>
                                <m:t>2</m:t>
                              </m:r>
                            </m:sub>
                          </m:sSub>
                          <m:r>
                            <a:rPr lang="en-US" sz="2400" i="1">
                              <a:solidFill>
                                <a:schemeClr val="accent1">
                                  <a:lumMod val="50000"/>
                                </a:schemeClr>
                              </a:solidFill>
                              <a:latin typeface="Cambria Math" panose="02040503050406030204" pitchFamily="18" charset="0"/>
                            </a:rPr>
                            <m:t>|</m:t>
                          </m:r>
                          <m:r>
                            <a:rPr lang="en-US" sz="2400" i="1">
                              <a:solidFill>
                                <a:schemeClr val="accent1">
                                  <a:lumMod val="50000"/>
                                </a:schemeClr>
                              </a:solidFill>
                              <a:latin typeface="Cambria Math" panose="02040503050406030204" pitchFamily="18" charset="0"/>
                            </a:rPr>
                            <m:t>𝑥</m:t>
                          </m:r>
                          <m:r>
                            <a:rPr lang="en-US" sz="2400" i="1">
                              <a:solidFill>
                                <a:schemeClr val="accent1">
                                  <a:lumMod val="50000"/>
                                </a:schemeClr>
                              </a:solidFill>
                              <a:latin typeface="Cambria Math" panose="02040503050406030204" pitchFamily="18" charset="0"/>
                            </a:rPr>
                            <m:t>;</m:t>
                          </m:r>
                          <m:r>
                            <a:rPr lang="en-US" sz="2400" i="1">
                              <a:solidFill>
                                <a:schemeClr val="accent1">
                                  <a:lumMod val="50000"/>
                                </a:schemeClr>
                              </a:solidFill>
                              <a:latin typeface="Cambria Math" panose="02040503050406030204" pitchFamily="18" charset="0"/>
                              <a:ea typeface="Cambria Math" panose="02040503050406030204" pitchFamily="18" charset="0"/>
                            </a:rPr>
                            <m:t>𝜃</m:t>
                          </m:r>
                          <m:r>
                            <a:rPr lang="en-US" sz="2400" i="1">
                              <a:solidFill>
                                <a:schemeClr val="accent1">
                                  <a:lumMod val="50000"/>
                                </a:schemeClr>
                              </a:solidFill>
                              <a:latin typeface="Cambria Math" panose="02040503050406030204" pitchFamily="18" charset="0"/>
                            </a:rPr>
                            <m:t>)</m:t>
                          </m:r>
                        </m:e>
                      </m:func>
                    </m:oMath>
                  </m:oMathPara>
                </a14:m>
                <a:endParaRPr lang="en-US" sz="2400" dirty="0">
                  <a:solidFill>
                    <a:schemeClr val="accent1">
                      <a:lumMod val="50000"/>
                    </a:schemeClr>
                  </a:solidFill>
                </a:endParaRPr>
              </a:p>
            </p:txBody>
          </p:sp>
        </mc:Choice>
        <mc:Fallback xmlns="">
          <p:sp>
            <p:nvSpPr>
              <p:cNvPr id="138" name="Rectangle 137"/>
              <p:cNvSpPr>
                <a:spLocks noRot="1" noChangeAspect="1" noMove="1" noResize="1" noEditPoints="1" noAdjustHandles="1" noChangeArrowheads="1" noChangeShapeType="1" noTextEdit="1"/>
              </p:cNvSpPr>
              <p:nvPr/>
            </p:nvSpPr>
            <p:spPr>
              <a:xfrm>
                <a:off x="5198185" y="5680661"/>
                <a:ext cx="2276201" cy="461665"/>
              </a:xfrm>
              <a:prstGeom prst="rect">
                <a:avLst/>
              </a:prstGeom>
              <a:blipFill>
                <a:blip r:embed="rId11"/>
                <a:stretch>
                  <a:fillRect t="-3947" r="-268"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9" name="Rectangle 138"/>
              <p:cNvSpPr/>
              <p:nvPr/>
            </p:nvSpPr>
            <p:spPr>
              <a:xfrm>
                <a:off x="7415622" y="5680661"/>
                <a:ext cx="227620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chemeClr val="accent1">
                              <a:lumMod val="50000"/>
                            </a:schemeClr>
                          </a:solidFill>
                          <a:latin typeface="Cambria Math" panose="02040503050406030204" pitchFamily="18" charset="0"/>
                          <a:ea typeface="Cambria Math" panose="02040503050406030204" pitchFamily="18" charset="0"/>
                        </a:rPr>
                        <m:t>𝛻</m:t>
                      </m:r>
                      <m:func>
                        <m:funcPr>
                          <m:ctrlPr>
                            <a:rPr lang="en-US" sz="2400" i="1">
                              <a:solidFill>
                                <a:schemeClr val="accent1">
                                  <a:lumMod val="50000"/>
                                </a:schemeClr>
                              </a:solidFill>
                              <a:latin typeface="Cambria Math" panose="02040503050406030204" pitchFamily="18" charset="0"/>
                            </a:rPr>
                          </m:ctrlPr>
                        </m:funcPr>
                        <m:fName>
                          <m:r>
                            <m:rPr>
                              <m:sty m:val="p"/>
                            </m:rPr>
                            <a:rPr lang="en-US" sz="2400">
                              <a:solidFill>
                                <a:schemeClr val="accent1">
                                  <a:lumMod val="50000"/>
                                </a:schemeClr>
                              </a:solidFill>
                              <a:latin typeface="Cambria Math" panose="02040503050406030204" pitchFamily="18" charset="0"/>
                            </a:rPr>
                            <m:t>log</m:t>
                          </m:r>
                        </m:fName>
                        <m:e>
                          <m:r>
                            <a:rPr lang="en-US" sz="2400" i="1">
                              <a:solidFill>
                                <a:schemeClr val="accent1">
                                  <a:lumMod val="50000"/>
                                </a:schemeClr>
                              </a:solidFill>
                              <a:latin typeface="Cambria Math" panose="02040503050406030204" pitchFamily="18" charset="0"/>
                            </a:rPr>
                            <m:t>𝑝</m:t>
                          </m:r>
                          <m:r>
                            <a:rPr lang="en-US" sz="2400" i="1">
                              <a:solidFill>
                                <a:schemeClr val="accent1">
                                  <a:lumMod val="50000"/>
                                </a:schemeClr>
                              </a:solidFill>
                              <a:latin typeface="Cambria Math" panose="02040503050406030204" pitchFamily="18" charset="0"/>
                            </a:rPr>
                            <m:t>(</m:t>
                          </m:r>
                          <m:sSub>
                            <m:sSubPr>
                              <m:ctrlPr>
                                <a:rPr lang="en-US" sz="2400" b="0" i="1" smtClean="0">
                                  <a:solidFill>
                                    <a:schemeClr val="accent1">
                                      <a:lumMod val="50000"/>
                                    </a:schemeClr>
                                  </a:solidFill>
                                  <a:latin typeface="Cambria Math" panose="02040503050406030204" pitchFamily="18" charset="0"/>
                                </a:rPr>
                              </m:ctrlPr>
                            </m:sSubPr>
                            <m:e>
                              <m:acc>
                                <m:accPr>
                                  <m:chr m:val="̂"/>
                                  <m:ctrlPr>
                                    <a:rPr lang="en-US" sz="2400" i="1">
                                      <a:solidFill>
                                        <a:schemeClr val="accent1">
                                          <a:lumMod val="50000"/>
                                        </a:schemeClr>
                                      </a:solidFill>
                                      <a:latin typeface="Cambria Math" panose="02040503050406030204" pitchFamily="18" charset="0"/>
                                    </a:rPr>
                                  </m:ctrlPr>
                                </m:accPr>
                                <m:e>
                                  <m:r>
                                    <a:rPr lang="en-US" sz="2400" i="1">
                                      <a:solidFill>
                                        <a:schemeClr val="accent1">
                                          <a:lumMod val="50000"/>
                                        </a:schemeClr>
                                      </a:solidFill>
                                      <a:latin typeface="Cambria Math" panose="02040503050406030204" pitchFamily="18" charset="0"/>
                                    </a:rPr>
                                    <m:t>𝑦</m:t>
                                  </m:r>
                                </m:e>
                              </m:acc>
                            </m:e>
                            <m:sub>
                              <m:r>
                                <a:rPr lang="en-US" sz="2400" b="0" i="1" smtClean="0">
                                  <a:solidFill>
                                    <a:schemeClr val="accent1">
                                      <a:lumMod val="50000"/>
                                    </a:schemeClr>
                                  </a:solidFill>
                                  <a:latin typeface="Cambria Math" panose="02040503050406030204" pitchFamily="18" charset="0"/>
                                </a:rPr>
                                <m:t>3</m:t>
                              </m:r>
                            </m:sub>
                          </m:sSub>
                          <m:r>
                            <a:rPr lang="en-US" sz="2400" i="1">
                              <a:solidFill>
                                <a:schemeClr val="accent1">
                                  <a:lumMod val="50000"/>
                                </a:schemeClr>
                              </a:solidFill>
                              <a:latin typeface="Cambria Math" panose="02040503050406030204" pitchFamily="18" charset="0"/>
                            </a:rPr>
                            <m:t>|</m:t>
                          </m:r>
                          <m:r>
                            <a:rPr lang="en-US" sz="2400" i="1">
                              <a:solidFill>
                                <a:schemeClr val="accent1">
                                  <a:lumMod val="50000"/>
                                </a:schemeClr>
                              </a:solidFill>
                              <a:latin typeface="Cambria Math" panose="02040503050406030204" pitchFamily="18" charset="0"/>
                            </a:rPr>
                            <m:t>𝑥</m:t>
                          </m:r>
                          <m:r>
                            <a:rPr lang="en-US" sz="2400" i="1">
                              <a:solidFill>
                                <a:schemeClr val="accent1">
                                  <a:lumMod val="50000"/>
                                </a:schemeClr>
                              </a:solidFill>
                              <a:latin typeface="Cambria Math" panose="02040503050406030204" pitchFamily="18" charset="0"/>
                            </a:rPr>
                            <m:t>;</m:t>
                          </m:r>
                          <m:r>
                            <a:rPr lang="en-US" sz="2400" i="1">
                              <a:solidFill>
                                <a:schemeClr val="accent1">
                                  <a:lumMod val="50000"/>
                                </a:schemeClr>
                              </a:solidFill>
                              <a:latin typeface="Cambria Math" panose="02040503050406030204" pitchFamily="18" charset="0"/>
                              <a:ea typeface="Cambria Math" panose="02040503050406030204" pitchFamily="18" charset="0"/>
                            </a:rPr>
                            <m:t>𝜃</m:t>
                          </m:r>
                          <m:r>
                            <a:rPr lang="en-US" sz="2400" i="1">
                              <a:solidFill>
                                <a:schemeClr val="accent1">
                                  <a:lumMod val="50000"/>
                                </a:schemeClr>
                              </a:solidFill>
                              <a:latin typeface="Cambria Math" panose="02040503050406030204" pitchFamily="18" charset="0"/>
                            </a:rPr>
                            <m:t>)</m:t>
                          </m:r>
                        </m:e>
                      </m:func>
                    </m:oMath>
                  </m:oMathPara>
                </a14:m>
                <a:endParaRPr lang="en-US" sz="2400" dirty="0">
                  <a:solidFill>
                    <a:schemeClr val="accent1">
                      <a:lumMod val="50000"/>
                    </a:schemeClr>
                  </a:solidFill>
                </a:endParaRPr>
              </a:p>
            </p:txBody>
          </p:sp>
        </mc:Choice>
        <mc:Fallback xmlns="">
          <p:sp>
            <p:nvSpPr>
              <p:cNvPr id="139" name="Rectangle 138"/>
              <p:cNvSpPr>
                <a:spLocks noRot="1" noChangeAspect="1" noMove="1" noResize="1" noEditPoints="1" noAdjustHandles="1" noChangeArrowheads="1" noChangeShapeType="1" noTextEdit="1"/>
              </p:cNvSpPr>
              <p:nvPr/>
            </p:nvSpPr>
            <p:spPr>
              <a:xfrm>
                <a:off x="7415622" y="5680661"/>
                <a:ext cx="2276201" cy="461665"/>
              </a:xfrm>
              <a:prstGeom prst="rect">
                <a:avLst/>
              </a:prstGeom>
              <a:blipFill>
                <a:blip r:embed="rId12"/>
                <a:stretch>
                  <a:fillRect t="-3947" r="-267" b="-17105"/>
                </a:stretch>
              </a:blipFill>
            </p:spPr>
            <p:txBody>
              <a:bodyPr/>
              <a:lstStyle/>
              <a:p>
                <a:r>
                  <a:rPr lang="en-US">
                    <a:noFill/>
                  </a:rPr>
                  <a:t> </a:t>
                </a:r>
              </a:p>
            </p:txBody>
          </p:sp>
        </mc:Fallback>
      </mc:AlternateContent>
      <p:grpSp>
        <p:nvGrpSpPr>
          <p:cNvPr id="141" name="Group 140"/>
          <p:cNvGrpSpPr/>
          <p:nvPr/>
        </p:nvGrpSpPr>
        <p:grpSpPr>
          <a:xfrm>
            <a:off x="9894700" y="3279857"/>
            <a:ext cx="1762387" cy="1170883"/>
            <a:chOff x="3860523" y="4719693"/>
            <a:chExt cx="1762387" cy="1170883"/>
          </a:xfrm>
        </p:grpSpPr>
        <p:sp>
          <p:nvSpPr>
            <p:cNvPr id="142" name="Rectangle 141"/>
            <p:cNvSpPr/>
            <p:nvPr/>
          </p:nvSpPr>
          <p:spPr>
            <a:xfrm>
              <a:off x="3860523" y="4743568"/>
              <a:ext cx="1762387" cy="1120661"/>
            </a:xfrm>
            <a:prstGeom prst="rect">
              <a:avLst/>
            </a:prstGeom>
            <a:solidFill>
              <a:schemeClr val="accent6">
                <a:lumMod val="20000"/>
                <a:lumOff val="80000"/>
              </a:schemeClr>
            </a:solidFill>
            <a:ln w="38100" cap="rnd">
              <a:solidFill>
                <a:srgbClr val="FF99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3" name="Group 142"/>
            <p:cNvGrpSpPr/>
            <p:nvPr/>
          </p:nvGrpSpPr>
          <p:grpSpPr>
            <a:xfrm>
              <a:off x="3864858" y="4719693"/>
              <a:ext cx="1681462" cy="1170883"/>
              <a:chOff x="2094965" y="1228920"/>
              <a:chExt cx="5249000" cy="2817462"/>
            </a:xfrm>
          </p:grpSpPr>
          <p:grpSp>
            <p:nvGrpSpPr>
              <p:cNvPr id="144" name="Group 143"/>
              <p:cNvGrpSpPr/>
              <p:nvPr/>
            </p:nvGrpSpPr>
            <p:grpSpPr>
              <a:xfrm>
                <a:off x="2094965" y="1228920"/>
                <a:ext cx="5249000" cy="2817462"/>
                <a:chOff x="1233115" y="1228920"/>
                <a:chExt cx="5249000" cy="2817462"/>
              </a:xfrm>
            </p:grpSpPr>
            <p:sp>
              <p:nvSpPr>
                <p:cNvPr id="146" name="TextBox 145"/>
                <p:cNvSpPr txBox="1"/>
                <p:nvPr/>
              </p:nvSpPr>
              <p:spPr>
                <a:xfrm>
                  <a:off x="1233115" y="3379848"/>
                  <a:ext cx="992448" cy="506599"/>
                </a:xfrm>
                <a:prstGeom prst="rect">
                  <a:avLst/>
                </a:prstGeom>
                <a:noFill/>
              </p:spPr>
              <p:txBody>
                <a:bodyPr wrap="none" rtlCol="0">
                  <a:spAutoFit/>
                </a:bodyPr>
                <a:lstStyle/>
                <a:p>
                  <a:r>
                    <a:rPr lang="en-US" sz="1200" dirty="0"/>
                    <a:t>The</a:t>
                  </a:r>
                </a:p>
              </p:txBody>
            </p:sp>
            <p:sp>
              <p:nvSpPr>
                <p:cNvPr id="147" name="TextBox 146"/>
                <p:cNvSpPr txBox="1"/>
                <p:nvPr/>
              </p:nvSpPr>
              <p:spPr>
                <a:xfrm>
                  <a:off x="2121238" y="3379847"/>
                  <a:ext cx="1163550" cy="666535"/>
                </a:xfrm>
                <a:prstGeom prst="rect">
                  <a:avLst/>
                </a:prstGeom>
                <a:noFill/>
              </p:spPr>
              <p:txBody>
                <a:bodyPr wrap="none" rtlCol="0">
                  <a:spAutoFit/>
                </a:bodyPr>
                <a:lstStyle/>
                <a:p>
                  <a:r>
                    <a:rPr lang="en-US" sz="1200" dirty="0" smtClean="0"/>
                    <a:t>cat</a:t>
                  </a:r>
                  <a:endParaRPr lang="en-US" sz="1200" dirty="0"/>
                </a:p>
              </p:txBody>
            </p:sp>
            <p:sp>
              <p:nvSpPr>
                <p:cNvPr id="148" name="TextBox 147"/>
                <p:cNvSpPr txBox="1"/>
                <p:nvPr/>
              </p:nvSpPr>
              <p:spPr>
                <a:xfrm>
                  <a:off x="3150425" y="3379847"/>
                  <a:ext cx="1462592" cy="666535"/>
                </a:xfrm>
                <a:prstGeom prst="rect">
                  <a:avLst/>
                </a:prstGeom>
                <a:noFill/>
              </p:spPr>
              <p:txBody>
                <a:bodyPr wrap="none" rtlCol="0">
                  <a:spAutoFit/>
                </a:bodyPr>
                <a:lstStyle/>
                <a:p>
                  <a:r>
                    <a:rPr lang="en-US" sz="1200" dirty="0" smtClean="0"/>
                    <a:t>took</a:t>
                  </a:r>
                  <a:endParaRPr lang="en-US" sz="1200" dirty="0"/>
                </a:p>
              </p:txBody>
            </p:sp>
            <p:sp>
              <p:nvSpPr>
                <p:cNvPr id="149" name="TextBox 148"/>
                <p:cNvSpPr txBox="1"/>
                <p:nvPr/>
              </p:nvSpPr>
              <p:spPr>
                <a:xfrm>
                  <a:off x="4362916" y="3368887"/>
                  <a:ext cx="806657" cy="666535"/>
                </a:xfrm>
                <a:prstGeom prst="rect">
                  <a:avLst/>
                </a:prstGeom>
                <a:noFill/>
              </p:spPr>
              <p:txBody>
                <a:bodyPr wrap="none" rtlCol="0">
                  <a:spAutoFit/>
                </a:bodyPr>
                <a:lstStyle/>
                <a:p>
                  <a:r>
                    <a:rPr lang="en-US" sz="1200" dirty="0" smtClean="0"/>
                    <a:t>a</a:t>
                  </a:r>
                  <a:endParaRPr lang="en-US" sz="1200" dirty="0"/>
                </a:p>
              </p:txBody>
            </p:sp>
            <p:sp>
              <p:nvSpPr>
                <p:cNvPr id="150" name="TextBox 149"/>
                <p:cNvSpPr txBox="1"/>
                <p:nvPr/>
              </p:nvSpPr>
              <p:spPr>
                <a:xfrm>
                  <a:off x="5058247" y="3358015"/>
                  <a:ext cx="1307063" cy="666535"/>
                </a:xfrm>
                <a:prstGeom prst="rect">
                  <a:avLst/>
                </a:prstGeom>
                <a:noFill/>
              </p:spPr>
              <p:txBody>
                <a:bodyPr wrap="none" rtlCol="0">
                  <a:spAutoFit/>
                </a:bodyPr>
                <a:lstStyle/>
                <a:p>
                  <a:r>
                    <a:rPr lang="en-US" sz="1200" dirty="0" smtClean="0"/>
                    <a:t>nap</a:t>
                  </a:r>
                  <a:endParaRPr lang="en-US" sz="1200" dirty="0"/>
                </a:p>
              </p:txBody>
            </p:sp>
            <p:sp>
              <p:nvSpPr>
                <p:cNvPr id="151" name="TextBox 150"/>
                <p:cNvSpPr txBox="1"/>
                <p:nvPr/>
              </p:nvSpPr>
              <p:spPr>
                <a:xfrm>
                  <a:off x="5951183" y="3358016"/>
                  <a:ext cx="530932" cy="506598"/>
                </a:xfrm>
                <a:prstGeom prst="rect">
                  <a:avLst/>
                </a:prstGeom>
                <a:noFill/>
              </p:spPr>
              <p:txBody>
                <a:bodyPr wrap="none" rtlCol="0">
                  <a:spAutoFit/>
                </a:bodyPr>
                <a:lstStyle/>
                <a:p>
                  <a:r>
                    <a:rPr lang="en-US" sz="1200" dirty="0"/>
                    <a:t>.</a:t>
                  </a:r>
                </a:p>
              </p:txBody>
            </p:sp>
            <p:sp>
              <p:nvSpPr>
                <p:cNvPr id="152" name="TextBox 151"/>
                <p:cNvSpPr txBox="1"/>
                <p:nvPr/>
              </p:nvSpPr>
              <p:spPr>
                <a:xfrm>
                  <a:off x="1755169" y="2717279"/>
                  <a:ext cx="866578" cy="506599"/>
                </a:xfrm>
                <a:prstGeom prst="rect">
                  <a:avLst/>
                </a:prstGeom>
                <a:noFill/>
              </p:spPr>
              <p:txBody>
                <a:bodyPr wrap="none" rtlCol="0">
                  <a:spAutoFit/>
                </a:bodyPr>
                <a:lstStyle/>
                <a:p>
                  <a:r>
                    <a:rPr lang="en-US" sz="1200" dirty="0"/>
                    <a:t>NP</a:t>
                  </a:r>
                </a:p>
              </p:txBody>
            </p:sp>
            <p:sp>
              <p:nvSpPr>
                <p:cNvPr id="153" name="TextBox 152"/>
                <p:cNvSpPr txBox="1"/>
                <p:nvPr/>
              </p:nvSpPr>
              <p:spPr>
                <a:xfrm>
                  <a:off x="4587853" y="2810497"/>
                  <a:ext cx="866578" cy="506600"/>
                </a:xfrm>
                <a:prstGeom prst="rect">
                  <a:avLst/>
                </a:prstGeom>
                <a:noFill/>
              </p:spPr>
              <p:txBody>
                <a:bodyPr wrap="none" rtlCol="0">
                  <a:spAutoFit/>
                </a:bodyPr>
                <a:lstStyle/>
                <a:p>
                  <a:r>
                    <a:rPr lang="en-US" sz="1200" dirty="0"/>
                    <a:t>NP</a:t>
                  </a:r>
                </a:p>
              </p:txBody>
            </p:sp>
            <p:sp>
              <p:nvSpPr>
                <p:cNvPr id="154" name="TextBox 153"/>
                <p:cNvSpPr txBox="1"/>
                <p:nvPr/>
              </p:nvSpPr>
              <p:spPr>
                <a:xfrm>
                  <a:off x="3638316" y="2143962"/>
                  <a:ext cx="1096893" cy="666535"/>
                </a:xfrm>
                <a:prstGeom prst="rect">
                  <a:avLst/>
                </a:prstGeom>
                <a:noFill/>
              </p:spPr>
              <p:txBody>
                <a:bodyPr wrap="none" rtlCol="0">
                  <a:spAutoFit/>
                </a:bodyPr>
                <a:lstStyle/>
                <a:p>
                  <a:r>
                    <a:rPr lang="en-US" sz="1200" dirty="0" smtClean="0"/>
                    <a:t>VP</a:t>
                  </a:r>
                  <a:endParaRPr lang="en-US" sz="1200" dirty="0"/>
                </a:p>
              </p:txBody>
            </p:sp>
            <p:sp>
              <p:nvSpPr>
                <p:cNvPr id="155" name="TextBox 154"/>
                <p:cNvSpPr txBox="1"/>
                <p:nvPr/>
              </p:nvSpPr>
              <p:spPr>
                <a:xfrm>
                  <a:off x="3987345" y="1228920"/>
                  <a:ext cx="607215" cy="506599"/>
                </a:xfrm>
                <a:prstGeom prst="rect">
                  <a:avLst/>
                </a:prstGeom>
                <a:noFill/>
              </p:spPr>
              <p:txBody>
                <a:bodyPr wrap="none" rtlCol="0">
                  <a:spAutoFit/>
                </a:bodyPr>
                <a:lstStyle/>
                <a:p>
                  <a:r>
                    <a:rPr lang="en-US" sz="1200" dirty="0"/>
                    <a:t>S</a:t>
                  </a:r>
                </a:p>
              </p:txBody>
            </p:sp>
            <p:cxnSp>
              <p:nvCxnSpPr>
                <p:cNvPr id="156" name="Straight Connector 155"/>
                <p:cNvCxnSpPr>
                  <a:stCxn id="146" idx="0"/>
                  <a:endCxn id="152" idx="2"/>
                </p:cNvCxnSpPr>
                <p:nvPr/>
              </p:nvCxnSpPr>
              <p:spPr>
                <a:xfrm flipV="1">
                  <a:off x="1729339" y="3223878"/>
                  <a:ext cx="459120" cy="155971"/>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7" name="Straight Connector 156"/>
                <p:cNvCxnSpPr>
                  <a:stCxn id="152" idx="2"/>
                  <a:endCxn id="147" idx="0"/>
                </p:cNvCxnSpPr>
                <p:nvPr/>
              </p:nvCxnSpPr>
              <p:spPr>
                <a:xfrm>
                  <a:off x="2188461" y="3223878"/>
                  <a:ext cx="514554" cy="155970"/>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8" name="Straight Connector 157"/>
                <p:cNvCxnSpPr>
                  <a:stCxn id="152" idx="0"/>
                  <a:endCxn id="155" idx="2"/>
                </p:cNvCxnSpPr>
                <p:nvPr/>
              </p:nvCxnSpPr>
              <p:spPr>
                <a:xfrm flipV="1">
                  <a:off x="2188459" y="1735519"/>
                  <a:ext cx="2102494" cy="981761"/>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9" name="Straight Connector 158"/>
                <p:cNvCxnSpPr>
                  <a:stCxn id="155" idx="2"/>
                  <a:endCxn id="154" idx="0"/>
                </p:cNvCxnSpPr>
                <p:nvPr/>
              </p:nvCxnSpPr>
              <p:spPr>
                <a:xfrm flipH="1">
                  <a:off x="4186763" y="1735520"/>
                  <a:ext cx="104193" cy="408443"/>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0" name="Straight Connector 159"/>
                <p:cNvCxnSpPr>
                  <a:stCxn id="154" idx="2"/>
                  <a:endCxn id="148" idx="0"/>
                </p:cNvCxnSpPr>
                <p:nvPr/>
              </p:nvCxnSpPr>
              <p:spPr>
                <a:xfrm flipH="1">
                  <a:off x="3881721" y="2810497"/>
                  <a:ext cx="305042" cy="569350"/>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1" name="Straight Connector 160"/>
                <p:cNvCxnSpPr>
                  <a:stCxn id="154" idx="2"/>
                  <a:endCxn id="153" idx="0"/>
                </p:cNvCxnSpPr>
                <p:nvPr/>
              </p:nvCxnSpPr>
              <p:spPr>
                <a:xfrm>
                  <a:off x="4186763" y="2810497"/>
                  <a:ext cx="834380" cy="0"/>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2" name="Straight Connector 161"/>
                <p:cNvCxnSpPr>
                  <a:stCxn id="153" idx="2"/>
                </p:cNvCxnSpPr>
                <p:nvPr/>
              </p:nvCxnSpPr>
              <p:spPr>
                <a:xfrm flipH="1">
                  <a:off x="4735209" y="3317097"/>
                  <a:ext cx="285934" cy="320200"/>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3" name="Straight Connector 162"/>
                <p:cNvCxnSpPr>
                  <a:stCxn id="153" idx="2"/>
                  <a:endCxn id="150" idx="0"/>
                </p:cNvCxnSpPr>
                <p:nvPr/>
              </p:nvCxnSpPr>
              <p:spPr>
                <a:xfrm>
                  <a:off x="5021143" y="3317097"/>
                  <a:ext cx="690636" cy="40919"/>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145" name="Straight Connector 144"/>
              <p:cNvCxnSpPr>
                <a:stCxn id="155" idx="2"/>
                <a:endCxn id="151" idx="0"/>
              </p:cNvCxnSpPr>
              <p:nvPr/>
            </p:nvCxnSpPr>
            <p:spPr>
              <a:xfrm>
                <a:off x="5152803" y="1735519"/>
                <a:ext cx="1925696" cy="1622497"/>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164" name="Rectangle 163"/>
              <p:cNvSpPr/>
              <p:nvPr/>
            </p:nvSpPr>
            <p:spPr>
              <a:xfrm>
                <a:off x="10578563" y="5157487"/>
                <a:ext cx="394660" cy="4462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300" b="0" i="1" smtClean="0">
                          <a:solidFill>
                            <a:schemeClr val="tx1"/>
                          </a:solidFill>
                          <a:latin typeface="Cambria Math" panose="02040503050406030204" pitchFamily="18" charset="0"/>
                        </a:rPr>
                        <m:t>∗</m:t>
                      </m:r>
                    </m:oMath>
                  </m:oMathPara>
                </a14:m>
                <a:endParaRPr lang="en-US" sz="2300" dirty="0">
                  <a:solidFill>
                    <a:schemeClr val="tx1"/>
                  </a:solidFill>
                </a:endParaRPr>
              </a:p>
            </p:txBody>
          </p:sp>
        </mc:Choice>
        <mc:Fallback xmlns="">
          <p:sp>
            <p:nvSpPr>
              <p:cNvPr id="164" name="Rectangle 163"/>
              <p:cNvSpPr>
                <a:spLocks noRot="1" noChangeAspect="1" noMove="1" noResize="1" noEditPoints="1" noAdjustHandles="1" noChangeArrowheads="1" noChangeShapeType="1" noTextEdit="1"/>
              </p:cNvSpPr>
              <p:nvPr/>
            </p:nvSpPr>
            <p:spPr>
              <a:xfrm>
                <a:off x="10578563" y="5157487"/>
                <a:ext cx="394660" cy="446276"/>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5" name="Rectangle 164"/>
              <p:cNvSpPr/>
              <p:nvPr/>
            </p:nvSpPr>
            <p:spPr>
              <a:xfrm>
                <a:off x="10294832" y="4700183"/>
                <a:ext cx="962123" cy="4462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300" b="0" i="1" smtClean="0">
                          <a:solidFill>
                            <a:schemeClr val="accent2"/>
                          </a:solidFill>
                          <a:latin typeface="Cambria Math" panose="02040503050406030204" pitchFamily="18" charset="0"/>
                        </a:rPr>
                        <m:t>−100</m:t>
                      </m:r>
                    </m:oMath>
                  </m:oMathPara>
                </a14:m>
                <a:endParaRPr lang="en-US" sz="2300" dirty="0">
                  <a:solidFill>
                    <a:schemeClr val="accent2"/>
                  </a:solidFill>
                </a:endParaRPr>
              </a:p>
            </p:txBody>
          </p:sp>
        </mc:Choice>
        <mc:Fallback xmlns="">
          <p:sp>
            <p:nvSpPr>
              <p:cNvPr id="165" name="Rectangle 164"/>
              <p:cNvSpPr>
                <a:spLocks noRot="1" noChangeAspect="1" noMove="1" noResize="1" noEditPoints="1" noAdjustHandles="1" noChangeArrowheads="1" noChangeShapeType="1" noTextEdit="1"/>
              </p:cNvSpPr>
              <p:nvPr/>
            </p:nvSpPr>
            <p:spPr>
              <a:xfrm>
                <a:off x="10294832" y="4700183"/>
                <a:ext cx="962123" cy="446276"/>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6" name="Rectangle 165"/>
              <p:cNvSpPr/>
              <p:nvPr/>
            </p:nvSpPr>
            <p:spPr>
              <a:xfrm>
                <a:off x="9701817" y="5680661"/>
                <a:ext cx="214815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chemeClr val="accent1">
                              <a:lumMod val="50000"/>
                            </a:schemeClr>
                          </a:solidFill>
                          <a:latin typeface="Cambria Math" panose="02040503050406030204" pitchFamily="18" charset="0"/>
                          <a:ea typeface="Cambria Math" panose="02040503050406030204" pitchFamily="18" charset="0"/>
                        </a:rPr>
                        <m:t>𝛻</m:t>
                      </m:r>
                      <m:func>
                        <m:funcPr>
                          <m:ctrlPr>
                            <a:rPr lang="en-US" sz="2400" i="1">
                              <a:solidFill>
                                <a:schemeClr val="accent1">
                                  <a:lumMod val="50000"/>
                                </a:schemeClr>
                              </a:solidFill>
                              <a:latin typeface="Cambria Math" panose="02040503050406030204" pitchFamily="18" charset="0"/>
                            </a:rPr>
                          </m:ctrlPr>
                        </m:funcPr>
                        <m:fName>
                          <m:r>
                            <m:rPr>
                              <m:sty m:val="p"/>
                            </m:rPr>
                            <a:rPr lang="en-US" sz="2400">
                              <a:solidFill>
                                <a:schemeClr val="accent1">
                                  <a:lumMod val="50000"/>
                                </a:schemeClr>
                              </a:solidFill>
                              <a:latin typeface="Cambria Math" panose="02040503050406030204" pitchFamily="18" charset="0"/>
                            </a:rPr>
                            <m:t>log</m:t>
                          </m:r>
                        </m:fName>
                        <m:e>
                          <m:r>
                            <a:rPr lang="en-US" sz="2400" i="1">
                              <a:solidFill>
                                <a:schemeClr val="accent1">
                                  <a:lumMod val="50000"/>
                                </a:schemeClr>
                              </a:solidFill>
                              <a:latin typeface="Cambria Math" panose="02040503050406030204" pitchFamily="18" charset="0"/>
                            </a:rPr>
                            <m:t>𝑝</m:t>
                          </m:r>
                          <m:r>
                            <a:rPr lang="en-US" sz="2400" i="1">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𝑦</m:t>
                          </m:r>
                          <m:r>
                            <a:rPr lang="en-US" sz="2400" i="1">
                              <a:solidFill>
                                <a:schemeClr val="accent1">
                                  <a:lumMod val="50000"/>
                                </a:schemeClr>
                              </a:solidFill>
                              <a:latin typeface="Cambria Math" panose="02040503050406030204" pitchFamily="18" charset="0"/>
                            </a:rPr>
                            <m:t>|</m:t>
                          </m:r>
                          <m:r>
                            <a:rPr lang="en-US" sz="2400" i="1">
                              <a:solidFill>
                                <a:schemeClr val="accent1">
                                  <a:lumMod val="50000"/>
                                </a:schemeClr>
                              </a:solidFill>
                              <a:latin typeface="Cambria Math" panose="02040503050406030204" pitchFamily="18" charset="0"/>
                            </a:rPr>
                            <m:t>𝑥</m:t>
                          </m:r>
                          <m:r>
                            <a:rPr lang="en-US" sz="2400" b="0" i="1" smtClean="0">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ea typeface="Cambria Math" panose="02040503050406030204" pitchFamily="18" charset="0"/>
                            </a:rPr>
                            <m:t>𝜃</m:t>
                          </m:r>
                          <m:r>
                            <a:rPr lang="en-US" sz="2400" i="1">
                              <a:solidFill>
                                <a:schemeClr val="accent1">
                                  <a:lumMod val="50000"/>
                                </a:schemeClr>
                              </a:solidFill>
                              <a:latin typeface="Cambria Math" panose="02040503050406030204" pitchFamily="18" charset="0"/>
                            </a:rPr>
                            <m:t>)</m:t>
                          </m:r>
                        </m:e>
                      </m:func>
                    </m:oMath>
                  </m:oMathPara>
                </a14:m>
                <a:endParaRPr lang="en-US" sz="2400" dirty="0">
                  <a:solidFill>
                    <a:schemeClr val="accent1">
                      <a:lumMod val="50000"/>
                    </a:schemeClr>
                  </a:solidFill>
                </a:endParaRPr>
              </a:p>
            </p:txBody>
          </p:sp>
        </mc:Choice>
        <mc:Fallback xmlns="">
          <p:sp>
            <p:nvSpPr>
              <p:cNvPr id="166" name="Rectangle 165"/>
              <p:cNvSpPr>
                <a:spLocks noRot="1" noChangeAspect="1" noMove="1" noResize="1" noEditPoints="1" noAdjustHandles="1" noChangeArrowheads="1" noChangeShapeType="1" noTextEdit="1"/>
              </p:cNvSpPr>
              <p:nvPr/>
            </p:nvSpPr>
            <p:spPr>
              <a:xfrm>
                <a:off x="9701817" y="5680661"/>
                <a:ext cx="2148152" cy="461665"/>
              </a:xfrm>
              <a:prstGeom prst="rect">
                <a:avLst/>
              </a:prstGeom>
              <a:blipFill>
                <a:blip r:embed="rId15"/>
                <a:stretch>
                  <a:fillRect r="-284"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7" name="TextBox 166"/>
              <p:cNvSpPr txBox="1"/>
              <p:nvPr/>
            </p:nvSpPr>
            <p:spPr>
              <a:xfrm>
                <a:off x="2190331" y="1249183"/>
                <a:ext cx="7892823" cy="11859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m:t>
                      </m:r>
                      <m:r>
                        <a:rPr lang="en-US" sz="2800" i="1" smtClean="0">
                          <a:latin typeface="Cambria Math" panose="02040503050406030204" pitchFamily="18" charset="0"/>
                        </a:rPr>
                        <m:t>𝑅</m:t>
                      </m:r>
                      <m:d>
                        <m:dPr>
                          <m:ctrlPr>
                            <a:rPr lang="en-US" sz="2800" i="1">
                              <a:latin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𝜃</m:t>
                          </m:r>
                        </m:e>
                      </m:d>
                      <m:r>
                        <a:rPr lang="en-US" sz="2800" b="0" i="1" smtClean="0">
                          <a:latin typeface="Cambria Math" panose="02040503050406030204" pitchFamily="18" charset="0"/>
                          <a:ea typeface="Cambria Math" panose="02040503050406030204" pitchFamily="18" charset="0"/>
                        </a:rPr>
                        <m:t>=</m:t>
                      </m:r>
                      <m:nary>
                        <m:naryPr>
                          <m:chr m:val="∑"/>
                          <m:supHide m:val="on"/>
                          <m:ctrlPr>
                            <a:rPr lang="en-US" sz="2800" i="1">
                              <a:latin typeface="Cambria Math" panose="02040503050406030204" pitchFamily="18" charset="0"/>
                            </a:rPr>
                          </m:ctrlPr>
                        </m:naryPr>
                        <m:sub>
                          <m:acc>
                            <m:accPr>
                              <m:chr m:val="̂"/>
                              <m:ctrlPr>
                                <a:rPr lang="en-US" sz="2800" i="1" smtClean="0">
                                  <a:solidFill>
                                    <a:schemeClr val="tx1"/>
                                  </a:solidFill>
                                  <a:latin typeface="Cambria Math" panose="02040503050406030204" pitchFamily="18" charset="0"/>
                                </a:rPr>
                              </m:ctrlPr>
                            </m:accPr>
                            <m:e>
                              <m:r>
                                <a:rPr lang="en-US" sz="2800" i="1">
                                  <a:solidFill>
                                    <a:schemeClr val="tx1"/>
                                  </a:solidFill>
                                  <a:latin typeface="Cambria Math" panose="02040503050406030204" pitchFamily="18" charset="0"/>
                                </a:rPr>
                                <m:t>𝑦</m:t>
                              </m:r>
                            </m:e>
                          </m:acc>
                        </m:sub>
                        <m:sup/>
                        <m:e>
                          <m:r>
                            <a:rPr lang="en-US" sz="2800" i="1">
                              <a:latin typeface="Cambria Math" panose="02040503050406030204" pitchFamily="18" charset="0"/>
                            </a:rPr>
                            <m:t>𝑝</m:t>
                          </m:r>
                          <m:d>
                            <m:dPr>
                              <m:ctrlPr>
                                <a:rPr lang="en-US" sz="2800" i="1">
                                  <a:latin typeface="Cambria Math" panose="02040503050406030204" pitchFamily="18" charset="0"/>
                                </a:rPr>
                              </m:ctrlPr>
                            </m:dPr>
                            <m:e>
                              <m:acc>
                                <m:accPr>
                                  <m:chr m:val="̂"/>
                                  <m:ctrlPr>
                                    <a:rPr lang="en-US" sz="2800" i="1">
                                      <a:latin typeface="Cambria Math" panose="02040503050406030204" pitchFamily="18" charset="0"/>
                                    </a:rPr>
                                  </m:ctrlPr>
                                </m:accPr>
                                <m:e>
                                  <m:r>
                                    <a:rPr lang="en-US" sz="2800" i="1">
                                      <a:latin typeface="Cambria Math" panose="02040503050406030204" pitchFamily="18" charset="0"/>
                                    </a:rPr>
                                    <m:t>𝑦</m:t>
                                  </m:r>
                                </m:e>
                              </m:acc>
                            </m:e>
                            <m:e>
                              <m:r>
                                <a:rPr lang="en-US" sz="2800" i="1">
                                  <a:latin typeface="Cambria Math" panose="02040503050406030204" pitchFamily="18" charset="0"/>
                                </a:rPr>
                                <m:t>𝑥</m:t>
                              </m:r>
                              <m:r>
                                <a:rPr lang="en-US" sz="2800" i="1">
                                  <a:latin typeface="Cambria Math" panose="02040503050406030204" pitchFamily="18" charset="0"/>
                                </a:rPr>
                                <m:t>;</m:t>
                              </m:r>
                              <m:r>
                                <a:rPr lang="en-US" sz="2800" i="1">
                                  <a:latin typeface="Cambria Math" panose="02040503050406030204" pitchFamily="18" charset="0"/>
                                  <a:ea typeface="Cambria Math" panose="02040503050406030204" pitchFamily="18" charset="0"/>
                                </a:rPr>
                                <m:t>𝜃</m:t>
                              </m:r>
                            </m:e>
                          </m:d>
                          <m:r>
                            <a:rPr lang="en-US" sz="2800" b="0" i="1" smtClean="0">
                              <a:latin typeface="Cambria Math" panose="02040503050406030204" pitchFamily="18" charset="0"/>
                              <a:ea typeface="Cambria Math" panose="02040503050406030204" pitchFamily="18" charset="0"/>
                            </a:rPr>
                            <m:t> </m:t>
                          </m:r>
                          <m:r>
                            <a:rPr lang="en-US" sz="2800" i="1" smtClean="0">
                              <a:solidFill>
                                <a:schemeClr val="accent2"/>
                              </a:solidFill>
                              <a:latin typeface="Cambria Math" panose="02040503050406030204" pitchFamily="18" charset="0"/>
                              <a:ea typeface="Cambria Math" panose="02040503050406030204" pitchFamily="18" charset="0"/>
                            </a:rPr>
                            <m:t>∆</m:t>
                          </m:r>
                          <m:d>
                            <m:dPr>
                              <m:ctrlPr>
                                <a:rPr lang="en-US" sz="2800" i="1" smtClean="0">
                                  <a:solidFill>
                                    <a:schemeClr val="accent2"/>
                                  </a:solidFill>
                                  <a:latin typeface="Cambria Math" panose="02040503050406030204" pitchFamily="18" charset="0"/>
                                  <a:ea typeface="Cambria Math" panose="02040503050406030204" pitchFamily="18" charset="0"/>
                                </a:rPr>
                              </m:ctrlPr>
                            </m:dPr>
                            <m:e>
                              <m:r>
                                <a:rPr lang="en-US" sz="2800" i="1" smtClean="0">
                                  <a:solidFill>
                                    <a:schemeClr val="accent2"/>
                                  </a:solidFill>
                                  <a:latin typeface="Cambria Math" panose="02040503050406030204" pitchFamily="18" charset="0"/>
                                  <a:ea typeface="Cambria Math" panose="02040503050406030204" pitchFamily="18" charset="0"/>
                                </a:rPr>
                                <m:t>𝑦</m:t>
                              </m:r>
                              <m:r>
                                <a:rPr lang="en-US" sz="2800" i="1" smtClean="0">
                                  <a:solidFill>
                                    <a:schemeClr val="accent2"/>
                                  </a:solidFill>
                                  <a:latin typeface="Cambria Math" panose="02040503050406030204" pitchFamily="18" charset="0"/>
                                  <a:ea typeface="Cambria Math" panose="02040503050406030204" pitchFamily="18" charset="0"/>
                                </a:rPr>
                                <m:t>,</m:t>
                              </m:r>
                              <m:acc>
                                <m:accPr>
                                  <m:chr m:val="̂"/>
                                  <m:ctrlPr>
                                    <a:rPr lang="en-US" sz="2800" i="1">
                                      <a:solidFill>
                                        <a:schemeClr val="accent2"/>
                                      </a:solidFill>
                                      <a:latin typeface="Cambria Math" panose="02040503050406030204" pitchFamily="18" charset="0"/>
                                      <a:ea typeface="Cambria Math" panose="02040503050406030204" pitchFamily="18" charset="0"/>
                                    </a:rPr>
                                  </m:ctrlPr>
                                </m:accPr>
                                <m:e>
                                  <m:r>
                                    <a:rPr lang="en-US" sz="2800" i="1">
                                      <a:solidFill>
                                        <a:schemeClr val="accent2"/>
                                      </a:solidFill>
                                      <a:latin typeface="Cambria Math" panose="02040503050406030204" pitchFamily="18" charset="0"/>
                                      <a:ea typeface="Cambria Math" panose="02040503050406030204" pitchFamily="18" charset="0"/>
                                    </a:rPr>
                                    <m:t>𝑦</m:t>
                                  </m:r>
                                </m:e>
                              </m:acc>
                            </m:e>
                          </m:d>
                        </m:e>
                      </m:nary>
                      <m:r>
                        <a:rPr lang="en-US" sz="2800" i="1" smtClean="0">
                          <a:solidFill>
                            <a:schemeClr val="tx2">
                              <a:lumMod val="50000"/>
                            </a:schemeClr>
                          </a:solidFill>
                          <a:latin typeface="Cambria Math" panose="02040503050406030204" pitchFamily="18" charset="0"/>
                          <a:ea typeface="Cambria Math" panose="02040503050406030204" pitchFamily="18" charset="0"/>
                        </a:rPr>
                        <m:t>𝛻</m:t>
                      </m:r>
                      <m:func>
                        <m:funcPr>
                          <m:ctrlPr>
                            <a:rPr lang="en-US" sz="2800" i="1">
                              <a:solidFill>
                                <a:schemeClr val="tx2">
                                  <a:lumMod val="50000"/>
                                </a:schemeClr>
                              </a:solidFill>
                              <a:latin typeface="Cambria Math" panose="02040503050406030204" pitchFamily="18" charset="0"/>
                            </a:rPr>
                          </m:ctrlPr>
                        </m:funcPr>
                        <m:fName>
                          <m:r>
                            <m:rPr>
                              <m:sty m:val="p"/>
                            </m:rPr>
                            <a:rPr lang="en-US" sz="2800">
                              <a:solidFill>
                                <a:schemeClr val="tx2">
                                  <a:lumMod val="50000"/>
                                </a:schemeClr>
                              </a:solidFill>
                              <a:latin typeface="Cambria Math" panose="02040503050406030204" pitchFamily="18" charset="0"/>
                            </a:rPr>
                            <m:t>log</m:t>
                          </m:r>
                        </m:fName>
                        <m:e>
                          <m:r>
                            <a:rPr lang="en-US" sz="2800" i="1">
                              <a:solidFill>
                                <a:schemeClr val="tx2">
                                  <a:lumMod val="50000"/>
                                </a:schemeClr>
                              </a:solidFill>
                              <a:latin typeface="Cambria Math" panose="02040503050406030204" pitchFamily="18" charset="0"/>
                            </a:rPr>
                            <m:t>𝑝</m:t>
                          </m:r>
                          <m:r>
                            <a:rPr lang="en-US" sz="2800" i="1">
                              <a:solidFill>
                                <a:schemeClr val="tx2">
                                  <a:lumMod val="50000"/>
                                </a:schemeClr>
                              </a:solidFill>
                              <a:latin typeface="Cambria Math" panose="02040503050406030204" pitchFamily="18" charset="0"/>
                            </a:rPr>
                            <m:t>(</m:t>
                          </m:r>
                          <m:acc>
                            <m:accPr>
                              <m:chr m:val="̂"/>
                              <m:ctrlPr>
                                <a:rPr lang="en-US" sz="2800" i="1">
                                  <a:solidFill>
                                    <a:schemeClr val="tx2">
                                      <a:lumMod val="50000"/>
                                    </a:schemeClr>
                                  </a:solidFill>
                                  <a:latin typeface="Cambria Math" panose="02040503050406030204" pitchFamily="18" charset="0"/>
                                </a:rPr>
                              </m:ctrlPr>
                            </m:accPr>
                            <m:e>
                              <m:r>
                                <a:rPr lang="en-US" sz="2800" i="1">
                                  <a:solidFill>
                                    <a:schemeClr val="tx2">
                                      <a:lumMod val="50000"/>
                                    </a:schemeClr>
                                  </a:solidFill>
                                  <a:latin typeface="Cambria Math" panose="02040503050406030204" pitchFamily="18" charset="0"/>
                                </a:rPr>
                                <m:t>𝑦</m:t>
                              </m:r>
                            </m:e>
                          </m:acc>
                          <m:r>
                            <a:rPr lang="en-US" sz="2800" i="1">
                              <a:solidFill>
                                <a:schemeClr val="tx2">
                                  <a:lumMod val="50000"/>
                                </a:schemeClr>
                              </a:solidFill>
                              <a:latin typeface="Cambria Math" panose="02040503050406030204" pitchFamily="18" charset="0"/>
                            </a:rPr>
                            <m:t>|</m:t>
                          </m:r>
                          <m:r>
                            <a:rPr lang="en-US" sz="2800" i="1">
                              <a:solidFill>
                                <a:schemeClr val="tx2">
                                  <a:lumMod val="50000"/>
                                </a:schemeClr>
                              </a:solidFill>
                              <a:latin typeface="Cambria Math" panose="02040503050406030204" pitchFamily="18" charset="0"/>
                            </a:rPr>
                            <m:t>𝑥</m:t>
                          </m:r>
                          <m:r>
                            <a:rPr lang="en-US" sz="2800" b="0" i="1" smtClean="0">
                              <a:solidFill>
                                <a:schemeClr val="tx2">
                                  <a:lumMod val="50000"/>
                                </a:schemeClr>
                              </a:solidFill>
                              <a:latin typeface="Cambria Math" panose="02040503050406030204" pitchFamily="18" charset="0"/>
                            </a:rPr>
                            <m:t>;</m:t>
                          </m:r>
                          <m:r>
                            <a:rPr lang="en-US" sz="2800" b="0" i="1" smtClean="0">
                              <a:solidFill>
                                <a:schemeClr val="tx2">
                                  <a:lumMod val="50000"/>
                                </a:schemeClr>
                              </a:solidFill>
                              <a:latin typeface="Cambria Math" panose="02040503050406030204" pitchFamily="18" charset="0"/>
                              <a:ea typeface="Cambria Math" panose="02040503050406030204" pitchFamily="18" charset="0"/>
                            </a:rPr>
                            <m:t>𝜃</m:t>
                          </m:r>
                          <m:r>
                            <a:rPr lang="en-US" sz="2800" i="1">
                              <a:solidFill>
                                <a:schemeClr val="tx2">
                                  <a:lumMod val="50000"/>
                                </a:schemeClr>
                              </a:solidFill>
                              <a:latin typeface="Cambria Math" panose="02040503050406030204" pitchFamily="18" charset="0"/>
                            </a:rPr>
                            <m:t>)</m:t>
                          </m:r>
                        </m:e>
                      </m:func>
                    </m:oMath>
                  </m:oMathPara>
                </a14:m>
                <a:endParaRPr lang="en-US" sz="2800" dirty="0"/>
              </a:p>
            </p:txBody>
          </p:sp>
        </mc:Choice>
        <mc:Fallback xmlns="">
          <p:sp>
            <p:nvSpPr>
              <p:cNvPr id="167" name="TextBox 166"/>
              <p:cNvSpPr txBox="1">
                <a:spLocks noRot="1" noChangeAspect="1" noMove="1" noResize="1" noEditPoints="1" noAdjustHandles="1" noChangeArrowheads="1" noChangeShapeType="1" noTextEdit="1"/>
              </p:cNvSpPr>
              <p:nvPr/>
            </p:nvSpPr>
            <p:spPr>
              <a:xfrm>
                <a:off x="2190331" y="1249183"/>
                <a:ext cx="7892823" cy="1185966"/>
              </a:xfrm>
              <a:prstGeom prst="rect">
                <a:avLst/>
              </a:prstGeom>
              <a:blipFill>
                <a:blip r:embed="rId16"/>
                <a:stretch>
                  <a:fillRect/>
                </a:stretch>
              </a:blipFill>
            </p:spPr>
            <p:txBody>
              <a:bodyPr/>
              <a:lstStyle/>
              <a:p>
                <a:r>
                  <a:rPr lang="en-US">
                    <a:noFill/>
                  </a:rPr>
                  <a:t> </a:t>
                </a:r>
              </a:p>
            </p:txBody>
          </p:sp>
        </mc:Fallback>
      </mc:AlternateContent>
      <p:grpSp>
        <p:nvGrpSpPr>
          <p:cNvPr id="32" name="Group 31"/>
          <p:cNvGrpSpPr/>
          <p:nvPr/>
        </p:nvGrpSpPr>
        <p:grpSpPr>
          <a:xfrm>
            <a:off x="620335" y="3521631"/>
            <a:ext cx="2127182" cy="553998"/>
            <a:chOff x="760107" y="3521631"/>
            <a:chExt cx="2127182" cy="553998"/>
          </a:xfrm>
        </p:grpSpPr>
        <p:sp>
          <p:nvSpPr>
            <p:cNvPr id="73" name="TextBox 72"/>
            <p:cNvSpPr txBox="1"/>
            <p:nvPr/>
          </p:nvSpPr>
          <p:spPr>
            <a:xfrm>
              <a:off x="760107" y="3586587"/>
              <a:ext cx="1755289" cy="446276"/>
            </a:xfrm>
            <a:prstGeom prst="rect">
              <a:avLst/>
            </a:prstGeom>
            <a:noFill/>
          </p:spPr>
          <p:txBody>
            <a:bodyPr wrap="none" rtlCol="0">
              <a:spAutoFit/>
            </a:bodyPr>
            <a:lstStyle/>
            <a:p>
              <a:pPr algn="ctr"/>
              <a:r>
                <a:rPr lang="en-US" sz="2300" i="1" dirty="0"/>
                <a:t>k</a:t>
              </a:r>
              <a:r>
                <a:rPr lang="en-US" sz="2300" i="1" dirty="0" smtClean="0"/>
                <a:t> </a:t>
              </a:r>
              <a:r>
                <a:rPr lang="en-US" sz="2300" dirty="0" smtClean="0"/>
                <a:t>candidates,</a:t>
              </a:r>
            </a:p>
          </p:txBody>
        </p:sp>
        <mc:AlternateContent xmlns:mc="http://schemas.openxmlformats.org/markup-compatibility/2006" xmlns:a14="http://schemas.microsoft.com/office/drawing/2010/main">
          <mc:Choice Requires="a14">
            <p:sp>
              <p:nvSpPr>
                <p:cNvPr id="168" name="Rectangle 167"/>
                <p:cNvSpPr/>
                <p:nvPr/>
              </p:nvSpPr>
              <p:spPr>
                <a:xfrm>
                  <a:off x="2394654" y="3521631"/>
                  <a:ext cx="492635" cy="5539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3000" i="1" smtClean="0">
                                <a:solidFill>
                                  <a:schemeClr val="tx1"/>
                                </a:solidFill>
                                <a:latin typeface="Cambria Math" panose="02040503050406030204" pitchFamily="18" charset="0"/>
                              </a:rPr>
                            </m:ctrlPr>
                          </m:accPr>
                          <m:e>
                            <m:r>
                              <a:rPr lang="en-US" sz="3000" i="1">
                                <a:solidFill>
                                  <a:schemeClr val="tx1"/>
                                </a:solidFill>
                                <a:latin typeface="Cambria Math" panose="02040503050406030204" pitchFamily="18" charset="0"/>
                              </a:rPr>
                              <m:t>𝑦</m:t>
                            </m:r>
                          </m:e>
                        </m:acc>
                      </m:oMath>
                    </m:oMathPara>
                  </a14:m>
                  <a:endParaRPr lang="en-US" sz="3000" dirty="0">
                    <a:solidFill>
                      <a:schemeClr val="tx1"/>
                    </a:solidFill>
                  </a:endParaRPr>
                </a:p>
              </p:txBody>
            </p:sp>
          </mc:Choice>
          <mc:Fallback xmlns="">
            <p:sp>
              <p:nvSpPr>
                <p:cNvPr id="168" name="Rectangle 167"/>
                <p:cNvSpPr>
                  <a:spLocks noRot="1" noChangeAspect="1" noMove="1" noResize="1" noEditPoints="1" noAdjustHandles="1" noChangeArrowheads="1" noChangeShapeType="1" noTextEdit="1"/>
                </p:cNvSpPr>
                <p:nvPr/>
              </p:nvSpPr>
              <p:spPr>
                <a:xfrm>
                  <a:off x="2394654" y="3521631"/>
                  <a:ext cx="492635" cy="553998"/>
                </a:xfrm>
                <a:prstGeom prst="rect">
                  <a:avLst/>
                </a:prstGeom>
                <a:blipFill>
                  <a:blip r:embed="rId17"/>
                  <a:stretch>
                    <a:fillRect/>
                  </a:stretch>
                </a:blipFill>
              </p:spPr>
              <p:txBody>
                <a:bodyPr/>
                <a:lstStyle/>
                <a:p>
                  <a:r>
                    <a:rPr lang="en-US">
                      <a:noFill/>
                    </a:rPr>
                    <a:t> </a:t>
                  </a:r>
                </a:p>
              </p:txBody>
            </p:sp>
          </mc:Fallback>
        </mc:AlternateContent>
      </p:grpSp>
      <p:grpSp>
        <p:nvGrpSpPr>
          <p:cNvPr id="28" name="Group 27"/>
          <p:cNvGrpSpPr/>
          <p:nvPr/>
        </p:nvGrpSpPr>
        <p:grpSpPr>
          <a:xfrm>
            <a:off x="898292" y="2416070"/>
            <a:ext cx="1571268" cy="553998"/>
            <a:chOff x="1003589" y="2416070"/>
            <a:chExt cx="1571268" cy="553998"/>
          </a:xfrm>
        </p:grpSpPr>
        <p:sp>
          <p:nvSpPr>
            <p:cNvPr id="72" name="TextBox 71"/>
            <p:cNvSpPr txBox="1"/>
            <p:nvPr/>
          </p:nvSpPr>
          <p:spPr>
            <a:xfrm>
              <a:off x="1003589" y="2495063"/>
              <a:ext cx="1471355" cy="446276"/>
            </a:xfrm>
            <a:prstGeom prst="rect">
              <a:avLst/>
            </a:prstGeom>
            <a:noFill/>
          </p:spPr>
          <p:txBody>
            <a:bodyPr wrap="square" rtlCol="0">
              <a:spAutoFit/>
            </a:bodyPr>
            <a:lstStyle/>
            <a:p>
              <a:pPr algn="ctr"/>
              <a:r>
                <a:rPr lang="en-US" sz="2300" dirty="0" smtClean="0"/>
                <a:t>Input,</a:t>
              </a:r>
              <a:endParaRPr lang="en-US" sz="2300" dirty="0"/>
            </a:p>
          </p:txBody>
        </p:sp>
        <mc:AlternateContent xmlns:mc="http://schemas.openxmlformats.org/markup-compatibility/2006" xmlns:a14="http://schemas.microsoft.com/office/drawing/2010/main">
          <mc:Choice Requires="a14">
            <p:sp>
              <p:nvSpPr>
                <p:cNvPr id="169" name="Rectangle 168"/>
                <p:cNvSpPr/>
                <p:nvPr/>
              </p:nvSpPr>
              <p:spPr>
                <a:xfrm>
                  <a:off x="2086775" y="2416070"/>
                  <a:ext cx="488082" cy="5539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000" b="0" i="1" smtClean="0">
                            <a:solidFill>
                              <a:schemeClr val="tx1"/>
                            </a:solidFill>
                            <a:latin typeface="Cambria Math" panose="02040503050406030204" pitchFamily="18" charset="0"/>
                          </a:rPr>
                          <m:t>𝑥</m:t>
                        </m:r>
                      </m:oMath>
                    </m:oMathPara>
                  </a14:m>
                  <a:endParaRPr lang="en-US" sz="3000" dirty="0">
                    <a:solidFill>
                      <a:schemeClr val="tx1"/>
                    </a:solidFill>
                  </a:endParaRPr>
                </a:p>
              </p:txBody>
            </p:sp>
          </mc:Choice>
          <mc:Fallback xmlns="">
            <p:sp>
              <p:nvSpPr>
                <p:cNvPr id="169" name="Rectangle 168"/>
                <p:cNvSpPr>
                  <a:spLocks noRot="1" noChangeAspect="1" noMove="1" noResize="1" noEditPoints="1" noAdjustHandles="1" noChangeArrowheads="1" noChangeShapeType="1" noTextEdit="1"/>
                </p:cNvSpPr>
                <p:nvPr/>
              </p:nvSpPr>
              <p:spPr>
                <a:xfrm>
                  <a:off x="2086775" y="2416070"/>
                  <a:ext cx="488082" cy="553998"/>
                </a:xfrm>
                <a:prstGeom prst="rect">
                  <a:avLst/>
                </a:prstGeom>
                <a:blipFill>
                  <a:blip r:embed="rId18"/>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24891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4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p:bldP spid="123" grpId="0"/>
      <p:bldP spid="131" grpId="0"/>
      <p:bldP spid="124" grpId="0"/>
      <p:bldP spid="133" grpId="0"/>
      <p:bldP spid="125" grpId="0"/>
      <p:bldP spid="134" grpId="0"/>
      <p:bldP spid="135" grpId="0"/>
      <p:bldP spid="137" grpId="0"/>
      <p:bldP spid="138" grpId="0"/>
      <p:bldP spid="139" grpId="0"/>
      <p:bldP spid="164" grpId="0"/>
      <p:bldP spid="165" grpId="0"/>
      <p:bldP spid="16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2795174"/>
            <a:ext cx="12192000" cy="1009698"/>
          </a:xfrm>
          <a:prstGeom prst="rect">
            <a:avLst/>
          </a:prstGeom>
        </p:spPr>
        <p:txBody>
          <a:bodyP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5000" dirty="0" smtClean="0"/>
              <a:t>Experiments</a:t>
            </a:r>
            <a:endParaRPr lang="en-US" sz="5000" dirty="0"/>
          </a:p>
        </p:txBody>
      </p:sp>
    </p:spTree>
    <p:extLst>
      <p:ext uri="{BB962C8B-B14F-4D97-AF65-F5344CB8AC3E}">
        <p14:creationId xmlns:p14="http://schemas.microsoft.com/office/powerpoint/2010/main" val="8980353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1245993" y="2240427"/>
            <a:ext cx="5231471" cy="2452153"/>
          </a:xfrm>
          <a:prstGeom prst="roundRect">
            <a:avLst>
              <a:gd name="adj" fmla="val 12159"/>
            </a:avLst>
          </a:prstGeom>
          <a:solidFill>
            <a:schemeClr val="tx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0" y="146242"/>
            <a:ext cx="12191999" cy="1009698"/>
          </a:xfrm>
        </p:spPr>
        <p:txBody>
          <a:bodyPr>
            <a:normAutofit/>
          </a:bodyPr>
          <a:lstStyle/>
          <a:p>
            <a:r>
              <a:rPr lang="en-US" dirty="0" smtClean="0"/>
              <a:t>Setup</a:t>
            </a:r>
            <a:endParaRPr lang="en-US" dirty="0"/>
          </a:p>
        </p:txBody>
      </p:sp>
      <p:grpSp>
        <p:nvGrpSpPr>
          <p:cNvPr id="11" name="Group 10"/>
          <p:cNvGrpSpPr/>
          <p:nvPr/>
        </p:nvGrpSpPr>
        <p:grpSpPr>
          <a:xfrm>
            <a:off x="1390848" y="2250475"/>
            <a:ext cx="5086616" cy="2282477"/>
            <a:chOff x="1062975" y="1221897"/>
            <a:chExt cx="5086616" cy="2282477"/>
          </a:xfrm>
        </p:grpSpPr>
        <p:sp>
          <p:nvSpPr>
            <p:cNvPr id="4" name="TextBox 3"/>
            <p:cNvSpPr txBox="1"/>
            <p:nvPr/>
          </p:nvSpPr>
          <p:spPr>
            <a:xfrm>
              <a:off x="1062975" y="1221897"/>
              <a:ext cx="1725179" cy="707886"/>
            </a:xfrm>
            <a:prstGeom prst="rect">
              <a:avLst/>
            </a:prstGeom>
            <a:noFill/>
          </p:spPr>
          <p:txBody>
            <a:bodyPr wrap="square" rtlCol="0">
              <a:spAutoFit/>
            </a:bodyPr>
            <a:lstStyle/>
            <a:p>
              <a:r>
                <a:rPr lang="en-US" sz="4000" b="1" dirty="0" smtClean="0"/>
                <a:t>Parsers</a:t>
              </a:r>
              <a:endParaRPr lang="en-US" sz="4000" b="1" dirty="0"/>
            </a:p>
          </p:txBody>
        </p:sp>
        <p:sp>
          <p:nvSpPr>
            <p:cNvPr id="7" name="TextBox 6"/>
            <p:cNvSpPr txBox="1"/>
            <p:nvPr/>
          </p:nvSpPr>
          <p:spPr>
            <a:xfrm>
              <a:off x="1209798" y="1811603"/>
              <a:ext cx="4939793" cy="1692771"/>
            </a:xfrm>
            <a:prstGeom prst="rect">
              <a:avLst/>
            </a:prstGeom>
            <a:noFill/>
          </p:spPr>
          <p:txBody>
            <a:bodyPr wrap="square" rtlCol="0">
              <a:spAutoFit/>
            </a:bodyPr>
            <a:lstStyle/>
            <a:p>
              <a:r>
                <a:rPr lang="en-US" sz="2600" dirty="0" smtClean="0"/>
                <a:t>Span-Based [Cross &amp; Huang, 2016]</a:t>
              </a:r>
            </a:p>
            <a:p>
              <a:r>
                <a:rPr lang="en-US" sz="2600" dirty="0" smtClean="0"/>
                <a:t>Top-Down [Stern et al. 2016]</a:t>
              </a:r>
              <a:endParaRPr lang="en-US" sz="2600" dirty="0"/>
            </a:p>
            <a:p>
              <a:r>
                <a:rPr lang="en-US" sz="2600" dirty="0" smtClean="0"/>
                <a:t>RNNG [Dyer et al. 2016]</a:t>
              </a:r>
              <a:endParaRPr lang="en-US" sz="2600" dirty="0"/>
            </a:p>
            <a:p>
              <a:r>
                <a:rPr lang="en-US" sz="2600" dirty="0" smtClean="0"/>
                <a:t>In-Order [Liu and Zhang, 2017]</a:t>
              </a:r>
              <a:endParaRPr lang="en-US" sz="2600" dirty="0"/>
            </a:p>
          </p:txBody>
        </p:sp>
      </p:grpSp>
      <p:grpSp>
        <p:nvGrpSpPr>
          <p:cNvPr id="16" name="Group 15"/>
          <p:cNvGrpSpPr/>
          <p:nvPr/>
        </p:nvGrpSpPr>
        <p:grpSpPr>
          <a:xfrm>
            <a:off x="7703638" y="2235580"/>
            <a:ext cx="2897370" cy="2452153"/>
            <a:chOff x="7703638" y="2235580"/>
            <a:chExt cx="2897370" cy="2452153"/>
          </a:xfrm>
        </p:grpSpPr>
        <p:sp>
          <p:nvSpPr>
            <p:cNvPr id="13" name="Rounded Rectangle 12"/>
            <p:cNvSpPr/>
            <p:nvPr/>
          </p:nvSpPr>
          <p:spPr>
            <a:xfrm>
              <a:off x="7703638" y="2235580"/>
              <a:ext cx="2897370" cy="2452153"/>
            </a:xfrm>
            <a:prstGeom prst="roundRect">
              <a:avLst>
                <a:gd name="adj" fmla="val 12159"/>
              </a:avLst>
            </a:prstGeom>
            <a:solidFill>
              <a:schemeClr val="tx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7888673" y="2250475"/>
              <a:ext cx="2544384" cy="1941023"/>
              <a:chOff x="1062975" y="3618368"/>
              <a:chExt cx="2544384" cy="1941023"/>
            </a:xfrm>
            <a:solidFill>
              <a:schemeClr val="tx2"/>
            </a:solidFill>
          </p:grpSpPr>
          <p:sp>
            <p:nvSpPr>
              <p:cNvPr id="6" name="TextBox 5"/>
              <p:cNvSpPr txBox="1"/>
              <p:nvPr/>
            </p:nvSpPr>
            <p:spPr>
              <a:xfrm>
                <a:off x="1062975" y="3618368"/>
                <a:ext cx="2087328" cy="707886"/>
              </a:xfrm>
              <a:prstGeom prst="rect">
                <a:avLst/>
              </a:prstGeom>
              <a:grpFill/>
            </p:spPr>
            <p:txBody>
              <a:bodyPr wrap="square" rtlCol="0">
                <a:spAutoFit/>
              </a:bodyPr>
              <a:lstStyle/>
              <a:p>
                <a:r>
                  <a:rPr lang="en-US" sz="4000" b="1" dirty="0" smtClean="0"/>
                  <a:t>Training</a:t>
                </a:r>
                <a:endParaRPr lang="en-US" sz="4000" b="1" dirty="0"/>
              </a:p>
            </p:txBody>
          </p:sp>
          <p:sp>
            <p:nvSpPr>
              <p:cNvPr id="8" name="TextBox 7"/>
              <p:cNvSpPr txBox="1"/>
              <p:nvPr/>
            </p:nvSpPr>
            <p:spPr>
              <a:xfrm>
                <a:off x="1248763" y="4266729"/>
                <a:ext cx="2358596" cy="1292662"/>
              </a:xfrm>
              <a:prstGeom prst="rect">
                <a:avLst/>
              </a:prstGeom>
              <a:grpFill/>
            </p:spPr>
            <p:txBody>
              <a:bodyPr wrap="square" rtlCol="0">
                <a:spAutoFit/>
              </a:bodyPr>
              <a:lstStyle/>
              <a:p>
                <a:r>
                  <a:rPr lang="en-US" sz="2600" dirty="0" smtClean="0"/>
                  <a:t>Static oracle</a:t>
                </a:r>
              </a:p>
              <a:p>
                <a:r>
                  <a:rPr lang="en-US" sz="2600" dirty="0" smtClean="0"/>
                  <a:t>Dynamic oracle</a:t>
                </a:r>
              </a:p>
              <a:p>
                <a:r>
                  <a:rPr lang="en-US" sz="2600" dirty="0" smtClean="0"/>
                  <a:t>Policy gradient</a:t>
                </a:r>
              </a:p>
            </p:txBody>
          </p:sp>
        </p:grpSp>
      </p:grpSp>
      <p:sp>
        <p:nvSpPr>
          <p:cNvPr id="15" name="TextBox 14"/>
          <p:cNvSpPr txBox="1"/>
          <p:nvPr/>
        </p:nvSpPr>
        <p:spPr>
          <a:xfrm>
            <a:off x="6882372" y="3113054"/>
            <a:ext cx="428322" cy="769441"/>
          </a:xfrm>
          <a:prstGeom prst="rect">
            <a:avLst/>
          </a:prstGeom>
          <a:noFill/>
        </p:spPr>
        <p:txBody>
          <a:bodyPr wrap="none" rtlCol="0">
            <a:spAutoFit/>
          </a:bodyPr>
          <a:lstStyle/>
          <a:p>
            <a:r>
              <a:rPr lang="en-US" sz="4400" dirty="0" smtClean="0"/>
              <a:t>x</a:t>
            </a:r>
            <a:endParaRPr lang="en-US" sz="4400" dirty="0"/>
          </a:p>
        </p:txBody>
      </p:sp>
    </p:spTree>
    <p:extLst>
      <p:ext uri="{BB962C8B-B14F-4D97-AF65-F5344CB8AC3E}">
        <p14:creationId xmlns:p14="http://schemas.microsoft.com/office/powerpoint/2010/main" val="3683655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6242"/>
            <a:ext cx="12191999" cy="1009698"/>
          </a:xfrm>
        </p:spPr>
        <p:txBody>
          <a:bodyPr>
            <a:normAutofit/>
          </a:bodyPr>
          <a:lstStyle/>
          <a:p>
            <a:r>
              <a:rPr lang="en-US" dirty="0" smtClean="0"/>
              <a:t>English PTB F1</a:t>
            </a:r>
            <a:endParaRPr lang="en-US" dirty="0"/>
          </a:p>
        </p:txBody>
      </p:sp>
      <p:graphicFrame>
        <p:nvGraphicFramePr>
          <p:cNvPr id="5" name="Chart 4"/>
          <p:cNvGraphicFramePr/>
          <p:nvPr>
            <p:extLst>
              <p:ext uri="{D42A27DB-BD31-4B8C-83A1-F6EECF244321}">
                <p14:modId xmlns:p14="http://schemas.microsoft.com/office/powerpoint/2010/main" val="3075139956"/>
              </p:ext>
            </p:extLst>
          </p:nvPr>
        </p:nvGraphicFramePr>
        <p:xfrm>
          <a:off x="776513" y="1155940"/>
          <a:ext cx="10663012" cy="5778260"/>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angle 2"/>
          <p:cNvSpPr/>
          <p:nvPr/>
        </p:nvSpPr>
        <p:spPr>
          <a:xfrm>
            <a:off x="6606988" y="2653553"/>
            <a:ext cx="672353" cy="324522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8588188" y="1945341"/>
            <a:ext cx="672353" cy="3953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5020235" y="1445050"/>
            <a:ext cx="2501153" cy="28513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7521388" y="1445049"/>
            <a:ext cx="2501153" cy="28513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3203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graphicEl>
                                              <a:chart seriesIdx="0" categoryIdx="-4" bldStep="series"/>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graphicEl>
                                              <a:chart seriesIdx="1" categoryIdx="-4" bldStep="series"/>
                                            </p:graphicEl>
                                          </p:spTgt>
                                        </p:tgtEl>
                                        <p:attrNameLst>
                                          <p:attrName>style.visibility</p:attrName>
                                        </p:attrNameLst>
                                      </p:cBhvr>
                                      <p:to>
                                        <p:strVal val="visible"/>
                                      </p:to>
                                    </p:set>
                                  </p:childTnLst>
                                </p:cTn>
                              </p:par>
                              <p:par>
                                <p:cTn id="13" presetID="1" presetClass="exit"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chart seriesIdx="2" categoryIdx="-4" bldStep="series"/>
                                            </p:graphicEl>
                                          </p:spTgt>
                                        </p:tgtEl>
                                        <p:attrNameLst>
                                          <p:attrName>style.visibility</p:attrName>
                                        </p:attrNameLst>
                                      </p:cBhvr>
                                      <p:to>
                                        <p:strVal val="visible"/>
                                      </p:to>
                                    </p:set>
                                  </p:childTnLst>
                                </p:cTn>
                              </p:par>
                              <p:par>
                                <p:cTn id="19" presetID="1" presetClass="exit"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Chart bld="series"/>
        </p:bldSub>
      </p:bldGraphic>
      <p:bldP spid="3" grpId="0" animBg="1"/>
      <p:bldP spid="6" grpId="0" animBg="1"/>
      <p:bldP spid="7"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6242"/>
            <a:ext cx="12191999" cy="1009698"/>
          </a:xfrm>
        </p:spPr>
        <p:txBody>
          <a:bodyPr>
            <a:normAutofit/>
          </a:bodyPr>
          <a:lstStyle/>
          <a:p>
            <a:r>
              <a:rPr lang="en-US" dirty="0" smtClean="0"/>
              <a:t>Training Efficiency</a:t>
            </a:r>
            <a:endParaRPr lang="en-US" dirty="0"/>
          </a:p>
        </p:txBody>
      </p:sp>
      <p:sp>
        <p:nvSpPr>
          <p:cNvPr id="6" name="TextBox 5"/>
          <p:cNvSpPr txBox="1"/>
          <p:nvPr/>
        </p:nvSpPr>
        <p:spPr>
          <a:xfrm>
            <a:off x="803868" y="1196132"/>
            <a:ext cx="10621108" cy="492443"/>
          </a:xfrm>
          <a:prstGeom prst="rect">
            <a:avLst/>
          </a:prstGeom>
          <a:noFill/>
        </p:spPr>
        <p:txBody>
          <a:bodyPr wrap="square" rtlCol="0">
            <a:spAutoFit/>
          </a:bodyPr>
          <a:lstStyle/>
          <a:p>
            <a:pPr algn="ctr"/>
            <a:r>
              <a:rPr lang="en-US" sz="2600" dirty="0" smtClean="0"/>
              <a:t>PTB learning curves for the Top-Down parser</a:t>
            </a:r>
            <a:endParaRPr lang="en-US" sz="2600" dirty="0"/>
          </a:p>
        </p:txBody>
      </p:sp>
      <p:graphicFrame>
        <p:nvGraphicFramePr>
          <p:cNvPr id="7" name="Chart 6"/>
          <p:cNvGraphicFramePr/>
          <p:nvPr>
            <p:extLst>
              <p:ext uri="{D42A27DB-BD31-4B8C-83A1-F6EECF244321}">
                <p14:modId xmlns:p14="http://schemas.microsoft.com/office/powerpoint/2010/main" val="2231855565"/>
              </p:ext>
            </p:extLst>
          </p:nvPr>
        </p:nvGraphicFramePr>
        <p:xfrm>
          <a:off x="659841" y="1728767"/>
          <a:ext cx="10872316" cy="4953387"/>
        </p:xfrm>
        <a:graphic>
          <a:graphicData uri="http://schemas.openxmlformats.org/drawingml/2006/chart">
            <c:chart xmlns:c="http://schemas.openxmlformats.org/drawingml/2006/chart" xmlns:r="http://schemas.openxmlformats.org/officeDocument/2006/relationships" r:id="rId3"/>
          </a:graphicData>
        </a:graphic>
      </p:graphicFrame>
      <p:sp>
        <p:nvSpPr>
          <p:cNvPr id="4" name="Rectangle 3"/>
          <p:cNvSpPr/>
          <p:nvPr/>
        </p:nvSpPr>
        <p:spPr>
          <a:xfrm>
            <a:off x="5094514" y="4481565"/>
            <a:ext cx="2411605" cy="42203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7698712" y="4481565"/>
            <a:ext cx="2411605" cy="42203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0920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graphicEl>
                                              <a:chart seriesIdx="-3" categoryIdx="-3" bldStep="gridLegend"/>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graphicEl>
                                              <a:chart seriesIdx="0" categoryIdx="-4" bldStep="series"/>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graphicEl>
                                              <a:chart seriesIdx="1" categoryIdx="-4" bldStep="series"/>
                                            </p:graphicEl>
                                          </p:spTgt>
                                        </p:tgtEl>
                                        <p:attrNameLst>
                                          <p:attrName>style.visibility</p:attrName>
                                        </p:attrNameLst>
                                      </p:cBhvr>
                                      <p:to>
                                        <p:strVal val="visible"/>
                                      </p:to>
                                    </p:set>
                                  </p:childTnLst>
                                </p:cTn>
                              </p:par>
                            </p:childTnLst>
                          </p:cTn>
                        </p:par>
                        <p:par>
                          <p:cTn id="13" fill="hold">
                            <p:stCondLst>
                              <p:cond delay="0"/>
                            </p:stCondLst>
                            <p:childTnLst>
                              <p:par>
                                <p:cTn id="14" presetID="1" presetClass="exit" presetSubtype="0" fill="hold" grpId="0" nodeType="afterEffect">
                                  <p:stCondLst>
                                    <p:cond delay="0"/>
                                  </p:stCondLst>
                                  <p:childTnLst>
                                    <p:set>
                                      <p:cBhvr>
                                        <p:cTn id="15" dur="1" fill="hold">
                                          <p:stCondLst>
                                            <p:cond delay="0"/>
                                          </p:stCondLst>
                                        </p:cTn>
                                        <p:tgtEl>
                                          <p:spTgt spid="4"/>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
                                            <p:graphicEl>
                                              <a:chart seriesIdx="2" categoryIdx="-4" bldStep="series"/>
                                            </p:graphicEl>
                                          </p:spTgt>
                                        </p:tgtEl>
                                        <p:attrNameLst>
                                          <p:attrName>style.visibility</p:attrName>
                                        </p:attrNameLst>
                                      </p:cBhvr>
                                      <p:to>
                                        <p:strVal val="visible"/>
                                      </p:to>
                                    </p:set>
                                  </p:childTnLst>
                                </p:cTn>
                              </p:par>
                              <p:par>
                                <p:cTn id="20" presetID="1" presetClass="exit"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Chart bld="series"/>
        </p:bldSub>
      </p:bldGraphic>
      <p:bldP spid="4"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6242"/>
            <a:ext cx="12191999" cy="1009698"/>
          </a:xfrm>
        </p:spPr>
        <p:txBody>
          <a:bodyPr>
            <a:normAutofit/>
          </a:bodyPr>
          <a:lstStyle/>
          <a:p>
            <a:r>
              <a:rPr lang="en-US" dirty="0" smtClean="0"/>
              <a:t>French Treebank F1</a:t>
            </a:r>
            <a:endParaRPr lang="en-US" dirty="0"/>
          </a:p>
        </p:txBody>
      </p:sp>
      <p:graphicFrame>
        <p:nvGraphicFramePr>
          <p:cNvPr id="5" name="Chart 4"/>
          <p:cNvGraphicFramePr/>
          <p:nvPr>
            <p:extLst>
              <p:ext uri="{D42A27DB-BD31-4B8C-83A1-F6EECF244321}">
                <p14:modId xmlns:p14="http://schemas.microsoft.com/office/powerpoint/2010/main" val="3158823696"/>
              </p:ext>
            </p:extLst>
          </p:nvPr>
        </p:nvGraphicFramePr>
        <p:xfrm>
          <a:off x="776513" y="1155940"/>
          <a:ext cx="10663012" cy="577826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46335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6242"/>
            <a:ext cx="12191999" cy="1009698"/>
          </a:xfrm>
        </p:spPr>
        <p:txBody>
          <a:bodyPr>
            <a:normAutofit/>
          </a:bodyPr>
          <a:lstStyle/>
          <a:p>
            <a:r>
              <a:rPr lang="en-US" dirty="0" smtClean="0"/>
              <a:t>Chinese Penn Treebank v5.1 F1</a:t>
            </a:r>
            <a:endParaRPr lang="en-US" dirty="0"/>
          </a:p>
        </p:txBody>
      </p:sp>
      <p:graphicFrame>
        <p:nvGraphicFramePr>
          <p:cNvPr id="5" name="Chart 4"/>
          <p:cNvGraphicFramePr/>
          <p:nvPr>
            <p:extLst>
              <p:ext uri="{D42A27DB-BD31-4B8C-83A1-F6EECF244321}">
                <p14:modId xmlns:p14="http://schemas.microsoft.com/office/powerpoint/2010/main" val="315420800"/>
              </p:ext>
            </p:extLst>
          </p:nvPr>
        </p:nvGraphicFramePr>
        <p:xfrm>
          <a:off x="776513" y="1155940"/>
          <a:ext cx="10663012" cy="577826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532735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6242"/>
            <a:ext cx="12191999" cy="1009698"/>
          </a:xfrm>
        </p:spPr>
        <p:txBody>
          <a:bodyPr/>
          <a:lstStyle/>
          <a:p>
            <a:r>
              <a:rPr lang="en-US" dirty="0" smtClean="0"/>
              <a:t>Conclusions</a:t>
            </a:r>
            <a:endParaRPr lang="en-US" dirty="0"/>
          </a:p>
        </p:txBody>
      </p:sp>
      <p:sp>
        <p:nvSpPr>
          <p:cNvPr id="3" name="Content Placeholder 2"/>
          <p:cNvSpPr>
            <a:spLocks noGrp="1"/>
          </p:cNvSpPr>
          <p:nvPr>
            <p:ph idx="1"/>
          </p:nvPr>
        </p:nvSpPr>
        <p:spPr>
          <a:xfrm>
            <a:off x="609600" y="1307715"/>
            <a:ext cx="10972800" cy="4801683"/>
          </a:xfrm>
        </p:spPr>
        <p:txBody>
          <a:bodyPr>
            <a:normAutofit/>
          </a:bodyPr>
          <a:lstStyle/>
          <a:p>
            <a:pPr>
              <a:buFont typeface="Arial Unicode MS" panose="020B0604020202020204" pitchFamily="34" charset="-128"/>
              <a:buChar char="‣"/>
            </a:pPr>
            <a:r>
              <a:rPr lang="en-US" dirty="0" smtClean="0"/>
              <a:t>Local decisions can have non-local consequences</a:t>
            </a:r>
          </a:p>
          <a:p>
            <a:pPr lvl="1">
              <a:buFont typeface="Arial Unicode MS" panose="020B0604020202020204" pitchFamily="34" charset="-128"/>
              <a:buChar char="‣"/>
            </a:pPr>
            <a:r>
              <a:rPr lang="en-US" dirty="0" smtClean="0"/>
              <a:t>Loss mismatch</a:t>
            </a:r>
          </a:p>
          <a:p>
            <a:pPr lvl="1">
              <a:buFont typeface="Arial Unicode MS" panose="020B0604020202020204" pitchFamily="34" charset="-128"/>
              <a:buChar char="‣"/>
            </a:pPr>
            <a:r>
              <a:rPr lang="en-US" dirty="0" smtClean="0"/>
              <a:t>Exposure bias</a:t>
            </a:r>
          </a:p>
          <a:p>
            <a:pPr lvl="1">
              <a:buFont typeface="Arial Unicode MS" panose="020B0604020202020204" pitchFamily="34" charset="-128"/>
              <a:buChar char="‣"/>
            </a:pPr>
            <a:endParaRPr lang="en-US" dirty="0" smtClean="0"/>
          </a:p>
          <a:p>
            <a:pPr>
              <a:buFont typeface="Arial Unicode MS" panose="020B0604020202020204" pitchFamily="34" charset="-128"/>
              <a:buChar char="‣"/>
            </a:pPr>
            <a:r>
              <a:rPr lang="en-US" dirty="0" smtClean="0"/>
              <a:t>How to deal with the issues caused by local decisions?</a:t>
            </a:r>
            <a:endParaRPr lang="en-US" dirty="0"/>
          </a:p>
          <a:p>
            <a:pPr lvl="1">
              <a:buFont typeface="Arial Unicode MS" panose="020B0604020202020204" pitchFamily="34" charset="-128"/>
              <a:buChar char="‣"/>
            </a:pPr>
            <a:r>
              <a:rPr lang="en-US" dirty="0" smtClean="0"/>
              <a:t>Dynamic oracles: efficient, model specific</a:t>
            </a:r>
            <a:endParaRPr lang="en-US" dirty="0"/>
          </a:p>
          <a:p>
            <a:pPr lvl="1">
              <a:buFont typeface="Arial Unicode MS" panose="020B0604020202020204" pitchFamily="34" charset="-128"/>
              <a:buChar char="‣"/>
            </a:pPr>
            <a:r>
              <a:rPr lang="en-US" dirty="0" smtClean="0"/>
              <a:t>Policy gradient: slower to train, but general purpose</a:t>
            </a:r>
            <a:endParaRPr lang="en-US" dirty="0"/>
          </a:p>
        </p:txBody>
      </p:sp>
    </p:spTree>
    <p:extLst>
      <p:ext uri="{BB962C8B-B14F-4D97-AF65-F5344CB8AC3E}">
        <p14:creationId xmlns:p14="http://schemas.microsoft.com/office/powerpoint/2010/main" val="1457157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4294967295"/>
          </p:nvPr>
        </p:nvSpPr>
        <p:spPr>
          <a:xfrm>
            <a:off x="0" y="1308100"/>
            <a:ext cx="12192000" cy="4108450"/>
          </a:xfrm>
        </p:spPr>
        <p:txBody>
          <a:bodyPr>
            <a:normAutofit/>
          </a:bodyPr>
          <a:lstStyle/>
          <a:p>
            <a:pPr marL="0" indent="0" algn="ctr">
              <a:buNone/>
            </a:pPr>
            <a:r>
              <a:rPr lang="en-US" sz="5000" dirty="0" smtClean="0"/>
              <a:t>Thank you!</a:t>
            </a:r>
            <a:endParaRPr lang="en-US" sz="5000" dirty="0"/>
          </a:p>
        </p:txBody>
      </p:sp>
    </p:spTree>
    <p:extLst>
      <p:ext uri="{BB962C8B-B14F-4D97-AF65-F5344CB8AC3E}">
        <p14:creationId xmlns:p14="http://schemas.microsoft.com/office/powerpoint/2010/main" val="12139703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88352"/>
            <a:ext cx="12192000" cy="1470025"/>
          </a:xfrm>
        </p:spPr>
        <p:txBody>
          <a:bodyPr>
            <a:noAutofit/>
          </a:bodyPr>
          <a:lstStyle/>
          <a:p>
            <a:r>
              <a:rPr lang="en-US" sz="4200" dirty="0" smtClean="0">
                <a:solidFill>
                  <a:srgbClr val="333333"/>
                </a:solidFill>
              </a:rPr>
              <a:t>Policy Gradient as a Proxy for </a:t>
            </a:r>
            <a:br>
              <a:rPr lang="en-US" sz="4200" dirty="0" smtClean="0">
                <a:solidFill>
                  <a:srgbClr val="333333"/>
                </a:solidFill>
              </a:rPr>
            </a:br>
            <a:r>
              <a:rPr lang="en-US" sz="4200" b="1" dirty="0" smtClean="0">
                <a:solidFill>
                  <a:srgbClr val="333333"/>
                </a:solidFill>
              </a:rPr>
              <a:t>Dynamic Oracles</a:t>
            </a:r>
            <a:r>
              <a:rPr lang="en-US" sz="4200" dirty="0" smtClean="0">
                <a:solidFill>
                  <a:srgbClr val="333333"/>
                </a:solidFill>
              </a:rPr>
              <a:t> in Constituency Parsing</a:t>
            </a:r>
            <a:endParaRPr lang="en-US" sz="4200" dirty="0">
              <a:solidFill>
                <a:srgbClr val="333333"/>
              </a:solidFill>
            </a:endParaRPr>
          </a:p>
        </p:txBody>
      </p:sp>
      <p:sp>
        <p:nvSpPr>
          <p:cNvPr id="3" name="Subtitle 2"/>
          <p:cNvSpPr>
            <a:spLocks noGrp="1"/>
          </p:cNvSpPr>
          <p:nvPr>
            <p:ph type="subTitle" idx="1"/>
          </p:nvPr>
        </p:nvSpPr>
        <p:spPr>
          <a:xfrm>
            <a:off x="1524001" y="5031304"/>
            <a:ext cx="9143999" cy="1411492"/>
          </a:xfrm>
        </p:spPr>
        <p:txBody>
          <a:bodyPr>
            <a:normAutofit/>
          </a:bodyPr>
          <a:lstStyle/>
          <a:p>
            <a:r>
              <a:rPr lang="en-US" sz="3600" dirty="0" smtClean="0">
                <a:solidFill>
                  <a:srgbClr val="333333"/>
                </a:solidFill>
              </a:rPr>
              <a:t>Daniel Fried and Dan Klein</a:t>
            </a:r>
            <a:endParaRPr lang="en-US" sz="2800" dirty="0">
              <a:solidFill>
                <a:srgbClr val="333333"/>
              </a:solidFill>
            </a:endParaRPr>
          </a:p>
        </p:txBody>
      </p:sp>
      <p:pic>
        <p:nvPicPr>
          <p:cNvPr id="6" name="Picture 5" descr="group_logo.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1584" y="2648306"/>
            <a:ext cx="1528830" cy="2102141"/>
          </a:xfrm>
          <a:prstGeom prst="rect">
            <a:avLst/>
          </a:prstGeom>
        </p:spPr>
      </p:pic>
    </p:spTree>
    <p:extLst>
      <p:ext uri="{BB962C8B-B14F-4D97-AF65-F5344CB8AC3E}">
        <p14:creationId xmlns:p14="http://schemas.microsoft.com/office/powerpoint/2010/main" val="29399936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6242"/>
            <a:ext cx="12191999" cy="1009698"/>
          </a:xfrm>
        </p:spPr>
        <p:txBody>
          <a:bodyPr>
            <a:normAutofit/>
          </a:bodyPr>
          <a:lstStyle/>
          <a:p>
            <a:r>
              <a:rPr lang="en-US" sz="4000" dirty="0" smtClean="0"/>
              <a:t>For Comparison: A Novel Oracle for RNNG</a:t>
            </a:r>
            <a:endParaRPr lang="en-US" sz="4000" dirty="0"/>
          </a:p>
        </p:txBody>
      </p:sp>
      <p:sp>
        <p:nvSpPr>
          <p:cNvPr id="3" name="TextBox 2"/>
          <p:cNvSpPr txBox="1"/>
          <p:nvPr/>
        </p:nvSpPr>
        <p:spPr>
          <a:xfrm>
            <a:off x="1090690" y="2649505"/>
            <a:ext cx="642020" cy="523220"/>
          </a:xfrm>
          <a:prstGeom prst="rect">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a:t>(S</a:t>
            </a:r>
          </a:p>
        </p:txBody>
      </p:sp>
      <p:sp>
        <p:nvSpPr>
          <p:cNvPr id="4" name="TextBox 3"/>
          <p:cNvSpPr txBox="1"/>
          <p:nvPr/>
        </p:nvSpPr>
        <p:spPr>
          <a:xfrm>
            <a:off x="2221362" y="2649505"/>
            <a:ext cx="723997" cy="523220"/>
          </a:xfrm>
          <a:prstGeom prst="rect">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a:t>(NP</a:t>
            </a:r>
          </a:p>
        </p:txBody>
      </p:sp>
      <p:sp>
        <p:nvSpPr>
          <p:cNvPr id="5" name="TextBox 4"/>
          <p:cNvSpPr txBox="1"/>
          <p:nvPr/>
        </p:nvSpPr>
        <p:spPr>
          <a:xfrm>
            <a:off x="3434011" y="2649505"/>
            <a:ext cx="723997" cy="523220"/>
          </a:xfrm>
          <a:prstGeom prst="rect">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a:t>The</a:t>
            </a:r>
          </a:p>
        </p:txBody>
      </p:sp>
      <p:sp>
        <p:nvSpPr>
          <p:cNvPr id="6" name="TextBox 5"/>
          <p:cNvSpPr txBox="1"/>
          <p:nvPr/>
        </p:nvSpPr>
        <p:spPr>
          <a:xfrm>
            <a:off x="4646660" y="2649505"/>
            <a:ext cx="850666" cy="523220"/>
          </a:xfrm>
          <a:prstGeom prst="rect">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smtClean="0"/>
              <a:t>man</a:t>
            </a:r>
            <a:endParaRPr lang="en-US" sz="2800" dirty="0"/>
          </a:p>
        </p:txBody>
      </p:sp>
      <p:sp>
        <p:nvSpPr>
          <p:cNvPr id="7" name="TextBox 6"/>
          <p:cNvSpPr txBox="1"/>
          <p:nvPr/>
        </p:nvSpPr>
        <p:spPr>
          <a:xfrm>
            <a:off x="730391" y="2091495"/>
            <a:ext cx="6927709" cy="461665"/>
          </a:xfrm>
          <a:prstGeom prst="rect">
            <a:avLst/>
          </a:prstGeom>
          <a:noFill/>
        </p:spPr>
        <p:txBody>
          <a:bodyPr wrap="square" rtlCol="0">
            <a:spAutoFit/>
          </a:bodyPr>
          <a:lstStyle/>
          <a:p>
            <a:r>
              <a:rPr lang="en-US" sz="2400" dirty="0" smtClean="0"/>
              <a:t>1. Close current constituent if it’s a true constituent…</a:t>
            </a:r>
            <a:endParaRPr lang="en-US" sz="2400" dirty="0"/>
          </a:p>
        </p:txBody>
      </p:sp>
      <p:sp>
        <p:nvSpPr>
          <p:cNvPr id="10" name="TextBox 9"/>
          <p:cNvSpPr txBox="1"/>
          <p:nvPr/>
        </p:nvSpPr>
        <p:spPr>
          <a:xfrm>
            <a:off x="1178997" y="3295314"/>
            <a:ext cx="5240853" cy="461665"/>
          </a:xfrm>
          <a:prstGeom prst="rect">
            <a:avLst/>
          </a:prstGeom>
          <a:noFill/>
        </p:spPr>
        <p:txBody>
          <a:bodyPr wrap="square" rtlCol="0">
            <a:spAutoFit/>
          </a:bodyPr>
          <a:lstStyle/>
          <a:p>
            <a:r>
              <a:rPr lang="en-US" sz="2400" dirty="0" smtClean="0"/>
              <a:t>… or it could never be a true constituent.</a:t>
            </a:r>
            <a:endParaRPr lang="en-US" sz="2400" dirty="0"/>
          </a:p>
        </p:txBody>
      </p:sp>
      <p:sp>
        <p:nvSpPr>
          <p:cNvPr id="11" name="TextBox 10"/>
          <p:cNvSpPr txBox="1"/>
          <p:nvPr/>
        </p:nvSpPr>
        <p:spPr>
          <a:xfrm>
            <a:off x="739917" y="4472924"/>
            <a:ext cx="9775683" cy="461665"/>
          </a:xfrm>
          <a:prstGeom prst="rect">
            <a:avLst/>
          </a:prstGeom>
          <a:noFill/>
        </p:spPr>
        <p:txBody>
          <a:bodyPr wrap="square" rtlCol="0">
            <a:spAutoFit/>
          </a:bodyPr>
          <a:lstStyle/>
          <a:p>
            <a:r>
              <a:rPr lang="en-US" sz="2400" dirty="0"/>
              <a:t>2</a:t>
            </a:r>
            <a:r>
              <a:rPr lang="en-US" sz="2400" dirty="0" smtClean="0"/>
              <a:t>. Otherwise, open the outermost unopened true constituent at this position.</a:t>
            </a:r>
            <a:endParaRPr lang="en-US" sz="2400" dirty="0"/>
          </a:p>
        </p:txBody>
      </p:sp>
      <p:sp>
        <p:nvSpPr>
          <p:cNvPr id="12" name="TextBox 11"/>
          <p:cNvSpPr txBox="1"/>
          <p:nvPr/>
        </p:nvSpPr>
        <p:spPr>
          <a:xfrm>
            <a:off x="729553" y="5634200"/>
            <a:ext cx="4471098" cy="461665"/>
          </a:xfrm>
          <a:prstGeom prst="rect">
            <a:avLst/>
          </a:prstGeom>
          <a:noFill/>
        </p:spPr>
        <p:txBody>
          <a:bodyPr wrap="square" rtlCol="0">
            <a:spAutoFit/>
          </a:bodyPr>
          <a:lstStyle/>
          <a:p>
            <a:r>
              <a:rPr lang="en-US" sz="2400" dirty="0" smtClean="0"/>
              <a:t>3. Otherwise, shift the next word.</a:t>
            </a:r>
            <a:endParaRPr lang="en-US" sz="2400" dirty="0"/>
          </a:p>
        </p:txBody>
      </p:sp>
      <p:sp>
        <p:nvSpPr>
          <p:cNvPr id="17" name="TextBox 16"/>
          <p:cNvSpPr txBox="1"/>
          <p:nvPr/>
        </p:nvSpPr>
        <p:spPr>
          <a:xfrm>
            <a:off x="1100215" y="1191643"/>
            <a:ext cx="642020" cy="523220"/>
          </a:xfrm>
          <a:prstGeom prst="rect">
            <a:avLst/>
          </a:prstGeom>
          <a:ln>
            <a:solidFill>
              <a:srgbClr val="FFC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a:t>(S</a:t>
            </a:r>
          </a:p>
        </p:txBody>
      </p:sp>
      <p:sp>
        <p:nvSpPr>
          <p:cNvPr id="18" name="TextBox 17"/>
          <p:cNvSpPr txBox="1"/>
          <p:nvPr/>
        </p:nvSpPr>
        <p:spPr>
          <a:xfrm>
            <a:off x="2230887" y="1191643"/>
            <a:ext cx="723997" cy="523220"/>
          </a:xfrm>
          <a:prstGeom prst="rect">
            <a:avLst/>
          </a:prstGeom>
          <a:ln>
            <a:solidFill>
              <a:srgbClr val="FFC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a:t>(NP</a:t>
            </a:r>
          </a:p>
        </p:txBody>
      </p:sp>
      <p:sp>
        <p:nvSpPr>
          <p:cNvPr id="19" name="TextBox 18"/>
          <p:cNvSpPr txBox="1"/>
          <p:nvPr/>
        </p:nvSpPr>
        <p:spPr>
          <a:xfrm>
            <a:off x="3443536" y="1191643"/>
            <a:ext cx="723997" cy="523220"/>
          </a:xfrm>
          <a:prstGeom prst="rect">
            <a:avLst/>
          </a:prstGeom>
          <a:ln>
            <a:solidFill>
              <a:srgbClr val="FFC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a:t>The</a:t>
            </a:r>
          </a:p>
        </p:txBody>
      </p:sp>
      <p:sp>
        <p:nvSpPr>
          <p:cNvPr id="20" name="TextBox 19"/>
          <p:cNvSpPr txBox="1"/>
          <p:nvPr/>
        </p:nvSpPr>
        <p:spPr>
          <a:xfrm>
            <a:off x="4656185" y="1191643"/>
            <a:ext cx="850666" cy="523220"/>
          </a:xfrm>
          <a:prstGeom prst="rect">
            <a:avLst/>
          </a:prstGeom>
          <a:ln>
            <a:solidFill>
              <a:srgbClr val="FFC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smtClean="0"/>
              <a:t>man</a:t>
            </a:r>
            <a:endParaRPr lang="en-US" sz="2800" dirty="0"/>
          </a:p>
        </p:txBody>
      </p:sp>
      <p:sp>
        <p:nvSpPr>
          <p:cNvPr id="21" name="TextBox 20"/>
          <p:cNvSpPr txBox="1"/>
          <p:nvPr/>
        </p:nvSpPr>
        <p:spPr>
          <a:xfrm>
            <a:off x="5995503" y="1198229"/>
            <a:ext cx="850666" cy="523220"/>
          </a:xfrm>
          <a:prstGeom prst="rect">
            <a:avLst/>
          </a:prstGeom>
          <a:ln>
            <a:solidFill>
              <a:srgbClr val="FFC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smtClean="0"/>
              <a:t>)</a:t>
            </a:r>
            <a:endParaRPr lang="en-US" sz="2800" dirty="0"/>
          </a:p>
        </p:txBody>
      </p:sp>
      <p:sp>
        <p:nvSpPr>
          <p:cNvPr id="22" name="TextBox 21"/>
          <p:cNvSpPr txBox="1"/>
          <p:nvPr/>
        </p:nvSpPr>
        <p:spPr>
          <a:xfrm>
            <a:off x="7208152" y="1198294"/>
            <a:ext cx="850666" cy="523220"/>
          </a:xfrm>
          <a:prstGeom prst="rect">
            <a:avLst/>
          </a:prstGeom>
          <a:ln>
            <a:solidFill>
              <a:srgbClr val="FFC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smtClean="0"/>
              <a:t>(VP</a:t>
            </a:r>
            <a:endParaRPr lang="en-US" sz="2800" dirty="0"/>
          </a:p>
        </p:txBody>
      </p:sp>
      <p:sp>
        <p:nvSpPr>
          <p:cNvPr id="23" name="TextBox 22"/>
          <p:cNvSpPr txBox="1"/>
          <p:nvPr/>
        </p:nvSpPr>
        <p:spPr>
          <a:xfrm>
            <a:off x="8547470" y="1198229"/>
            <a:ext cx="850666" cy="523220"/>
          </a:xfrm>
          <a:prstGeom prst="rect">
            <a:avLst/>
          </a:prstGeom>
          <a:ln>
            <a:solidFill>
              <a:srgbClr val="FFC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smtClean="0"/>
              <a:t>had</a:t>
            </a:r>
            <a:endParaRPr lang="en-US" sz="2800" dirty="0"/>
          </a:p>
        </p:txBody>
      </p:sp>
      <p:sp>
        <p:nvSpPr>
          <p:cNvPr id="25" name="TextBox 24"/>
          <p:cNvSpPr txBox="1"/>
          <p:nvPr/>
        </p:nvSpPr>
        <p:spPr>
          <a:xfrm>
            <a:off x="5985978" y="2640612"/>
            <a:ext cx="850666" cy="523220"/>
          </a:xfrm>
          <a:prstGeom prst="rect">
            <a:avLst/>
          </a:prstGeom>
          <a:ln>
            <a:solidFill>
              <a:srgbClr val="FFC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smtClean="0"/>
              <a:t>)</a:t>
            </a:r>
            <a:endParaRPr lang="en-US" sz="2800" dirty="0"/>
          </a:p>
        </p:txBody>
      </p:sp>
      <p:sp>
        <p:nvSpPr>
          <p:cNvPr id="26" name="TextBox 25"/>
          <p:cNvSpPr txBox="1"/>
          <p:nvPr/>
        </p:nvSpPr>
        <p:spPr>
          <a:xfrm>
            <a:off x="1090690" y="3837114"/>
            <a:ext cx="642020" cy="523220"/>
          </a:xfrm>
          <a:prstGeom prst="rect">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a:t>(S</a:t>
            </a:r>
          </a:p>
        </p:txBody>
      </p:sp>
      <p:sp>
        <p:nvSpPr>
          <p:cNvPr id="27" name="TextBox 26"/>
          <p:cNvSpPr txBox="1"/>
          <p:nvPr/>
        </p:nvSpPr>
        <p:spPr>
          <a:xfrm>
            <a:off x="3434010" y="3863247"/>
            <a:ext cx="723997" cy="523220"/>
          </a:xfrm>
          <a:prstGeom prst="rect">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a:t>(NP</a:t>
            </a:r>
          </a:p>
        </p:txBody>
      </p:sp>
      <p:sp>
        <p:nvSpPr>
          <p:cNvPr id="28" name="TextBox 27"/>
          <p:cNvSpPr txBox="1"/>
          <p:nvPr/>
        </p:nvSpPr>
        <p:spPr>
          <a:xfrm>
            <a:off x="4646660" y="3880932"/>
            <a:ext cx="723997" cy="523220"/>
          </a:xfrm>
          <a:prstGeom prst="rect">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a:t>The</a:t>
            </a:r>
          </a:p>
        </p:txBody>
      </p:sp>
      <p:sp>
        <p:nvSpPr>
          <p:cNvPr id="29" name="TextBox 28"/>
          <p:cNvSpPr txBox="1"/>
          <p:nvPr/>
        </p:nvSpPr>
        <p:spPr>
          <a:xfrm>
            <a:off x="5859309" y="3880932"/>
            <a:ext cx="850666" cy="523220"/>
          </a:xfrm>
          <a:prstGeom prst="rect">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smtClean="0"/>
              <a:t>man</a:t>
            </a:r>
            <a:endParaRPr lang="en-US" sz="2800" dirty="0"/>
          </a:p>
        </p:txBody>
      </p:sp>
      <p:sp>
        <p:nvSpPr>
          <p:cNvPr id="30" name="TextBox 29"/>
          <p:cNvSpPr txBox="1"/>
          <p:nvPr/>
        </p:nvSpPr>
        <p:spPr>
          <a:xfrm>
            <a:off x="8537945" y="3863247"/>
            <a:ext cx="850666" cy="523220"/>
          </a:xfrm>
          <a:prstGeom prst="rect">
            <a:avLst/>
          </a:prstGeom>
          <a:ln>
            <a:solidFill>
              <a:srgbClr val="FFC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smtClean="0"/>
              <a:t>)</a:t>
            </a:r>
            <a:endParaRPr lang="en-US" sz="2800" dirty="0"/>
          </a:p>
        </p:txBody>
      </p:sp>
      <p:sp>
        <p:nvSpPr>
          <p:cNvPr id="31" name="TextBox 30"/>
          <p:cNvSpPr txBox="1"/>
          <p:nvPr/>
        </p:nvSpPr>
        <p:spPr>
          <a:xfrm>
            <a:off x="2221361" y="3851983"/>
            <a:ext cx="723997" cy="523220"/>
          </a:xfrm>
          <a:prstGeom prst="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smtClean="0"/>
              <a:t>(VP</a:t>
            </a:r>
            <a:endParaRPr lang="en-US" sz="2800" dirty="0"/>
          </a:p>
        </p:txBody>
      </p:sp>
      <p:sp>
        <p:nvSpPr>
          <p:cNvPr id="32" name="TextBox 31"/>
          <p:cNvSpPr txBox="1"/>
          <p:nvPr/>
        </p:nvSpPr>
        <p:spPr>
          <a:xfrm>
            <a:off x="7183920" y="3861882"/>
            <a:ext cx="850666" cy="523220"/>
          </a:xfrm>
          <a:prstGeom prst="rect">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smtClean="0"/>
              <a:t>)</a:t>
            </a:r>
            <a:endParaRPr lang="en-US" sz="2800" dirty="0"/>
          </a:p>
        </p:txBody>
      </p:sp>
      <p:sp>
        <p:nvSpPr>
          <p:cNvPr id="33" name="TextBox 32"/>
          <p:cNvSpPr txBox="1"/>
          <p:nvPr/>
        </p:nvSpPr>
        <p:spPr>
          <a:xfrm>
            <a:off x="1090690" y="4997456"/>
            <a:ext cx="642020" cy="523220"/>
          </a:xfrm>
          <a:prstGeom prst="rect">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a:t>(S</a:t>
            </a:r>
          </a:p>
        </p:txBody>
      </p:sp>
      <p:sp>
        <p:nvSpPr>
          <p:cNvPr id="34" name="TextBox 33"/>
          <p:cNvSpPr txBox="1"/>
          <p:nvPr/>
        </p:nvSpPr>
        <p:spPr>
          <a:xfrm>
            <a:off x="2221362" y="4997456"/>
            <a:ext cx="723997" cy="523220"/>
          </a:xfrm>
          <a:prstGeom prst="rect">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a:t>(NP</a:t>
            </a:r>
          </a:p>
        </p:txBody>
      </p:sp>
      <p:sp>
        <p:nvSpPr>
          <p:cNvPr id="35" name="TextBox 34"/>
          <p:cNvSpPr txBox="1"/>
          <p:nvPr/>
        </p:nvSpPr>
        <p:spPr>
          <a:xfrm>
            <a:off x="3434011" y="4997456"/>
            <a:ext cx="723997" cy="523220"/>
          </a:xfrm>
          <a:prstGeom prst="rect">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a:t>The</a:t>
            </a:r>
          </a:p>
        </p:txBody>
      </p:sp>
      <p:sp>
        <p:nvSpPr>
          <p:cNvPr id="36" name="TextBox 35"/>
          <p:cNvSpPr txBox="1"/>
          <p:nvPr/>
        </p:nvSpPr>
        <p:spPr>
          <a:xfrm>
            <a:off x="4646660" y="4997456"/>
            <a:ext cx="850666" cy="523220"/>
          </a:xfrm>
          <a:prstGeom prst="rect">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smtClean="0"/>
              <a:t>man</a:t>
            </a:r>
            <a:endParaRPr lang="en-US" sz="2800" dirty="0"/>
          </a:p>
        </p:txBody>
      </p:sp>
      <p:sp>
        <p:nvSpPr>
          <p:cNvPr id="38" name="TextBox 37"/>
          <p:cNvSpPr txBox="1"/>
          <p:nvPr/>
        </p:nvSpPr>
        <p:spPr>
          <a:xfrm>
            <a:off x="5859309" y="5002097"/>
            <a:ext cx="850666" cy="523220"/>
          </a:xfrm>
          <a:prstGeom prst="rect">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a:t>)</a:t>
            </a:r>
          </a:p>
        </p:txBody>
      </p:sp>
      <p:sp>
        <p:nvSpPr>
          <p:cNvPr id="40" name="TextBox 39"/>
          <p:cNvSpPr txBox="1"/>
          <p:nvPr/>
        </p:nvSpPr>
        <p:spPr>
          <a:xfrm>
            <a:off x="7198627" y="4997456"/>
            <a:ext cx="850666" cy="523220"/>
          </a:xfrm>
          <a:prstGeom prst="rect">
            <a:avLst/>
          </a:prstGeom>
          <a:ln>
            <a:solidFill>
              <a:srgbClr val="FFC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smtClean="0"/>
              <a:t>(VP</a:t>
            </a:r>
            <a:endParaRPr lang="en-US" sz="2800" dirty="0"/>
          </a:p>
        </p:txBody>
      </p:sp>
      <p:sp>
        <p:nvSpPr>
          <p:cNvPr id="41" name="TextBox 40"/>
          <p:cNvSpPr txBox="1"/>
          <p:nvPr/>
        </p:nvSpPr>
        <p:spPr>
          <a:xfrm>
            <a:off x="1090689" y="6159972"/>
            <a:ext cx="642020" cy="523220"/>
          </a:xfrm>
          <a:prstGeom prst="rect">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a:t>(S</a:t>
            </a:r>
          </a:p>
        </p:txBody>
      </p:sp>
      <p:sp>
        <p:nvSpPr>
          <p:cNvPr id="42" name="TextBox 41"/>
          <p:cNvSpPr txBox="1"/>
          <p:nvPr/>
        </p:nvSpPr>
        <p:spPr>
          <a:xfrm>
            <a:off x="2221361" y="6159972"/>
            <a:ext cx="723997" cy="523220"/>
          </a:xfrm>
          <a:prstGeom prst="rect">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a:t>(NP</a:t>
            </a:r>
          </a:p>
        </p:txBody>
      </p:sp>
      <p:sp>
        <p:nvSpPr>
          <p:cNvPr id="43" name="TextBox 42"/>
          <p:cNvSpPr txBox="1"/>
          <p:nvPr/>
        </p:nvSpPr>
        <p:spPr>
          <a:xfrm>
            <a:off x="3434010" y="6159972"/>
            <a:ext cx="723997" cy="523220"/>
          </a:xfrm>
          <a:prstGeom prst="rect">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a:t>The</a:t>
            </a:r>
          </a:p>
        </p:txBody>
      </p:sp>
      <p:sp>
        <p:nvSpPr>
          <p:cNvPr id="44" name="TextBox 43"/>
          <p:cNvSpPr txBox="1"/>
          <p:nvPr/>
        </p:nvSpPr>
        <p:spPr>
          <a:xfrm>
            <a:off x="4646659" y="6159972"/>
            <a:ext cx="850666" cy="523220"/>
          </a:xfrm>
          <a:prstGeom prst="rect">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smtClean="0"/>
              <a:t>man</a:t>
            </a:r>
            <a:endParaRPr lang="en-US" sz="2800" dirty="0"/>
          </a:p>
        </p:txBody>
      </p:sp>
      <p:sp>
        <p:nvSpPr>
          <p:cNvPr id="45" name="TextBox 44"/>
          <p:cNvSpPr txBox="1"/>
          <p:nvPr/>
        </p:nvSpPr>
        <p:spPr>
          <a:xfrm>
            <a:off x="5859308" y="6164613"/>
            <a:ext cx="850666" cy="523220"/>
          </a:xfrm>
          <a:prstGeom prst="rect">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a:t>)</a:t>
            </a:r>
          </a:p>
        </p:txBody>
      </p:sp>
      <p:sp>
        <p:nvSpPr>
          <p:cNvPr id="46" name="TextBox 45"/>
          <p:cNvSpPr txBox="1"/>
          <p:nvPr/>
        </p:nvSpPr>
        <p:spPr>
          <a:xfrm>
            <a:off x="7198627" y="6163788"/>
            <a:ext cx="850666" cy="523220"/>
          </a:xfrm>
          <a:prstGeom prst="rect">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smtClean="0"/>
              <a:t>(VP</a:t>
            </a:r>
            <a:endParaRPr lang="en-US" sz="2800" dirty="0"/>
          </a:p>
        </p:txBody>
      </p:sp>
      <p:sp>
        <p:nvSpPr>
          <p:cNvPr id="47" name="TextBox 46"/>
          <p:cNvSpPr txBox="1"/>
          <p:nvPr/>
        </p:nvSpPr>
        <p:spPr>
          <a:xfrm>
            <a:off x="8537945" y="6159972"/>
            <a:ext cx="850666" cy="523220"/>
          </a:xfrm>
          <a:prstGeom prst="rect">
            <a:avLst/>
          </a:prstGeom>
          <a:ln>
            <a:solidFill>
              <a:srgbClr val="FFC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smtClean="0"/>
              <a:t>had</a:t>
            </a:r>
            <a:endParaRPr lang="en-US" sz="2800" dirty="0"/>
          </a:p>
        </p:txBody>
      </p:sp>
      <p:sp>
        <p:nvSpPr>
          <p:cNvPr id="48" name="TextBox 47"/>
          <p:cNvSpPr txBox="1"/>
          <p:nvPr/>
        </p:nvSpPr>
        <p:spPr>
          <a:xfrm>
            <a:off x="9886788" y="1198229"/>
            <a:ext cx="850666" cy="523220"/>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smtClean="0"/>
              <a:t>…</a:t>
            </a:r>
            <a:endParaRPr lang="en-US" sz="2800" dirty="0"/>
          </a:p>
        </p:txBody>
      </p:sp>
    </p:spTree>
    <p:extLst>
      <p:ext uri="{BB962C8B-B14F-4D97-AF65-F5344CB8AC3E}">
        <p14:creationId xmlns:p14="http://schemas.microsoft.com/office/powerpoint/2010/main" val="15492437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0" y="2623724"/>
            <a:ext cx="12192000" cy="1009698"/>
          </a:xfrm>
          <a:prstGeom prst="rect">
            <a:avLst/>
          </a:prstGeom>
        </p:spPr>
        <p:txBody>
          <a:bodyP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t>What if we don’t have a dynamic oracle?</a:t>
            </a:r>
            <a:endParaRPr lang="en-US" dirty="0"/>
          </a:p>
        </p:txBody>
      </p:sp>
      <p:sp>
        <p:nvSpPr>
          <p:cNvPr id="3" name="Title 1"/>
          <p:cNvSpPr txBox="1">
            <a:spLocks/>
          </p:cNvSpPr>
          <p:nvPr/>
        </p:nvSpPr>
        <p:spPr>
          <a:xfrm>
            <a:off x="9525" y="3357149"/>
            <a:ext cx="12192000" cy="1009698"/>
          </a:xfrm>
          <a:prstGeom prst="rect">
            <a:avLst/>
          </a:prstGeom>
        </p:spPr>
        <p:txBody>
          <a:bodyP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i="1" dirty="0" smtClean="0"/>
              <a:t>Define one</a:t>
            </a:r>
            <a:endParaRPr lang="en-US" i="1" dirty="0"/>
          </a:p>
        </p:txBody>
      </p:sp>
    </p:spTree>
    <p:extLst>
      <p:ext uri="{BB962C8B-B14F-4D97-AF65-F5344CB8AC3E}">
        <p14:creationId xmlns:p14="http://schemas.microsoft.com/office/powerpoint/2010/main" val="3390300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146242"/>
            <a:ext cx="12191999" cy="1009698"/>
          </a:xfrm>
        </p:spPr>
        <p:txBody>
          <a:bodyPr>
            <a:normAutofit/>
          </a:bodyPr>
          <a:lstStyle/>
          <a:p>
            <a:r>
              <a:rPr lang="en-US" sz="4000" dirty="0" smtClean="0"/>
              <a:t>For Comparison: A Novel Oracle for RNNG</a:t>
            </a:r>
            <a:endParaRPr lang="en-US" sz="4000" dirty="0"/>
          </a:p>
        </p:txBody>
      </p:sp>
      <p:sp>
        <p:nvSpPr>
          <p:cNvPr id="3" name="TextBox 2"/>
          <p:cNvSpPr txBox="1"/>
          <p:nvPr/>
        </p:nvSpPr>
        <p:spPr>
          <a:xfrm>
            <a:off x="1090690" y="2649505"/>
            <a:ext cx="642020" cy="523220"/>
          </a:xfrm>
          <a:prstGeom prst="rect">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a:t>(S</a:t>
            </a:r>
          </a:p>
        </p:txBody>
      </p:sp>
      <p:sp>
        <p:nvSpPr>
          <p:cNvPr id="4" name="TextBox 3"/>
          <p:cNvSpPr txBox="1"/>
          <p:nvPr/>
        </p:nvSpPr>
        <p:spPr>
          <a:xfrm>
            <a:off x="2221362" y="2649505"/>
            <a:ext cx="723997" cy="523220"/>
          </a:xfrm>
          <a:prstGeom prst="rect">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a:t>(NP</a:t>
            </a:r>
          </a:p>
        </p:txBody>
      </p:sp>
      <p:sp>
        <p:nvSpPr>
          <p:cNvPr id="5" name="TextBox 4"/>
          <p:cNvSpPr txBox="1"/>
          <p:nvPr/>
        </p:nvSpPr>
        <p:spPr>
          <a:xfrm>
            <a:off x="3434011" y="2649505"/>
            <a:ext cx="723997" cy="523220"/>
          </a:xfrm>
          <a:prstGeom prst="rect">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a:t>The</a:t>
            </a:r>
          </a:p>
        </p:txBody>
      </p:sp>
      <p:sp>
        <p:nvSpPr>
          <p:cNvPr id="6" name="TextBox 5"/>
          <p:cNvSpPr txBox="1"/>
          <p:nvPr/>
        </p:nvSpPr>
        <p:spPr>
          <a:xfrm>
            <a:off x="4646660" y="2649505"/>
            <a:ext cx="850666" cy="523220"/>
          </a:xfrm>
          <a:prstGeom prst="rect">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smtClean="0"/>
              <a:t>man</a:t>
            </a:r>
            <a:endParaRPr lang="en-US" sz="2800" dirty="0"/>
          </a:p>
        </p:txBody>
      </p:sp>
      <p:sp>
        <p:nvSpPr>
          <p:cNvPr id="7" name="TextBox 6"/>
          <p:cNvSpPr txBox="1"/>
          <p:nvPr/>
        </p:nvSpPr>
        <p:spPr>
          <a:xfrm>
            <a:off x="730391" y="2091495"/>
            <a:ext cx="6927709" cy="461665"/>
          </a:xfrm>
          <a:prstGeom prst="rect">
            <a:avLst/>
          </a:prstGeom>
          <a:noFill/>
        </p:spPr>
        <p:txBody>
          <a:bodyPr wrap="square" rtlCol="0">
            <a:spAutoFit/>
          </a:bodyPr>
          <a:lstStyle/>
          <a:p>
            <a:r>
              <a:rPr lang="en-US" sz="2400" dirty="0" smtClean="0"/>
              <a:t>1. Close current constituent if it’s a true constituent…</a:t>
            </a:r>
            <a:endParaRPr lang="en-US" sz="2400" dirty="0"/>
          </a:p>
        </p:txBody>
      </p:sp>
      <p:sp>
        <p:nvSpPr>
          <p:cNvPr id="10" name="TextBox 9"/>
          <p:cNvSpPr txBox="1"/>
          <p:nvPr/>
        </p:nvSpPr>
        <p:spPr>
          <a:xfrm>
            <a:off x="1178997" y="3295314"/>
            <a:ext cx="5240853" cy="461665"/>
          </a:xfrm>
          <a:prstGeom prst="rect">
            <a:avLst/>
          </a:prstGeom>
          <a:noFill/>
        </p:spPr>
        <p:txBody>
          <a:bodyPr wrap="square" rtlCol="0">
            <a:spAutoFit/>
          </a:bodyPr>
          <a:lstStyle/>
          <a:p>
            <a:r>
              <a:rPr lang="en-US" sz="2400" dirty="0" smtClean="0"/>
              <a:t>… or it could never be a true constituent.</a:t>
            </a:r>
            <a:endParaRPr lang="en-US" sz="2400" dirty="0"/>
          </a:p>
        </p:txBody>
      </p:sp>
      <p:sp>
        <p:nvSpPr>
          <p:cNvPr id="11" name="TextBox 10"/>
          <p:cNvSpPr txBox="1"/>
          <p:nvPr/>
        </p:nvSpPr>
        <p:spPr>
          <a:xfrm>
            <a:off x="739917" y="4472924"/>
            <a:ext cx="9775683" cy="461665"/>
          </a:xfrm>
          <a:prstGeom prst="rect">
            <a:avLst/>
          </a:prstGeom>
          <a:noFill/>
        </p:spPr>
        <p:txBody>
          <a:bodyPr wrap="square" rtlCol="0">
            <a:spAutoFit/>
          </a:bodyPr>
          <a:lstStyle/>
          <a:p>
            <a:r>
              <a:rPr lang="en-US" sz="2400" dirty="0"/>
              <a:t>2</a:t>
            </a:r>
            <a:r>
              <a:rPr lang="en-US" sz="2400" dirty="0" smtClean="0"/>
              <a:t>. Otherwise, open the outermost unopened true constituent at this position.</a:t>
            </a:r>
            <a:endParaRPr lang="en-US" sz="2400" dirty="0"/>
          </a:p>
        </p:txBody>
      </p:sp>
      <p:sp>
        <p:nvSpPr>
          <p:cNvPr id="12" name="TextBox 11"/>
          <p:cNvSpPr txBox="1"/>
          <p:nvPr/>
        </p:nvSpPr>
        <p:spPr>
          <a:xfrm>
            <a:off x="729553" y="5634200"/>
            <a:ext cx="4471098" cy="461665"/>
          </a:xfrm>
          <a:prstGeom prst="rect">
            <a:avLst/>
          </a:prstGeom>
          <a:noFill/>
        </p:spPr>
        <p:txBody>
          <a:bodyPr wrap="square" rtlCol="0">
            <a:spAutoFit/>
          </a:bodyPr>
          <a:lstStyle/>
          <a:p>
            <a:r>
              <a:rPr lang="en-US" sz="2400" dirty="0" smtClean="0"/>
              <a:t>3. Otherwise, shift the next word.</a:t>
            </a:r>
            <a:endParaRPr lang="en-US" sz="2400" dirty="0"/>
          </a:p>
        </p:txBody>
      </p:sp>
      <p:sp>
        <p:nvSpPr>
          <p:cNvPr id="17" name="TextBox 16"/>
          <p:cNvSpPr txBox="1"/>
          <p:nvPr/>
        </p:nvSpPr>
        <p:spPr>
          <a:xfrm>
            <a:off x="1100215" y="1191643"/>
            <a:ext cx="642020" cy="523220"/>
          </a:xfrm>
          <a:prstGeom prst="rect">
            <a:avLst/>
          </a:prstGeom>
          <a:ln>
            <a:solidFill>
              <a:srgbClr val="FFC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a:t>(S</a:t>
            </a:r>
          </a:p>
        </p:txBody>
      </p:sp>
      <p:sp>
        <p:nvSpPr>
          <p:cNvPr id="18" name="TextBox 17"/>
          <p:cNvSpPr txBox="1"/>
          <p:nvPr/>
        </p:nvSpPr>
        <p:spPr>
          <a:xfrm>
            <a:off x="2230887" y="1191643"/>
            <a:ext cx="723997" cy="523220"/>
          </a:xfrm>
          <a:prstGeom prst="rect">
            <a:avLst/>
          </a:prstGeom>
          <a:ln>
            <a:solidFill>
              <a:srgbClr val="FFC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a:t>(NP</a:t>
            </a:r>
          </a:p>
        </p:txBody>
      </p:sp>
      <p:sp>
        <p:nvSpPr>
          <p:cNvPr id="19" name="TextBox 18"/>
          <p:cNvSpPr txBox="1"/>
          <p:nvPr/>
        </p:nvSpPr>
        <p:spPr>
          <a:xfrm>
            <a:off x="3443536" y="1191643"/>
            <a:ext cx="723997" cy="523220"/>
          </a:xfrm>
          <a:prstGeom prst="rect">
            <a:avLst/>
          </a:prstGeom>
          <a:ln>
            <a:solidFill>
              <a:srgbClr val="FFC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a:t>The</a:t>
            </a:r>
          </a:p>
        </p:txBody>
      </p:sp>
      <p:sp>
        <p:nvSpPr>
          <p:cNvPr id="20" name="TextBox 19"/>
          <p:cNvSpPr txBox="1"/>
          <p:nvPr/>
        </p:nvSpPr>
        <p:spPr>
          <a:xfrm>
            <a:off x="4656185" y="1191643"/>
            <a:ext cx="850666" cy="523220"/>
          </a:xfrm>
          <a:prstGeom prst="rect">
            <a:avLst/>
          </a:prstGeom>
          <a:ln>
            <a:solidFill>
              <a:srgbClr val="FFC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smtClean="0"/>
              <a:t>man</a:t>
            </a:r>
            <a:endParaRPr lang="en-US" sz="2800" dirty="0"/>
          </a:p>
        </p:txBody>
      </p:sp>
      <p:sp>
        <p:nvSpPr>
          <p:cNvPr id="21" name="TextBox 20"/>
          <p:cNvSpPr txBox="1"/>
          <p:nvPr/>
        </p:nvSpPr>
        <p:spPr>
          <a:xfrm>
            <a:off x="5995503" y="1198229"/>
            <a:ext cx="850666" cy="523220"/>
          </a:xfrm>
          <a:prstGeom prst="rect">
            <a:avLst/>
          </a:prstGeom>
          <a:ln>
            <a:solidFill>
              <a:srgbClr val="FFC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smtClean="0"/>
              <a:t>)</a:t>
            </a:r>
            <a:endParaRPr lang="en-US" sz="2800" dirty="0"/>
          </a:p>
        </p:txBody>
      </p:sp>
      <p:sp>
        <p:nvSpPr>
          <p:cNvPr id="22" name="TextBox 21"/>
          <p:cNvSpPr txBox="1"/>
          <p:nvPr/>
        </p:nvSpPr>
        <p:spPr>
          <a:xfrm>
            <a:off x="7208152" y="1198294"/>
            <a:ext cx="850666" cy="523220"/>
          </a:xfrm>
          <a:prstGeom prst="rect">
            <a:avLst/>
          </a:prstGeom>
          <a:ln>
            <a:solidFill>
              <a:srgbClr val="FFC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smtClean="0"/>
              <a:t>(VP</a:t>
            </a:r>
            <a:endParaRPr lang="en-US" sz="2800" dirty="0"/>
          </a:p>
        </p:txBody>
      </p:sp>
      <p:sp>
        <p:nvSpPr>
          <p:cNvPr id="23" name="TextBox 22"/>
          <p:cNvSpPr txBox="1"/>
          <p:nvPr/>
        </p:nvSpPr>
        <p:spPr>
          <a:xfrm>
            <a:off x="8547470" y="1198229"/>
            <a:ext cx="850666" cy="523220"/>
          </a:xfrm>
          <a:prstGeom prst="rect">
            <a:avLst/>
          </a:prstGeom>
          <a:ln>
            <a:solidFill>
              <a:srgbClr val="FFC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smtClean="0"/>
              <a:t>had</a:t>
            </a:r>
            <a:endParaRPr lang="en-US" sz="2800" dirty="0"/>
          </a:p>
        </p:txBody>
      </p:sp>
      <p:sp>
        <p:nvSpPr>
          <p:cNvPr id="25" name="TextBox 24"/>
          <p:cNvSpPr txBox="1"/>
          <p:nvPr/>
        </p:nvSpPr>
        <p:spPr>
          <a:xfrm>
            <a:off x="5985978" y="2640612"/>
            <a:ext cx="850666" cy="523220"/>
          </a:xfrm>
          <a:prstGeom prst="rect">
            <a:avLst/>
          </a:prstGeom>
          <a:ln>
            <a:solidFill>
              <a:srgbClr val="FFC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smtClean="0"/>
              <a:t>)</a:t>
            </a:r>
            <a:endParaRPr lang="en-US" sz="2800" dirty="0"/>
          </a:p>
        </p:txBody>
      </p:sp>
      <p:sp>
        <p:nvSpPr>
          <p:cNvPr id="26" name="TextBox 25"/>
          <p:cNvSpPr txBox="1"/>
          <p:nvPr/>
        </p:nvSpPr>
        <p:spPr>
          <a:xfrm>
            <a:off x="1090690" y="3837114"/>
            <a:ext cx="642020" cy="523220"/>
          </a:xfrm>
          <a:prstGeom prst="rect">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a:t>(S</a:t>
            </a:r>
          </a:p>
        </p:txBody>
      </p:sp>
      <p:sp>
        <p:nvSpPr>
          <p:cNvPr id="27" name="TextBox 26"/>
          <p:cNvSpPr txBox="1"/>
          <p:nvPr/>
        </p:nvSpPr>
        <p:spPr>
          <a:xfrm>
            <a:off x="3434010" y="3863247"/>
            <a:ext cx="723997" cy="523220"/>
          </a:xfrm>
          <a:prstGeom prst="rect">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a:t>(NP</a:t>
            </a:r>
          </a:p>
        </p:txBody>
      </p:sp>
      <p:sp>
        <p:nvSpPr>
          <p:cNvPr id="28" name="TextBox 27"/>
          <p:cNvSpPr txBox="1"/>
          <p:nvPr/>
        </p:nvSpPr>
        <p:spPr>
          <a:xfrm>
            <a:off x="4646660" y="3880932"/>
            <a:ext cx="723997" cy="523220"/>
          </a:xfrm>
          <a:prstGeom prst="rect">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a:t>The</a:t>
            </a:r>
          </a:p>
        </p:txBody>
      </p:sp>
      <p:sp>
        <p:nvSpPr>
          <p:cNvPr id="29" name="TextBox 28"/>
          <p:cNvSpPr txBox="1"/>
          <p:nvPr/>
        </p:nvSpPr>
        <p:spPr>
          <a:xfrm>
            <a:off x="5859309" y="3880932"/>
            <a:ext cx="850666" cy="523220"/>
          </a:xfrm>
          <a:prstGeom prst="rect">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smtClean="0"/>
              <a:t>man</a:t>
            </a:r>
            <a:endParaRPr lang="en-US" sz="2800" dirty="0"/>
          </a:p>
        </p:txBody>
      </p:sp>
      <p:sp>
        <p:nvSpPr>
          <p:cNvPr id="30" name="TextBox 29"/>
          <p:cNvSpPr txBox="1"/>
          <p:nvPr/>
        </p:nvSpPr>
        <p:spPr>
          <a:xfrm>
            <a:off x="8537945" y="3863247"/>
            <a:ext cx="850666" cy="523220"/>
          </a:xfrm>
          <a:prstGeom prst="rect">
            <a:avLst/>
          </a:prstGeom>
          <a:ln>
            <a:solidFill>
              <a:srgbClr val="FFC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smtClean="0"/>
              <a:t>)</a:t>
            </a:r>
            <a:endParaRPr lang="en-US" sz="2800" dirty="0"/>
          </a:p>
        </p:txBody>
      </p:sp>
      <p:sp>
        <p:nvSpPr>
          <p:cNvPr id="31" name="TextBox 30"/>
          <p:cNvSpPr txBox="1"/>
          <p:nvPr/>
        </p:nvSpPr>
        <p:spPr>
          <a:xfrm>
            <a:off x="2221361" y="3851983"/>
            <a:ext cx="723997" cy="523220"/>
          </a:xfrm>
          <a:prstGeom prst="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smtClean="0"/>
              <a:t>(VP</a:t>
            </a:r>
            <a:endParaRPr lang="en-US" sz="2800" dirty="0"/>
          </a:p>
        </p:txBody>
      </p:sp>
      <p:sp>
        <p:nvSpPr>
          <p:cNvPr id="32" name="TextBox 31"/>
          <p:cNvSpPr txBox="1"/>
          <p:nvPr/>
        </p:nvSpPr>
        <p:spPr>
          <a:xfrm>
            <a:off x="7183920" y="3861882"/>
            <a:ext cx="850666" cy="523220"/>
          </a:xfrm>
          <a:prstGeom prst="rect">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smtClean="0"/>
              <a:t>)</a:t>
            </a:r>
            <a:endParaRPr lang="en-US" sz="2800" dirty="0"/>
          </a:p>
        </p:txBody>
      </p:sp>
      <p:sp>
        <p:nvSpPr>
          <p:cNvPr id="33" name="TextBox 32"/>
          <p:cNvSpPr txBox="1"/>
          <p:nvPr/>
        </p:nvSpPr>
        <p:spPr>
          <a:xfrm>
            <a:off x="1090690" y="4997456"/>
            <a:ext cx="642020" cy="523220"/>
          </a:xfrm>
          <a:prstGeom prst="rect">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a:t>(S</a:t>
            </a:r>
          </a:p>
        </p:txBody>
      </p:sp>
      <p:sp>
        <p:nvSpPr>
          <p:cNvPr id="34" name="TextBox 33"/>
          <p:cNvSpPr txBox="1"/>
          <p:nvPr/>
        </p:nvSpPr>
        <p:spPr>
          <a:xfrm>
            <a:off x="2221362" y="4997456"/>
            <a:ext cx="723997" cy="523220"/>
          </a:xfrm>
          <a:prstGeom prst="rect">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a:t>(NP</a:t>
            </a:r>
          </a:p>
        </p:txBody>
      </p:sp>
      <p:sp>
        <p:nvSpPr>
          <p:cNvPr id="35" name="TextBox 34"/>
          <p:cNvSpPr txBox="1"/>
          <p:nvPr/>
        </p:nvSpPr>
        <p:spPr>
          <a:xfrm>
            <a:off x="3434011" y="4997456"/>
            <a:ext cx="723997" cy="523220"/>
          </a:xfrm>
          <a:prstGeom prst="rect">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a:t>The</a:t>
            </a:r>
          </a:p>
        </p:txBody>
      </p:sp>
      <p:sp>
        <p:nvSpPr>
          <p:cNvPr id="36" name="TextBox 35"/>
          <p:cNvSpPr txBox="1"/>
          <p:nvPr/>
        </p:nvSpPr>
        <p:spPr>
          <a:xfrm>
            <a:off x="4646660" y="4997456"/>
            <a:ext cx="850666" cy="523220"/>
          </a:xfrm>
          <a:prstGeom prst="rect">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smtClean="0"/>
              <a:t>man</a:t>
            </a:r>
            <a:endParaRPr lang="en-US" sz="2800" dirty="0"/>
          </a:p>
        </p:txBody>
      </p:sp>
      <p:sp>
        <p:nvSpPr>
          <p:cNvPr id="38" name="TextBox 37"/>
          <p:cNvSpPr txBox="1"/>
          <p:nvPr/>
        </p:nvSpPr>
        <p:spPr>
          <a:xfrm>
            <a:off x="5859309" y="5002097"/>
            <a:ext cx="850666" cy="523220"/>
          </a:xfrm>
          <a:prstGeom prst="rect">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a:t>)</a:t>
            </a:r>
          </a:p>
        </p:txBody>
      </p:sp>
      <p:sp>
        <p:nvSpPr>
          <p:cNvPr id="40" name="TextBox 39"/>
          <p:cNvSpPr txBox="1"/>
          <p:nvPr/>
        </p:nvSpPr>
        <p:spPr>
          <a:xfrm>
            <a:off x="7198627" y="4997456"/>
            <a:ext cx="850666" cy="523220"/>
          </a:xfrm>
          <a:prstGeom prst="rect">
            <a:avLst/>
          </a:prstGeom>
          <a:ln>
            <a:solidFill>
              <a:srgbClr val="FFC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smtClean="0"/>
              <a:t>(VP</a:t>
            </a:r>
            <a:endParaRPr lang="en-US" sz="2800" dirty="0"/>
          </a:p>
        </p:txBody>
      </p:sp>
      <p:sp>
        <p:nvSpPr>
          <p:cNvPr id="41" name="TextBox 40"/>
          <p:cNvSpPr txBox="1"/>
          <p:nvPr/>
        </p:nvSpPr>
        <p:spPr>
          <a:xfrm>
            <a:off x="1090689" y="6159972"/>
            <a:ext cx="642020" cy="523220"/>
          </a:xfrm>
          <a:prstGeom prst="rect">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a:t>(S</a:t>
            </a:r>
          </a:p>
        </p:txBody>
      </p:sp>
      <p:sp>
        <p:nvSpPr>
          <p:cNvPr id="42" name="TextBox 41"/>
          <p:cNvSpPr txBox="1"/>
          <p:nvPr/>
        </p:nvSpPr>
        <p:spPr>
          <a:xfrm>
            <a:off x="2221361" y="6159972"/>
            <a:ext cx="723997" cy="523220"/>
          </a:xfrm>
          <a:prstGeom prst="rect">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a:t>(NP</a:t>
            </a:r>
          </a:p>
        </p:txBody>
      </p:sp>
      <p:sp>
        <p:nvSpPr>
          <p:cNvPr id="43" name="TextBox 42"/>
          <p:cNvSpPr txBox="1"/>
          <p:nvPr/>
        </p:nvSpPr>
        <p:spPr>
          <a:xfrm>
            <a:off x="3434010" y="6159972"/>
            <a:ext cx="723997" cy="523220"/>
          </a:xfrm>
          <a:prstGeom prst="rect">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a:t>The</a:t>
            </a:r>
          </a:p>
        </p:txBody>
      </p:sp>
      <p:sp>
        <p:nvSpPr>
          <p:cNvPr id="44" name="TextBox 43"/>
          <p:cNvSpPr txBox="1"/>
          <p:nvPr/>
        </p:nvSpPr>
        <p:spPr>
          <a:xfrm>
            <a:off x="4646659" y="6159972"/>
            <a:ext cx="850666" cy="523220"/>
          </a:xfrm>
          <a:prstGeom prst="rect">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smtClean="0"/>
              <a:t>man</a:t>
            </a:r>
            <a:endParaRPr lang="en-US" sz="2800" dirty="0"/>
          </a:p>
        </p:txBody>
      </p:sp>
      <p:sp>
        <p:nvSpPr>
          <p:cNvPr id="45" name="TextBox 44"/>
          <p:cNvSpPr txBox="1"/>
          <p:nvPr/>
        </p:nvSpPr>
        <p:spPr>
          <a:xfrm>
            <a:off x="5859308" y="6164613"/>
            <a:ext cx="850666" cy="523220"/>
          </a:xfrm>
          <a:prstGeom prst="rect">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a:t>)</a:t>
            </a:r>
          </a:p>
        </p:txBody>
      </p:sp>
      <p:sp>
        <p:nvSpPr>
          <p:cNvPr id="46" name="TextBox 45"/>
          <p:cNvSpPr txBox="1"/>
          <p:nvPr/>
        </p:nvSpPr>
        <p:spPr>
          <a:xfrm>
            <a:off x="7198627" y="6163788"/>
            <a:ext cx="850666" cy="523220"/>
          </a:xfrm>
          <a:prstGeom prst="rect">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smtClean="0"/>
              <a:t>(VP</a:t>
            </a:r>
            <a:endParaRPr lang="en-US" sz="2800" dirty="0"/>
          </a:p>
        </p:txBody>
      </p:sp>
      <p:sp>
        <p:nvSpPr>
          <p:cNvPr id="47" name="TextBox 46"/>
          <p:cNvSpPr txBox="1"/>
          <p:nvPr/>
        </p:nvSpPr>
        <p:spPr>
          <a:xfrm>
            <a:off x="8537945" y="6159972"/>
            <a:ext cx="850666" cy="523220"/>
          </a:xfrm>
          <a:prstGeom prst="rect">
            <a:avLst/>
          </a:prstGeom>
          <a:ln>
            <a:solidFill>
              <a:srgbClr val="FFC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smtClean="0"/>
              <a:t>had</a:t>
            </a:r>
            <a:endParaRPr lang="en-US" sz="2800" dirty="0"/>
          </a:p>
        </p:txBody>
      </p:sp>
      <p:sp>
        <p:nvSpPr>
          <p:cNvPr id="48" name="TextBox 47"/>
          <p:cNvSpPr txBox="1"/>
          <p:nvPr/>
        </p:nvSpPr>
        <p:spPr>
          <a:xfrm>
            <a:off x="9886788" y="1198229"/>
            <a:ext cx="850666" cy="523220"/>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smtClean="0"/>
              <a:t>…</a:t>
            </a:r>
            <a:endParaRPr lang="en-US" sz="2800" dirty="0"/>
          </a:p>
        </p:txBody>
      </p:sp>
    </p:spTree>
    <p:extLst>
      <p:ext uri="{BB962C8B-B14F-4D97-AF65-F5344CB8AC3E}">
        <p14:creationId xmlns:p14="http://schemas.microsoft.com/office/powerpoint/2010/main" val="2782839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p:bldP spid="10" grpId="0"/>
      <p:bldP spid="11" grpId="0"/>
      <p:bldP spid="12" grpId="0"/>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8" grpId="0" animBg="1"/>
      <p:bldP spid="40" grpId="0" animBg="1"/>
      <p:bldP spid="41" grpId="0" animBg="1"/>
      <p:bldP spid="42" grpId="0" animBg="1"/>
      <p:bldP spid="43" grpId="0" animBg="1"/>
      <p:bldP spid="44" grpId="0" animBg="1"/>
      <p:bldP spid="45" grpId="0" animBg="1"/>
      <p:bldP spid="46" grpId="0" animBg="1"/>
      <p:bldP spid="4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88352"/>
            <a:ext cx="12192000" cy="1470025"/>
          </a:xfrm>
        </p:spPr>
        <p:txBody>
          <a:bodyPr>
            <a:noAutofit/>
          </a:bodyPr>
          <a:lstStyle/>
          <a:p>
            <a:r>
              <a:rPr lang="en-US" sz="4200" b="1" dirty="0" smtClean="0">
                <a:solidFill>
                  <a:srgbClr val="333333"/>
                </a:solidFill>
              </a:rPr>
              <a:t>Policy Gradient</a:t>
            </a:r>
            <a:r>
              <a:rPr lang="en-US" sz="4200" dirty="0" smtClean="0">
                <a:solidFill>
                  <a:srgbClr val="333333"/>
                </a:solidFill>
              </a:rPr>
              <a:t> as a Proxy for </a:t>
            </a:r>
            <a:br>
              <a:rPr lang="en-US" sz="4200" dirty="0" smtClean="0">
                <a:solidFill>
                  <a:srgbClr val="333333"/>
                </a:solidFill>
              </a:rPr>
            </a:br>
            <a:r>
              <a:rPr lang="en-US" sz="4200" dirty="0" smtClean="0">
                <a:solidFill>
                  <a:srgbClr val="333333"/>
                </a:solidFill>
              </a:rPr>
              <a:t>Dynamic Oracles in Constituency Parsing</a:t>
            </a:r>
            <a:endParaRPr lang="en-US" sz="4200" dirty="0">
              <a:solidFill>
                <a:srgbClr val="333333"/>
              </a:solidFill>
            </a:endParaRPr>
          </a:p>
        </p:txBody>
      </p:sp>
      <p:sp>
        <p:nvSpPr>
          <p:cNvPr id="3" name="Subtitle 2"/>
          <p:cNvSpPr>
            <a:spLocks noGrp="1"/>
          </p:cNvSpPr>
          <p:nvPr>
            <p:ph type="subTitle" idx="1"/>
          </p:nvPr>
        </p:nvSpPr>
        <p:spPr>
          <a:xfrm>
            <a:off x="1524001" y="5031304"/>
            <a:ext cx="9143999" cy="1411492"/>
          </a:xfrm>
        </p:spPr>
        <p:txBody>
          <a:bodyPr>
            <a:normAutofit/>
          </a:bodyPr>
          <a:lstStyle/>
          <a:p>
            <a:r>
              <a:rPr lang="en-US" sz="3600" dirty="0" smtClean="0">
                <a:solidFill>
                  <a:srgbClr val="333333"/>
                </a:solidFill>
              </a:rPr>
              <a:t>Daniel Fried and Dan Klein</a:t>
            </a:r>
            <a:endParaRPr lang="en-US" sz="2800" dirty="0">
              <a:solidFill>
                <a:srgbClr val="333333"/>
              </a:solidFill>
            </a:endParaRPr>
          </a:p>
        </p:txBody>
      </p:sp>
      <p:pic>
        <p:nvPicPr>
          <p:cNvPr id="6" name="Picture 5" descr="group_logo.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1584" y="2648306"/>
            <a:ext cx="1528830" cy="2102141"/>
          </a:xfrm>
          <a:prstGeom prst="rect">
            <a:avLst/>
          </a:prstGeom>
        </p:spPr>
      </p:pic>
    </p:spTree>
    <p:extLst>
      <p:ext uri="{BB962C8B-B14F-4D97-AF65-F5344CB8AC3E}">
        <p14:creationId xmlns:p14="http://schemas.microsoft.com/office/powerpoint/2010/main" val="24300897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46242"/>
            <a:ext cx="12192000" cy="1009698"/>
          </a:xfrm>
        </p:spPr>
        <p:txBody>
          <a:bodyPr>
            <a:normAutofit/>
          </a:bodyPr>
          <a:lstStyle/>
          <a:p>
            <a:r>
              <a:rPr lang="en-US" dirty="0" smtClean="0"/>
              <a:t>Parsing by Local Decisions</a:t>
            </a:r>
            <a:endParaRPr lang="en-US" dirty="0"/>
          </a:p>
        </p:txBody>
      </p:sp>
      <p:sp>
        <p:nvSpPr>
          <p:cNvPr id="9" name="TextBox 8"/>
          <p:cNvSpPr txBox="1"/>
          <p:nvPr/>
        </p:nvSpPr>
        <p:spPr>
          <a:xfrm>
            <a:off x="3127227" y="3423137"/>
            <a:ext cx="849053" cy="611498"/>
          </a:xfrm>
          <a:prstGeom prst="rect">
            <a:avLst/>
          </a:prstGeom>
          <a:noFill/>
        </p:spPr>
        <p:txBody>
          <a:bodyPr wrap="none" rtlCol="0">
            <a:spAutoFit/>
          </a:bodyPr>
          <a:lstStyle/>
          <a:p>
            <a:r>
              <a:rPr lang="en-US" sz="2800" dirty="0"/>
              <a:t>The</a:t>
            </a:r>
          </a:p>
        </p:txBody>
      </p:sp>
      <p:sp>
        <p:nvSpPr>
          <p:cNvPr id="10" name="TextBox 9"/>
          <p:cNvSpPr txBox="1"/>
          <p:nvPr/>
        </p:nvSpPr>
        <p:spPr>
          <a:xfrm>
            <a:off x="4052237" y="3423137"/>
            <a:ext cx="622414" cy="523220"/>
          </a:xfrm>
          <a:prstGeom prst="rect">
            <a:avLst/>
          </a:prstGeom>
          <a:noFill/>
        </p:spPr>
        <p:txBody>
          <a:bodyPr wrap="none" rtlCol="0">
            <a:spAutoFit/>
          </a:bodyPr>
          <a:lstStyle/>
          <a:p>
            <a:r>
              <a:rPr lang="en-US" sz="2800" dirty="0" smtClean="0"/>
              <a:t>cat</a:t>
            </a:r>
            <a:endParaRPr lang="en-US" sz="2800" dirty="0"/>
          </a:p>
        </p:txBody>
      </p:sp>
      <p:sp>
        <p:nvSpPr>
          <p:cNvPr id="11" name="TextBox 10"/>
          <p:cNvSpPr txBox="1"/>
          <p:nvPr/>
        </p:nvSpPr>
        <p:spPr>
          <a:xfrm>
            <a:off x="5144610" y="3430242"/>
            <a:ext cx="843180" cy="523220"/>
          </a:xfrm>
          <a:prstGeom prst="rect">
            <a:avLst/>
          </a:prstGeom>
          <a:noFill/>
        </p:spPr>
        <p:txBody>
          <a:bodyPr wrap="none" rtlCol="0">
            <a:spAutoFit/>
          </a:bodyPr>
          <a:lstStyle/>
          <a:p>
            <a:r>
              <a:rPr lang="en-US" sz="2800" dirty="0" smtClean="0"/>
              <a:t>took</a:t>
            </a:r>
            <a:endParaRPr lang="en-US" sz="2800" dirty="0"/>
          </a:p>
        </p:txBody>
      </p:sp>
      <p:sp>
        <p:nvSpPr>
          <p:cNvPr id="12" name="TextBox 11"/>
          <p:cNvSpPr txBox="1"/>
          <p:nvPr/>
        </p:nvSpPr>
        <p:spPr>
          <a:xfrm>
            <a:off x="6242985" y="3410503"/>
            <a:ext cx="356188" cy="523220"/>
          </a:xfrm>
          <a:prstGeom prst="rect">
            <a:avLst/>
          </a:prstGeom>
          <a:noFill/>
        </p:spPr>
        <p:txBody>
          <a:bodyPr wrap="none" rtlCol="0">
            <a:spAutoFit/>
          </a:bodyPr>
          <a:lstStyle/>
          <a:p>
            <a:r>
              <a:rPr lang="en-US" sz="2800" dirty="0" smtClean="0"/>
              <a:t>a</a:t>
            </a:r>
            <a:endParaRPr lang="en-US" sz="2800" dirty="0"/>
          </a:p>
        </p:txBody>
      </p:sp>
      <p:sp>
        <p:nvSpPr>
          <p:cNvPr id="13" name="TextBox 12"/>
          <p:cNvSpPr txBox="1"/>
          <p:nvPr/>
        </p:nvSpPr>
        <p:spPr>
          <a:xfrm>
            <a:off x="7111230" y="3400399"/>
            <a:ext cx="734496" cy="523220"/>
          </a:xfrm>
          <a:prstGeom prst="rect">
            <a:avLst/>
          </a:prstGeom>
          <a:noFill/>
        </p:spPr>
        <p:txBody>
          <a:bodyPr wrap="none" rtlCol="0">
            <a:spAutoFit/>
          </a:bodyPr>
          <a:lstStyle/>
          <a:p>
            <a:r>
              <a:rPr lang="en-US" sz="2800" dirty="0" smtClean="0"/>
              <a:t>nap</a:t>
            </a:r>
            <a:endParaRPr lang="en-US" sz="2800" dirty="0"/>
          </a:p>
        </p:txBody>
      </p:sp>
      <p:sp>
        <p:nvSpPr>
          <p:cNvPr id="14" name="TextBox 13"/>
          <p:cNvSpPr txBox="1"/>
          <p:nvPr/>
        </p:nvSpPr>
        <p:spPr>
          <a:xfrm>
            <a:off x="8041248" y="3400399"/>
            <a:ext cx="322612" cy="611498"/>
          </a:xfrm>
          <a:prstGeom prst="rect">
            <a:avLst/>
          </a:prstGeom>
          <a:noFill/>
        </p:spPr>
        <p:txBody>
          <a:bodyPr wrap="none" rtlCol="0">
            <a:spAutoFit/>
          </a:bodyPr>
          <a:lstStyle/>
          <a:p>
            <a:r>
              <a:rPr lang="en-US" sz="2800" dirty="0"/>
              <a:t>.</a:t>
            </a:r>
          </a:p>
        </p:txBody>
      </p:sp>
      <p:sp>
        <p:nvSpPr>
          <p:cNvPr id="15" name="TextBox 14"/>
          <p:cNvSpPr txBox="1"/>
          <p:nvPr/>
        </p:nvSpPr>
        <p:spPr>
          <a:xfrm>
            <a:off x="3670963" y="2733051"/>
            <a:ext cx="704797" cy="611498"/>
          </a:xfrm>
          <a:prstGeom prst="rect">
            <a:avLst/>
          </a:prstGeom>
          <a:noFill/>
        </p:spPr>
        <p:txBody>
          <a:bodyPr wrap="none" rtlCol="0">
            <a:spAutoFit/>
          </a:bodyPr>
          <a:lstStyle/>
          <a:p>
            <a:r>
              <a:rPr lang="en-US" sz="2800" dirty="0"/>
              <a:t>NP</a:t>
            </a:r>
          </a:p>
        </p:txBody>
      </p:sp>
      <p:sp>
        <p:nvSpPr>
          <p:cNvPr id="16" name="TextBox 15"/>
          <p:cNvSpPr txBox="1"/>
          <p:nvPr/>
        </p:nvSpPr>
        <p:spPr>
          <a:xfrm>
            <a:off x="6698267" y="2733051"/>
            <a:ext cx="704797" cy="611498"/>
          </a:xfrm>
          <a:prstGeom prst="rect">
            <a:avLst/>
          </a:prstGeom>
          <a:noFill/>
        </p:spPr>
        <p:txBody>
          <a:bodyPr wrap="none" rtlCol="0">
            <a:spAutoFit/>
          </a:bodyPr>
          <a:lstStyle/>
          <a:p>
            <a:r>
              <a:rPr lang="en-US" sz="2800" dirty="0"/>
              <a:t>NP</a:t>
            </a:r>
          </a:p>
        </p:txBody>
      </p:sp>
      <p:sp>
        <p:nvSpPr>
          <p:cNvPr id="17" name="TextBox 16"/>
          <p:cNvSpPr txBox="1"/>
          <p:nvPr/>
        </p:nvSpPr>
        <p:spPr>
          <a:xfrm>
            <a:off x="6015982" y="2033241"/>
            <a:ext cx="671075" cy="611498"/>
          </a:xfrm>
          <a:prstGeom prst="rect">
            <a:avLst/>
          </a:prstGeom>
          <a:noFill/>
        </p:spPr>
        <p:txBody>
          <a:bodyPr wrap="none" rtlCol="0">
            <a:spAutoFit/>
          </a:bodyPr>
          <a:lstStyle/>
          <a:p>
            <a:r>
              <a:rPr lang="en-US" sz="2800" dirty="0"/>
              <a:t>VP</a:t>
            </a:r>
          </a:p>
        </p:txBody>
      </p:sp>
      <p:sp>
        <p:nvSpPr>
          <p:cNvPr id="18" name="TextBox 17"/>
          <p:cNvSpPr txBox="1"/>
          <p:nvPr/>
        </p:nvSpPr>
        <p:spPr>
          <a:xfrm>
            <a:off x="5995848" y="1182876"/>
            <a:ext cx="408790" cy="611498"/>
          </a:xfrm>
          <a:prstGeom prst="rect">
            <a:avLst/>
          </a:prstGeom>
          <a:noFill/>
        </p:spPr>
        <p:txBody>
          <a:bodyPr wrap="none" rtlCol="0">
            <a:spAutoFit/>
          </a:bodyPr>
          <a:lstStyle/>
          <a:p>
            <a:r>
              <a:rPr lang="en-US" sz="2800" dirty="0"/>
              <a:t>S</a:t>
            </a:r>
          </a:p>
        </p:txBody>
      </p:sp>
      <p:cxnSp>
        <p:nvCxnSpPr>
          <p:cNvPr id="20" name="Straight Connector 19"/>
          <p:cNvCxnSpPr>
            <a:stCxn id="9" idx="0"/>
            <a:endCxn id="15" idx="2"/>
          </p:cNvCxnSpPr>
          <p:nvPr/>
        </p:nvCxnSpPr>
        <p:spPr>
          <a:xfrm flipV="1">
            <a:off x="3505554" y="3278002"/>
            <a:ext cx="479457" cy="145135"/>
          </a:xfrm>
          <a:prstGeom prst="line">
            <a:avLst/>
          </a:prstGeom>
          <a:ln w="41275">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a:endCxn id="10" idx="0"/>
          </p:cNvCxnSpPr>
          <p:nvPr/>
        </p:nvCxnSpPr>
        <p:spPr>
          <a:xfrm>
            <a:off x="3976280" y="3278002"/>
            <a:ext cx="387164" cy="145135"/>
          </a:xfrm>
          <a:prstGeom prst="line">
            <a:avLst/>
          </a:prstGeom>
          <a:ln w="41275">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15" idx="0"/>
            <a:endCxn id="18" idx="2"/>
          </p:cNvCxnSpPr>
          <p:nvPr/>
        </p:nvCxnSpPr>
        <p:spPr>
          <a:xfrm flipV="1">
            <a:off x="3985011" y="1727827"/>
            <a:ext cx="2192987" cy="1005225"/>
          </a:xfrm>
          <a:prstGeom prst="line">
            <a:avLst/>
          </a:prstGeom>
          <a:ln w="41275">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177998" y="1727827"/>
            <a:ext cx="64987" cy="389731"/>
          </a:xfrm>
          <a:prstGeom prst="line">
            <a:avLst/>
          </a:prstGeom>
          <a:ln w="41275">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a:endCxn id="11" idx="0"/>
          </p:cNvCxnSpPr>
          <p:nvPr/>
        </p:nvCxnSpPr>
        <p:spPr>
          <a:xfrm flipH="1">
            <a:off x="5566200" y="2578193"/>
            <a:ext cx="748803" cy="852049"/>
          </a:xfrm>
          <a:prstGeom prst="line">
            <a:avLst/>
          </a:prstGeom>
          <a:ln w="41275">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a:stCxn id="17" idx="2"/>
            <a:endCxn id="16" idx="0"/>
          </p:cNvCxnSpPr>
          <p:nvPr/>
        </p:nvCxnSpPr>
        <p:spPr>
          <a:xfrm>
            <a:off x="6315003" y="2578193"/>
            <a:ext cx="697311" cy="154859"/>
          </a:xfrm>
          <a:prstGeom prst="line">
            <a:avLst/>
          </a:prstGeom>
          <a:ln w="41275">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a:endCxn id="12" idx="0"/>
          </p:cNvCxnSpPr>
          <p:nvPr/>
        </p:nvCxnSpPr>
        <p:spPr>
          <a:xfrm flipH="1">
            <a:off x="6421079" y="3192379"/>
            <a:ext cx="579724" cy="218124"/>
          </a:xfrm>
          <a:prstGeom prst="line">
            <a:avLst/>
          </a:prstGeom>
          <a:ln w="41275">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a:endCxn id="13" idx="0"/>
          </p:cNvCxnSpPr>
          <p:nvPr/>
        </p:nvCxnSpPr>
        <p:spPr>
          <a:xfrm>
            <a:off x="7000803" y="3192379"/>
            <a:ext cx="477675" cy="208020"/>
          </a:xfrm>
          <a:prstGeom prst="line">
            <a:avLst/>
          </a:prstGeom>
          <a:ln w="41275">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a:stCxn id="18" idx="2"/>
            <a:endCxn id="14" idx="0"/>
          </p:cNvCxnSpPr>
          <p:nvPr/>
        </p:nvCxnSpPr>
        <p:spPr>
          <a:xfrm>
            <a:off x="6177999" y="1727827"/>
            <a:ext cx="2007001" cy="1672572"/>
          </a:xfrm>
          <a:prstGeom prst="line">
            <a:avLst/>
          </a:prstGeom>
          <a:ln w="41275">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2154769" y="4338106"/>
            <a:ext cx="642020" cy="523220"/>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a:t>(S</a:t>
            </a:r>
          </a:p>
        </p:txBody>
      </p:sp>
      <p:sp>
        <p:nvSpPr>
          <p:cNvPr id="42" name="TextBox 41"/>
          <p:cNvSpPr txBox="1"/>
          <p:nvPr/>
        </p:nvSpPr>
        <p:spPr>
          <a:xfrm>
            <a:off x="3285441" y="4338106"/>
            <a:ext cx="723997" cy="523220"/>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a:t>(NP</a:t>
            </a:r>
          </a:p>
        </p:txBody>
      </p:sp>
      <p:sp>
        <p:nvSpPr>
          <p:cNvPr id="44" name="TextBox 43"/>
          <p:cNvSpPr txBox="1"/>
          <p:nvPr/>
        </p:nvSpPr>
        <p:spPr>
          <a:xfrm>
            <a:off x="4498090" y="4338106"/>
            <a:ext cx="723997" cy="523220"/>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a:t>The</a:t>
            </a:r>
          </a:p>
        </p:txBody>
      </p:sp>
      <p:cxnSp>
        <p:nvCxnSpPr>
          <p:cNvPr id="45" name="Straight Arrow Connector 44"/>
          <p:cNvCxnSpPr/>
          <p:nvPr/>
        </p:nvCxnSpPr>
        <p:spPr>
          <a:xfrm>
            <a:off x="2872153" y="4617842"/>
            <a:ext cx="330129" cy="0"/>
          </a:xfrm>
          <a:prstGeom prst="straightConnector1">
            <a:avLst/>
          </a:prstGeom>
          <a:ln w="38100">
            <a:solidFill>
              <a:srgbClr val="009900"/>
            </a:solidFill>
            <a:tailEnd type="triangle"/>
          </a:ln>
          <a:effectLst/>
        </p:spPr>
        <p:style>
          <a:lnRef idx="2">
            <a:schemeClr val="dk1"/>
          </a:lnRef>
          <a:fillRef idx="0">
            <a:schemeClr val="dk1"/>
          </a:fillRef>
          <a:effectRef idx="1">
            <a:schemeClr val="dk1"/>
          </a:effectRef>
          <a:fontRef idx="minor">
            <a:schemeClr val="tx1"/>
          </a:fontRef>
        </p:style>
      </p:cxnSp>
      <p:cxnSp>
        <p:nvCxnSpPr>
          <p:cNvPr id="55" name="Straight Arrow Connector 54"/>
          <p:cNvCxnSpPr/>
          <p:nvPr/>
        </p:nvCxnSpPr>
        <p:spPr>
          <a:xfrm>
            <a:off x="4083332" y="4617842"/>
            <a:ext cx="330129" cy="0"/>
          </a:xfrm>
          <a:prstGeom prst="straightConnector1">
            <a:avLst/>
          </a:prstGeom>
          <a:ln w="38100">
            <a:solidFill>
              <a:srgbClr val="009900"/>
            </a:solidFill>
            <a:tailEnd type="triangle"/>
          </a:ln>
          <a:effectLst/>
        </p:spPr>
        <p:style>
          <a:lnRef idx="2">
            <a:schemeClr val="dk1"/>
          </a:lnRef>
          <a:fillRef idx="0">
            <a:schemeClr val="dk1"/>
          </a:fillRef>
          <a:effectRef idx="1">
            <a:schemeClr val="dk1"/>
          </a:effectRef>
          <a:fontRef idx="minor">
            <a:schemeClr val="tx1"/>
          </a:fontRef>
        </p:style>
      </p:cxnSp>
      <p:sp>
        <p:nvSpPr>
          <p:cNvPr id="57" name="TextBox 56"/>
          <p:cNvSpPr txBox="1"/>
          <p:nvPr/>
        </p:nvSpPr>
        <p:spPr>
          <a:xfrm>
            <a:off x="5710739" y="4338106"/>
            <a:ext cx="850666" cy="523220"/>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smtClean="0"/>
              <a:t>cat</a:t>
            </a:r>
            <a:endParaRPr lang="en-US" sz="2800" dirty="0"/>
          </a:p>
        </p:txBody>
      </p:sp>
      <p:cxnSp>
        <p:nvCxnSpPr>
          <p:cNvPr id="62" name="Straight Arrow Connector 61"/>
          <p:cNvCxnSpPr/>
          <p:nvPr/>
        </p:nvCxnSpPr>
        <p:spPr>
          <a:xfrm>
            <a:off x="5310553" y="4617842"/>
            <a:ext cx="330129" cy="0"/>
          </a:xfrm>
          <a:prstGeom prst="straightConnector1">
            <a:avLst/>
          </a:prstGeom>
          <a:ln w="38100">
            <a:solidFill>
              <a:srgbClr val="009900"/>
            </a:solidFill>
            <a:tailEnd type="triangle"/>
          </a:ln>
          <a:effectLst/>
        </p:spPr>
        <p:style>
          <a:lnRef idx="2">
            <a:schemeClr val="dk1"/>
          </a:lnRef>
          <a:fillRef idx="0">
            <a:schemeClr val="dk1"/>
          </a:fillRef>
          <a:effectRef idx="1">
            <a:schemeClr val="dk1"/>
          </a:effectRef>
          <a:fontRef idx="minor">
            <a:schemeClr val="tx1"/>
          </a:fontRef>
        </p:style>
      </p:cxnSp>
      <p:sp>
        <p:nvSpPr>
          <p:cNvPr id="63" name="TextBox 62"/>
          <p:cNvSpPr txBox="1"/>
          <p:nvPr/>
        </p:nvSpPr>
        <p:spPr>
          <a:xfrm>
            <a:off x="7100236" y="4338106"/>
            <a:ext cx="637352" cy="523220"/>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smtClean="0"/>
              <a:t>)</a:t>
            </a:r>
            <a:endParaRPr lang="en-US" sz="2800" dirty="0"/>
          </a:p>
        </p:txBody>
      </p:sp>
      <p:cxnSp>
        <p:nvCxnSpPr>
          <p:cNvPr id="64" name="Straight Arrow Connector 63"/>
          <p:cNvCxnSpPr/>
          <p:nvPr/>
        </p:nvCxnSpPr>
        <p:spPr>
          <a:xfrm>
            <a:off x="6670674" y="4617842"/>
            <a:ext cx="330129" cy="0"/>
          </a:xfrm>
          <a:prstGeom prst="straightConnector1">
            <a:avLst/>
          </a:prstGeom>
          <a:ln w="38100">
            <a:solidFill>
              <a:srgbClr val="009900"/>
            </a:solidFill>
            <a:tailEnd type="triangle"/>
          </a:ln>
          <a:effectLst/>
        </p:spPr>
        <p:style>
          <a:lnRef idx="2">
            <a:schemeClr val="dk1"/>
          </a:lnRef>
          <a:fillRef idx="0">
            <a:schemeClr val="dk1"/>
          </a:fillRef>
          <a:effectRef idx="1">
            <a:schemeClr val="dk1"/>
          </a:effectRef>
          <a:fontRef idx="minor">
            <a:schemeClr val="tx1"/>
          </a:fontRef>
        </p:style>
      </p:cxnSp>
      <p:sp>
        <p:nvSpPr>
          <p:cNvPr id="65" name="TextBox 64"/>
          <p:cNvSpPr txBox="1"/>
          <p:nvPr/>
        </p:nvSpPr>
        <p:spPr>
          <a:xfrm>
            <a:off x="8270649" y="4338106"/>
            <a:ext cx="723997" cy="523220"/>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smtClean="0"/>
              <a:t>(VP</a:t>
            </a:r>
            <a:endParaRPr lang="en-US" sz="2800" dirty="0"/>
          </a:p>
        </p:txBody>
      </p:sp>
      <p:cxnSp>
        <p:nvCxnSpPr>
          <p:cNvPr id="66" name="Straight Arrow Connector 65"/>
          <p:cNvCxnSpPr/>
          <p:nvPr/>
        </p:nvCxnSpPr>
        <p:spPr>
          <a:xfrm>
            <a:off x="7857361" y="4617842"/>
            <a:ext cx="330129" cy="0"/>
          </a:xfrm>
          <a:prstGeom prst="straightConnector1">
            <a:avLst/>
          </a:prstGeom>
          <a:ln w="38100">
            <a:solidFill>
              <a:srgbClr val="009900"/>
            </a:solidFill>
            <a:tailEnd type="triangle"/>
          </a:ln>
          <a:effectLst/>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5" name="TextBox 4"/>
              <p:cNvSpPr txBox="1"/>
              <p:nvPr/>
            </p:nvSpPr>
            <p:spPr>
              <a:xfrm>
                <a:off x="2037092" y="5064373"/>
                <a:ext cx="7931017" cy="12125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𝐿</m:t>
                      </m:r>
                      <m:d>
                        <m:dPr>
                          <m:ctrlPr>
                            <a:rPr lang="en-US" sz="3000" b="0" i="1" smtClean="0">
                              <a:latin typeface="Cambria Math" panose="02040503050406030204" pitchFamily="18" charset="0"/>
                            </a:rPr>
                          </m:ctrlPr>
                        </m:dPr>
                        <m:e>
                          <m:r>
                            <a:rPr lang="en-US" sz="3000" i="1">
                              <a:latin typeface="Cambria Math" panose="02040503050406030204" pitchFamily="18" charset="0"/>
                              <a:ea typeface="Cambria Math" panose="02040503050406030204" pitchFamily="18" charset="0"/>
                            </a:rPr>
                            <m:t>𝜃</m:t>
                          </m:r>
                        </m:e>
                      </m:d>
                      <m:r>
                        <a:rPr lang="en-US" sz="3000" b="0" i="1" smtClean="0">
                          <a:latin typeface="Cambria Math" panose="02040503050406030204" pitchFamily="18" charset="0"/>
                          <a:ea typeface="Cambria Math" panose="02040503050406030204" pitchFamily="18" charset="0"/>
                        </a:rPr>
                        <m:t>=</m:t>
                      </m:r>
                      <m:func>
                        <m:funcPr>
                          <m:ctrlPr>
                            <a:rPr lang="en-US" sz="3000" b="0" i="1" smtClean="0">
                              <a:latin typeface="Cambria Math" panose="02040503050406030204" pitchFamily="18" charset="0"/>
                            </a:rPr>
                          </m:ctrlPr>
                        </m:funcPr>
                        <m:fName>
                          <m:r>
                            <m:rPr>
                              <m:sty m:val="p"/>
                            </m:rPr>
                            <a:rPr lang="en-US" sz="3000" b="0" i="0" smtClean="0">
                              <a:latin typeface="Cambria Math" panose="02040503050406030204" pitchFamily="18" charset="0"/>
                            </a:rPr>
                            <m:t>log</m:t>
                          </m:r>
                        </m:fName>
                        <m:e>
                          <m:r>
                            <a:rPr lang="en-US" sz="3000" i="1">
                              <a:latin typeface="Cambria Math" panose="02040503050406030204" pitchFamily="18" charset="0"/>
                            </a:rPr>
                            <m:t>𝑝</m:t>
                          </m:r>
                          <m:d>
                            <m:dPr>
                              <m:endChr m:val="|"/>
                              <m:ctrlPr>
                                <a:rPr lang="en-US" sz="3000" i="1">
                                  <a:latin typeface="Cambria Math" panose="02040503050406030204" pitchFamily="18" charset="0"/>
                                </a:rPr>
                              </m:ctrlPr>
                            </m:dPr>
                            <m:e>
                              <m:r>
                                <a:rPr lang="en-US" sz="3000" i="1">
                                  <a:latin typeface="Cambria Math" panose="02040503050406030204" pitchFamily="18" charset="0"/>
                                </a:rPr>
                                <m:t>𝑦</m:t>
                              </m:r>
                            </m:e>
                          </m:d>
                          <m:r>
                            <a:rPr lang="en-US" sz="3000" i="1">
                              <a:latin typeface="Cambria Math" panose="02040503050406030204" pitchFamily="18" charset="0"/>
                            </a:rPr>
                            <m:t>𝑥</m:t>
                          </m:r>
                          <m:r>
                            <a:rPr lang="en-US" sz="3000" i="1">
                              <a:latin typeface="Cambria Math" panose="02040503050406030204" pitchFamily="18" charset="0"/>
                            </a:rPr>
                            <m:t>;</m:t>
                          </m:r>
                          <m:r>
                            <a:rPr lang="en-US" sz="3000" i="1">
                              <a:latin typeface="Cambria Math" panose="02040503050406030204" pitchFamily="18" charset="0"/>
                              <a:ea typeface="Cambria Math" panose="02040503050406030204" pitchFamily="18" charset="0"/>
                            </a:rPr>
                            <m:t>𝜃</m:t>
                          </m:r>
                          <m:r>
                            <a:rPr lang="en-US" sz="3000" b="0" i="1" smtClean="0">
                              <a:latin typeface="Cambria Math" panose="02040503050406030204" pitchFamily="18" charset="0"/>
                            </a:rPr>
                            <m:t>)</m:t>
                          </m:r>
                        </m:e>
                      </m:func>
                      <m:r>
                        <a:rPr lang="en-US" sz="3000" b="0" i="1" smtClean="0">
                          <a:latin typeface="Cambria Math" panose="02040503050406030204" pitchFamily="18" charset="0"/>
                        </a:rPr>
                        <m:t>=</m:t>
                      </m:r>
                      <m:nary>
                        <m:naryPr>
                          <m:chr m:val="∑"/>
                          <m:supHide m:val="on"/>
                          <m:ctrlPr>
                            <a:rPr lang="en-US" sz="3000" b="0" i="1" smtClean="0">
                              <a:latin typeface="Cambria Math" panose="02040503050406030204" pitchFamily="18" charset="0"/>
                            </a:rPr>
                          </m:ctrlPr>
                        </m:naryPr>
                        <m:sub>
                          <m:r>
                            <m:rPr>
                              <m:brk m:alnAt="7"/>
                            </m:rPr>
                            <a:rPr lang="en-US" sz="3000" b="0" i="1" smtClean="0">
                              <a:latin typeface="Cambria Math" panose="02040503050406030204" pitchFamily="18" charset="0"/>
                            </a:rPr>
                            <m:t>𝑡</m:t>
                          </m:r>
                        </m:sub>
                        <m:sup/>
                        <m:e>
                          <m:func>
                            <m:funcPr>
                              <m:ctrlPr>
                                <a:rPr lang="en-US" sz="3000" b="0" i="1" smtClean="0">
                                  <a:latin typeface="Cambria Math" panose="02040503050406030204" pitchFamily="18" charset="0"/>
                                </a:rPr>
                              </m:ctrlPr>
                            </m:funcPr>
                            <m:fName>
                              <m:r>
                                <m:rPr>
                                  <m:sty m:val="p"/>
                                </m:rPr>
                                <a:rPr lang="en-US" sz="3000" b="0" i="0" smtClean="0">
                                  <a:solidFill>
                                    <a:srgbClr val="009900"/>
                                  </a:solidFill>
                                  <a:latin typeface="Cambria Math" panose="02040503050406030204" pitchFamily="18" charset="0"/>
                                </a:rPr>
                                <m:t>log</m:t>
                              </m:r>
                            </m:fName>
                            <m:e>
                              <m:r>
                                <a:rPr lang="en-US" sz="3000" i="1">
                                  <a:solidFill>
                                    <a:srgbClr val="009900"/>
                                  </a:solidFill>
                                  <a:latin typeface="Cambria Math" panose="02040503050406030204" pitchFamily="18" charset="0"/>
                                </a:rPr>
                                <m:t>𝑝</m:t>
                              </m:r>
                              <m:r>
                                <a:rPr lang="en-US" sz="3000" i="1">
                                  <a:solidFill>
                                    <a:srgbClr val="009900"/>
                                  </a:solidFill>
                                  <a:latin typeface="Cambria Math" panose="02040503050406030204" pitchFamily="18" charset="0"/>
                                </a:rPr>
                                <m:t>(</m:t>
                              </m:r>
                              <m:sSub>
                                <m:sSubPr>
                                  <m:ctrlPr>
                                    <a:rPr lang="en-US" sz="3000" i="1">
                                      <a:solidFill>
                                        <a:srgbClr val="009900"/>
                                      </a:solidFill>
                                      <a:latin typeface="Cambria Math" panose="02040503050406030204" pitchFamily="18" charset="0"/>
                                    </a:rPr>
                                  </m:ctrlPr>
                                </m:sSubPr>
                                <m:e>
                                  <m:r>
                                    <a:rPr lang="en-US" sz="3000" i="1">
                                      <a:solidFill>
                                        <a:srgbClr val="009900"/>
                                      </a:solidFill>
                                      <a:latin typeface="Cambria Math" panose="02040503050406030204" pitchFamily="18" charset="0"/>
                                    </a:rPr>
                                    <m:t>𝑦</m:t>
                                  </m:r>
                                </m:e>
                                <m:sub>
                                  <m:r>
                                    <a:rPr lang="en-US" sz="3000" i="1">
                                      <a:solidFill>
                                        <a:srgbClr val="009900"/>
                                      </a:solidFill>
                                      <a:latin typeface="Cambria Math" panose="02040503050406030204" pitchFamily="18" charset="0"/>
                                    </a:rPr>
                                    <m:t>𝑡</m:t>
                                  </m:r>
                                </m:sub>
                              </m:sSub>
                              <m:r>
                                <a:rPr lang="en-US" sz="3000" i="1">
                                  <a:solidFill>
                                    <a:srgbClr val="009900"/>
                                  </a:solidFill>
                                  <a:latin typeface="Cambria Math" panose="02040503050406030204" pitchFamily="18" charset="0"/>
                                </a:rPr>
                                <m:t>|</m:t>
                              </m:r>
                              <m:sSub>
                                <m:sSubPr>
                                  <m:ctrlPr>
                                    <a:rPr lang="en-US" sz="3000" i="1">
                                      <a:solidFill>
                                        <a:srgbClr val="009900"/>
                                      </a:solidFill>
                                      <a:latin typeface="Cambria Math" panose="02040503050406030204" pitchFamily="18" charset="0"/>
                                    </a:rPr>
                                  </m:ctrlPr>
                                </m:sSubPr>
                                <m:e>
                                  <m:r>
                                    <a:rPr lang="en-US" sz="3000" i="1">
                                      <a:solidFill>
                                        <a:srgbClr val="009900"/>
                                      </a:solidFill>
                                      <a:latin typeface="Cambria Math" panose="02040503050406030204" pitchFamily="18" charset="0"/>
                                    </a:rPr>
                                    <m:t>𝑦</m:t>
                                  </m:r>
                                </m:e>
                                <m:sub>
                                  <m:r>
                                    <a:rPr lang="en-US" sz="3000" i="1">
                                      <a:solidFill>
                                        <a:srgbClr val="009900"/>
                                      </a:solidFill>
                                      <a:latin typeface="Cambria Math" panose="02040503050406030204" pitchFamily="18" charset="0"/>
                                    </a:rPr>
                                    <m:t>1:</m:t>
                                  </m:r>
                                  <m:r>
                                    <a:rPr lang="en-US" sz="3000" i="1">
                                      <a:solidFill>
                                        <a:srgbClr val="009900"/>
                                      </a:solidFill>
                                      <a:latin typeface="Cambria Math" panose="02040503050406030204" pitchFamily="18" charset="0"/>
                                    </a:rPr>
                                    <m:t>𝑡</m:t>
                                  </m:r>
                                  <m:r>
                                    <a:rPr lang="en-US" sz="3000" i="1">
                                      <a:solidFill>
                                        <a:srgbClr val="009900"/>
                                      </a:solidFill>
                                      <a:latin typeface="Cambria Math" panose="02040503050406030204" pitchFamily="18" charset="0"/>
                                    </a:rPr>
                                    <m:t>−1</m:t>
                                  </m:r>
                                </m:sub>
                              </m:sSub>
                              <m:r>
                                <a:rPr lang="en-US" sz="3000" i="1">
                                  <a:solidFill>
                                    <a:srgbClr val="009900"/>
                                  </a:solidFill>
                                  <a:latin typeface="Cambria Math" panose="02040503050406030204" pitchFamily="18" charset="0"/>
                                </a:rPr>
                                <m:t>,</m:t>
                              </m:r>
                              <m:r>
                                <a:rPr lang="en-US" sz="3000" i="1">
                                  <a:solidFill>
                                    <a:srgbClr val="009900"/>
                                  </a:solidFill>
                                  <a:latin typeface="Cambria Math" panose="02040503050406030204" pitchFamily="18" charset="0"/>
                                </a:rPr>
                                <m:t>𝑥</m:t>
                              </m:r>
                              <m:r>
                                <a:rPr lang="en-US" sz="3000" i="1" smtClean="0">
                                  <a:solidFill>
                                    <a:srgbClr val="009900"/>
                                  </a:solidFill>
                                  <a:latin typeface="Cambria Math" panose="02040503050406030204" pitchFamily="18" charset="0"/>
                                </a:rPr>
                                <m:t>;</m:t>
                              </m:r>
                              <m:r>
                                <a:rPr lang="en-US" sz="3000" i="1">
                                  <a:solidFill>
                                    <a:srgbClr val="009900"/>
                                  </a:solidFill>
                                  <a:latin typeface="Cambria Math" panose="02040503050406030204" pitchFamily="18" charset="0"/>
                                  <a:ea typeface="Cambria Math" panose="02040503050406030204" pitchFamily="18" charset="0"/>
                                </a:rPr>
                                <m:t>𝜃</m:t>
                              </m:r>
                              <m:r>
                                <a:rPr lang="en-US" sz="3000" i="1">
                                  <a:solidFill>
                                    <a:srgbClr val="009900"/>
                                  </a:solidFill>
                                  <a:latin typeface="Cambria Math" panose="02040503050406030204" pitchFamily="18" charset="0"/>
                                </a:rPr>
                                <m:t>)</m:t>
                              </m:r>
                            </m:e>
                          </m:func>
                        </m:e>
                      </m:nary>
                    </m:oMath>
                  </m:oMathPara>
                </a14:m>
                <a:endParaRPr lang="en-US" sz="3000" dirty="0"/>
              </a:p>
            </p:txBody>
          </p:sp>
        </mc:Choice>
        <mc:Fallback xmlns="">
          <p:sp>
            <p:nvSpPr>
              <p:cNvPr id="5" name="TextBox 4"/>
              <p:cNvSpPr txBox="1">
                <a:spLocks noRot="1" noChangeAspect="1" noMove="1" noResize="1" noEditPoints="1" noAdjustHandles="1" noChangeArrowheads="1" noChangeShapeType="1" noTextEdit="1"/>
              </p:cNvSpPr>
              <p:nvPr/>
            </p:nvSpPr>
            <p:spPr>
              <a:xfrm>
                <a:off x="2037092" y="5064373"/>
                <a:ext cx="7931017" cy="1212576"/>
              </a:xfrm>
              <a:prstGeom prst="rect">
                <a:avLst/>
              </a:prstGeom>
              <a:blipFill>
                <a:blip r:embed="rId3"/>
                <a:stretch>
                  <a:fillRect/>
                </a:stretch>
              </a:blipFill>
            </p:spPr>
            <p:txBody>
              <a:bodyPr/>
              <a:lstStyle/>
              <a:p>
                <a:r>
                  <a:rPr lang="en-US">
                    <a:noFill/>
                  </a:rPr>
                  <a:t> </a:t>
                </a:r>
              </a:p>
            </p:txBody>
          </p:sp>
        </mc:Fallback>
      </mc:AlternateContent>
      <p:sp>
        <p:nvSpPr>
          <p:cNvPr id="35" name="TextBox 34"/>
          <p:cNvSpPr txBox="1"/>
          <p:nvPr/>
        </p:nvSpPr>
        <p:spPr>
          <a:xfrm>
            <a:off x="9281909" y="4356232"/>
            <a:ext cx="723997" cy="523220"/>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smtClean="0"/>
              <a:t>…</a:t>
            </a:r>
            <a:endParaRPr lang="en-US" sz="2800" dirty="0"/>
          </a:p>
        </p:txBody>
      </p:sp>
      <p:cxnSp>
        <p:nvCxnSpPr>
          <p:cNvPr id="37" name="Straight Arrow Connector 36"/>
          <p:cNvCxnSpPr/>
          <p:nvPr/>
        </p:nvCxnSpPr>
        <p:spPr>
          <a:xfrm>
            <a:off x="9113616" y="4598692"/>
            <a:ext cx="330129" cy="0"/>
          </a:xfrm>
          <a:prstGeom prst="straightConnector1">
            <a:avLst/>
          </a:prstGeom>
          <a:ln w="38100">
            <a:solidFill>
              <a:srgbClr val="009900"/>
            </a:solidFill>
            <a:tailEnd type="triangle"/>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5282718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4" grpId="0" animBg="1"/>
      <p:bldP spid="57" grpId="0" animBg="1"/>
      <p:bldP spid="63" grpId="0" animBg="1"/>
      <p:bldP spid="65" grpId="0" animBg="1"/>
      <p:bldP spid="5" grpId="0"/>
      <p:bldP spid="3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8221"/>
            <a:ext cx="12192000" cy="1009698"/>
          </a:xfrm>
        </p:spPr>
        <p:txBody>
          <a:bodyPr>
            <a:normAutofit/>
          </a:bodyPr>
          <a:lstStyle/>
          <a:p>
            <a:r>
              <a:rPr lang="en-US" dirty="0" smtClean="0"/>
              <a:t>Non-local Consequences</a:t>
            </a:r>
            <a:endParaRPr lang="en-US" dirty="0"/>
          </a:p>
        </p:txBody>
      </p:sp>
      <p:sp>
        <p:nvSpPr>
          <p:cNvPr id="3" name="TextBox 2"/>
          <p:cNvSpPr txBox="1"/>
          <p:nvPr/>
        </p:nvSpPr>
        <p:spPr>
          <a:xfrm>
            <a:off x="1198179" y="3665690"/>
            <a:ext cx="2432931" cy="553998"/>
          </a:xfrm>
          <a:prstGeom prst="rect">
            <a:avLst/>
          </a:prstGeom>
          <a:noFill/>
        </p:spPr>
        <p:txBody>
          <a:bodyPr wrap="square" rtlCol="0">
            <a:spAutoFit/>
          </a:bodyPr>
          <a:lstStyle/>
          <a:p>
            <a:pPr algn="ctr"/>
            <a:r>
              <a:rPr lang="en-US" sz="3000" dirty="0" smtClean="0"/>
              <a:t>Exposure Bias</a:t>
            </a:r>
            <a:endParaRPr lang="en-US" sz="3000" dirty="0"/>
          </a:p>
        </p:txBody>
      </p:sp>
      <p:sp>
        <p:nvSpPr>
          <p:cNvPr id="5" name="TextBox 4"/>
          <p:cNvSpPr txBox="1"/>
          <p:nvPr/>
        </p:nvSpPr>
        <p:spPr>
          <a:xfrm>
            <a:off x="2028056" y="5313575"/>
            <a:ext cx="1566839" cy="492443"/>
          </a:xfrm>
          <a:prstGeom prst="rect">
            <a:avLst/>
          </a:prstGeom>
          <a:noFill/>
        </p:spPr>
        <p:txBody>
          <a:bodyPr wrap="none" rtlCol="0">
            <a:spAutoFit/>
          </a:bodyPr>
          <a:lstStyle/>
          <a:p>
            <a:r>
              <a:rPr lang="en-US" sz="2600" dirty="0" smtClean="0"/>
              <a:t>Prediction</a:t>
            </a:r>
            <a:endParaRPr lang="en-US" sz="2600" dirty="0"/>
          </a:p>
        </p:txBody>
      </p:sp>
      <p:sp>
        <p:nvSpPr>
          <p:cNvPr id="7" name="TextBox 6"/>
          <p:cNvSpPr txBox="1"/>
          <p:nvPr/>
        </p:nvSpPr>
        <p:spPr>
          <a:xfrm>
            <a:off x="2066728" y="4303671"/>
            <a:ext cx="915572" cy="892552"/>
          </a:xfrm>
          <a:prstGeom prst="rect">
            <a:avLst/>
          </a:prstGeom>
          <a:noFill/>
        </p:spPr>
        <p:txBody>
          <a:bodyPr wrap="none" rtlCol="0">
            <a:spAutoFit/>
          </a:bodyPr>
          <a:lstStyle/>
          <a:p>
            <a:r>
              <a:rPr lang="en-US" sz="2600" dirty="0"/>
              <a:t>True </a:t>
            </a:r>
          </a:p>
          <a:p>
            <a:r>
              <a:rPr lang="en-US" sz="2600" dirty="0"/>
              <a:t>Parse</a:t>
            </a:r>
          </a:p>
        </p:txBody>
      </p:sp>
      <p:sp>
        <p:nvSpPr>
          <p:cNvPr id="8" name="TextBox 7"/>
          <p:cNvSpPr txBox="1"/>
          <p:nvPr/>
        </p:nvSpPr>
        <p:spPr>
          <a:xfrm>
            <a:off x="4398963" y="4440302"/>
            <a:ext cx="642020" cy="523220"/>
          </a:xfrm>
          <a:prstGeom prst="rect">
            <a:avLst/>
          </a:prstGeom>
          <a:ln>
            <a:solidFill>
              <a:srgbClr val="FFC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a:t>(S</a:t>
            </a:r>
          </a:p>
        </p:txBody>
      </p:sp>
      <p:sp>
        <p:nvSpPr>
          <p:cNvPr id="9" name="TextBox 8"/>
          <p:cNvSpPr txBox="1"/>
          <p:nvPr/>
        </p:nvSpPr>
        <p:spPr>
          <a:xfrm>
            <a:off x="5529635" y="4440302"/>
            <a:ext cx="723997" cy="523220"/>
          </a:xfrm>
          <a:prstGeom prst="rect">
            <a:avLst/>
          </a:prstGeom>
          <a:ln>
            <a:solidFill>
              <a:srgbClr val="FFC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a:t>(NP</a:t>
            </a:r>
          </a:p>
        </p:txBody>
      </p:sp>
      <p:sp>
        <p:nvSpPr>
          <p:cNvPr id="10" name="TextBox 9"/>
          <p:cNvSpPr txBox="1"/>
          <p:nvPr/>
        </p:nvSpPr>
        <p:spPr>
          <a:xfrm>
            <a:off x="6742284" y="4440302"/>
            <a:ext cx="723997" cy="523220"/>
          </a:xfrm>
          <a:prstGeom prst="rect">
            <a:avLst/>
          </a:prstGeom>
          <a:ln>
            <a:solidFill>
              <a:srgbClr val="FFC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a:t>The</a:t>
            </a:r>
          </a:p>
        </p:txBody>
      </p:sp>
      <p:cxnSp>
        <p:nvCxnSpPr>
          <p:cNvPr id="11" name="Straight Arrow Connector 10"/>
          <p:cNvCxnSpPr/>
          <p:nvPr/>
        </p:nvCxnSpPr>
        <p:spPr>
          <a:xfrm>
            <a:off x="5116347" y="4720038"/>
            <a:ext cx="330129" cy="0"/>
          </a:xfrm>
          <a:prstGeom prst="straightConnector1">
            <a:avLst/>
          </a:prstGeom>
          <a:ln w="38100">
            <a:tailEnd type="triangle"/>
          </a:ln>
          <a:effectLst/>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a:off x="6327526" y="4720038"/>
            <a:ext cx="330129" cy="0"/>
          </a:xfrm>
          <a:prstGeom prst="straightConnector1">
            <a:avLst/>
          </a:prstGeom>
          <a:ln w="38100">
            <a:tailEnd type="triangle"/>
          </a:ln>
          <a:effectLst/>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4398962" y="5298187"/>
            <a:ext cx="642020" cy="523220"/>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a:t>(S</a:t>
            </a:r>
          </a:p>
        </p:txBody>
      </p:sp>
      <p:sp>
        <p:nvSpPr>
          <p:cNvPr id="14" name="TextBox 13"/>
          <p:cNvSpPr txBox="1"/>
          <p:nvPr/>
        </p:nvSpPr>
        <p:spPr>
          <a:xfrm>
            <a:off x="6742283" y="5298187"/>
            <a:ext cx="723997" cy="523220"/>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smtClean="0">
                <a:solidFill>
                  <a:schemeClr val="accent2"/>
                </a:solidFill>
              </a:rPr>
              <a:t>(VP</a:t>
            </a:r>
            <a:endParaRPr lang="en-US" sz="2800" dirty="0">
              <a:solidFill>
                <a:schemeClr val="accent2"/>
              </a:solidFill>
            </a:endParaRPr>
          </a:p>
        </p:txBody>
      </p:sp>
      <p:cxnSp>
        <p:nvCxnSpPr>
          <p:cNvPr id="15" name="Straight Arrow Connector 14"/>
          <p:cNvCxnSpPr/>
          <p:nvPr/>
        </p:nvCxnSpPr>
        <p:spPr>
          <a:xfrm>
            <a:off x="6360499" y="5559797"/>
            <a:ext cx="330129" cy="0"/>
          </a:xfrm>
          <a:prstGeom prst="straightConnector1">
            <a:avLst/>
          </a:prstGeom>
          <a:ln w="38100">
            <a:tailEnd type="triangle"/>
          </a:ln>
          <a:effectLst/>
        </p:spPr>
        <p:style>
          <a:lnRef idx="2">
            <a:schemeClr val="dk1"/>
          </a:lnRef>
          <a:fillRef idx="0">
            <a:schemeClr val="dk1"/>
          </a:fillRef>
          <a:effectRef idx="1">
            <a:schemeClr val="dk1"/>
          </a:effectRef>
          <a:fontRef idx="minor">
            <a:schemeClr val="tx1"/>
          </a:fontRef>
        </p:style>
      </p:cxnSp>
      <p:cxnSp>
        <p:nvCxnSpPr>
          <p:cNvPr id="16" name="Straight Arrow Connector 15"/>
          <p:cNvCxnSpPr/>
          <p:nvPr/>
        </p:nvCxnSpPr>
        <p:spPr>
          <a:xfrm>
            <a:off x="5127458" y="5559797"/>
            <a:ext cx="330129" cy="0"/>
          </a:xfrm>
          <a:prstGeom prst="straightConnector1">
            <a:avLst/>
          </a:prstGeom>
          <a:ln w="38100">
            <a:tailEnd type="triangle"/>
          </a:ln>
          <a:effectLst/>
        </p:spPr>
        <p:style>
          <a:lnRef idx="2">
            <a:schemeClr val="dk1"/>
          </a:lnRef>
          <a:fillRef idx="0">
            <a:schemeClr val="dk1"/>
          </a:fillRef>
          <a:effectRef idx="1">
            <a:schemeClr val="dk1"/>
          </a:effectRef>
          <a:fontRef idx="minor">
            <a:schemeClr val="tx1"/>
          </a:fontRef>
        </p:style>
      </p:cxnSp>
      <p:sp>
        <p:nvSpPr>
          <p:cNvPr id="17" name="TextBox 16"/>
          <p:cNvSpPr txBox="1"/>
          <p:nvPr/>
        </p:nvSpPr>
        <p:spPr>
          <a:xfrm>
            <a:off x="5529635" y="5298187"/>
            <a:ext cx="723997" cy="523220"/>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a:t>(NP</a:t>
            </a:r>
          </a:p>
        </p:txBody>
      </p:sp>
      <p:sp>
        <p:nvSpPr>
          <p:cNvPr id="18" name="TextBox 17"/>
          <p:cNvSpPr txBox="1"/>
          <p:nvPr/>
        </p:nvSpPr>
        <p:spPr>
          <a:xfrm>
            <a:off x="7954933" y="4440302"/>
            <a:ext cx="850666" cy="523220"/>
          </a:xfrm>
          <a:prstGeom prst="rect">
            <a:avLst/>
          </a:prstGeom>
          <a:ln>
            <a:solidFill>
              <a:srgbClr val="FFC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smtClean="0"/>
              <a:t>cat</a:t>
            </a:r>
            <a:endParaRPr lang="en-US" sz="2800" dirty="0"/>
          </a:p>
        </p:txBody>
      </p:sp>
      <p:cxnSp>
        <p:nvCxnSpPr>
          <p:cNvPr id="19" name="Straight Arrow Connector 18"/>
          <p:cNvCxnSpPr/>
          <p:nvPr/>
        </p:nvCxnSpPr>
        <p:spPr>
          <a:xfrm>
            <a:off x="7554747" y="4720038"/>
            <a:ext cx="330129" cy="0"/>
          </a:xfrm>
          <a:prstGeom prst="straightConnector1">
            <a:avLst/>
          </a:prstGeom>
          <a:ln w="38100">
            <a:tailEnd type="triangle"/>
          </a:ln>
          <a:effectLst/>
        </p:spPr>
        <p:style>
          <a:lnRef idx="2">
            <a:schemeClr val="dk1"/>
          </a:lnRef>
          <a:fillRef idx="0">
            <a:schemeClr val="dk1"/>
          </a:fillRef>
          <a:effectRef idx="1">
            <a:schemeClr val="dk1"/>
          </a:effectRef>
          <a:fontRef idx="minor">
            <a:schemeClr val="tx1"/>
          </a:fontRef>
        </p:style>
      </p:cxnSp>
      <p:cxnSp>
        <p:nvCxnSpPr>
          <p:cNvPr id="20" name="Straight Arrow Connector 19"/>
          <p:cNvCxnSpPr/>
          <p:nvPr/>
        </p:nvCxnSpPr>
        <p:spPr>
          <a:xfrm>
            <a:off x="7554747" y="5559797"/>
            <a:ext cx="330129" cy="0"/>
          </a:xfrm>
          <a:prstGeom prst="straightConnector1">
            <a:avLst/>
          </a:prstGeom>
          <a:ln w="38100">
            <a:tailEnd type="triangle"/>
          </a:ln>
          <a:effectLst/>
        </p:spPr>
        <p:style>
          <a:lnRef idx="2">
            <a:schemeClr val="dk1"/>
          </a:lnRef>
          <a:fillRef idx="0">
            <a:schemeClr val="dk1"/>
          </a:fillRef>
          <a:effectRef idx="1">
            <a:schemeClr val="dk1"/>
          </a:effectRef>
          <a:fontRef idx="minor">
            <a:schemeClr val="tx1"/>
          </a:fontRef>
        </p:style>
      </p:cxnSp>
      <p:sp>
        <p:nvSpPr>
          <p:cNvPr id="22" name="TextBox 21"/>
          <p:cNvSpPr txBox="1"/>
          <p:nvPr/>
        </p:nvSpPr>
        <p:spPr>
          <a:xfrm>
            <a:off x="8134044" y="5313575"/>
            <a:ext cx="492443" cy="492443"/>
          </a:xfrm>
          <a:prstGeom prst="rect">
            <a:avLst/>
          </a:prstGeom>
          <a:noFill/>
        </p:spPr>
        <p:txBody>
          <a:bodyPr wrap="none" rtlCol="0">
            <a:spAutoFit/>
          </a:bodyPr>
          <a:lstStyle/>
          <a:p>
            <a:r>
              <a:rPr lang="en-US" sz="2600" dirty="0" smtClean="0">
                <a:solidFill>
                  <a:schemeClr val="accent2"/>
                </a:solidFill>
              </a:rPr>
              <a:t>??</a:t>
            </a:r>
            <a:endParaRPr lang="en-US" sz="2600" dirty="0">
              <a:solidFill>
                <a:schemeClr val="accent2"/>
              </a:solidFill>
            </a:endParaRPr>
          </a:p>
        </p:txBody>
      </p:sp>
      <mc:AlternateContent xmlns:mc="http://schemas.openxmlformats.org/markup-compatibility/2006" xmlns:a14="http://schemas.microsoft.com/office/drawing/2010/main">
        <mc:Choice Requires="a14">
          <p:sp>
            <p:nvSpPr>
              <p:cNvPr id="98" name="Rectangle 97"/>
              <p:cNvSpPr/>
              <p:nvPr/>
            </p:nvSpPr>
            <p:spPr>
              <a:xfrm>
                <a:off x="3544799" y="4430220"/>
                <a:ext cx="492635" cy="5539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000" i="1">
                          <a:latin typeface="Cambria Math" panose="02040503050406030204" pitchFamily="18" charset="0"/>
                        </a:rPr>
                        <m:t>𝑦</m:t>
                      </m:r>
                    </m:oMath>
                  </m:oMathPara>
                </a14:m>
                <a:endParaRPr lang="en-US" sz="3000" dirty="0"/>
              </a:p>
            </p:txBody>
          </p:sp>
        </mc:Choice>
        <mc:Fallback xmlns="">
          <p:sp>
            <p:nvSpPr>
              <p:cNvPr id="98" name="Rectangle 97"/>
              <p:cNvSpPr>
                <a:spLocks noRot="1" noChangeAspect="1" noMove="1" noResize="1" noEditPoints="1" noAdjustHandles="1" noChangeArrowheads="1" noChangeShapeType="1" noTextEdit="1"/>
              </p:cNvSpPr>
              <p:nvPr/>
            </p:nvSpPr>
            <p:spPr>
              <a:xfrm>
                <a:off x="3544799" y="4430220"/>
                <a:ext cx="492635" cy="55399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Rectangle 98"/>
              <p:cNvSpPr/>
              <p:nvPr/>
            </p:nvSpPr>
            <p:spPr>
              <a:xfrm>
                <a:off x="3535426" y="5267409"/>
                <a:ext cx="492635" cy="5539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3000" i="1" smtClean="0">
                              <a:solidFill>
                                <a:schemeClr val="tx1"/>
                              </a:solidFill>
                              <a:latin typeface="Cambria Math" panose="02040503050406030204" pitchFamily="18" charset="0"/>
                            </a:rPr>
                          </m:ctrlPr>
                        </m:accPr>
                        <m:e>
                          <m:r>
                            <a:rPr lang="en-US" sz="3000" i="1">
                              <a:solidFill>
                                <a:schemeClr val="tx1"/>
                              </a:solidFill>
                              <a:latin typeface="Cambria Math" panose="02040503050406030204" pitchFamily="18" charset="0"/>
                            </a:rPr>
                            <m:t>𝑦</m:t>
                          </m:r>
                        </m:e>
                      </m:acc>
                    </m:oMath>
                  </m:oMathPara>
                </a14:m>
                <a:endParaRPr lang="en-US" sz="3000" dirty="0">
                  <a:solidFill>
                    <a:schemeClr val="tx1"/>
                  </a:solidFill>
                </a:endParaRPr>
              </a:p>
            </p:txBody>
          </p:sp>
        </mc:Choice>
        <mc:Fallback xmlns="">
          <p:sp>
            <p:nvSpPr>
              <p:cNvPr id="99" name="Rectangle 98"/>
              <p:cNvSpPr>
                <a:spLocks noRot="1" noChangeAspect="1" noMove="1" noResize="1" noEditPoints="1" noAdjustHandles="1" noChangeArrowheads="1" noChangeShapeType="1" noTextEdit="1"/>
              </p:cNvSpPr>
              <p:nvPr/>
            </p:nvSpPr>
            <p:spPr>
              <a:xfrm>
                <a:off x="3535426" y="5267409"/>
                <a:ext cx="492635" cy="553998"/>
              </a:xfrm>
              <a:prstGeom prst="rect">
                <a:avLst/>
              </a:prstGeom>
              <a:blipFill>
                <a:blip r:embed="rId4"/>
                <a:stretch>
                  <a:fillRect/>
                </a:stretch>
              </a:blipFill>
            </p:spPr>
            <p:txBody>
              <a:bodyPr/>
              <a:lstStyle/>
              <a:p>
                <a:r>
                  <a:rPr lang="en-US">
                    <a:noFill/>
                  </a:rPr>
                  <a:t> </a:t>
                </a:r>
              </a:p>
            </p:txBody>
          </p:sp>
        </mc:Fallback>
      </mc:AlternateContent>
      <p:sp>
        <p:nvSpPr>
          <p:cNvPr id="102" name="TextBox 101"/>
          <p:cNvSpPr txBox="1"/>
          <p:nvPr/>
        </p:nvSpPr>
        <p:spPr>
          <a:xfrm>
            <a:off x="6931837" y="6465817"/>
            <a:ext cx="5268649" cy="400110"/>
          </a:xfrm>
          <a:prstGeom prst="rect">
            <a:avLst/>
          </a:prstGeom>
          <a:noFill/>
        </p:spPr>
        <p:txBody>
          <a:bodyPr wrap="square" rtlCol="0">
            <a:spAutoFit/>
          </a:bodyPr>
          <a:lstStyle/>
          <a:p>
            <a:pPr algn="r"/>
            <a:r>
              <a:rPr lang="en-US" sz="2000" dirty="0" smtClean="0"/>
              <a:t>[</a:t>
            </a:r>
            <a:r>
              <a:rPr lang="en-US" sz="2000" dirty="0" err="1" smtClean="0"/>
              <a:t>Ranzato</a:t>
            </a:r>
            <a:r>
              <a:rPr lang="en-US" sz="2000" dirty="0" smtClean="0"/>
              <a:t> et al. 2016; Wiseman and Rush 2016]</a:t>
            </a:r>
            <a:endParaRPr lang="en-US" sz="2000" dirty="0"/>
          </a:p>
        </p:txBody>
      </p:sp>
      <p:sp>
        <p:nvSpPr>
          <p:cNvPr id="103" name="TextBox 102"/>
          <p:cNvSpPr txBox="1"/>
          <p:nvPr/>
        </p:nvSpPr>
        <p:spPr>
          <a:xfrm>
            <a:off x="9038350" y="4478384"/>
            <a:ext cx="723997" cy="523220"/>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smtClean="0"/>
              <a:t>…</a:t>
            </a:r>
            <a:endParaRPr lang="en-US" sz="2800" dirty="0"/>
          </a:p>
        </p:txBody>
      </p:sp>
      <p:cxnSp>
        <p:nvCxnSpPr>
          <p:cNvPr id="104" name="Straight Arrow Connector 103"/>
          <p:cNvCxnSpPr/>
          <p:nvPr/>
        </p:nvCxnSpPr>
        <p:spPr>
          <a:xfrm>
            <a:off x="8870057" y="4720844"/>
            <a:ext cx="330129" cy="0"/>
          </a:xfrm>
          <a:prstGeom prst="straightConnector1">
            <a:avLst/>
          </a:prstGeom>
          <a:ln w="38100">
            <a:tailEnd type="triangle"/>
          </a:ln>
          <a:effectLst/>
        </p:spPr>
        <p:style>
          <a:lnRef idx="2">
            <a:schemeClr val="dk1"/>
          </a:lnRef>
          <a:fillRef idx="0">
            <a:schemeClr val="dk1"/>
          </a:fillRef>
          <a:effectRef idx="1">
            <a:schemeClr val="dk1"/>
          </a:effectRef>
          <a:fontRef idx="minor">
            <a:schemeClr val="tx1"/>
          </a:fontRef>
        </p:style>
      </p:cxnSp>
      <p:sp>
        <p:nvSpPr>
          <p:cNvPr id="105" name="TextBox 104"/>
          <p:cNvSpPr txBox="1"/>
          <p:nvPr/>
        </p:nvSpPr>
        <p:spPr>
          <a:xfrm>
            <a:off x="1198179" y="1260905"/>
            <a:ext cx="4317839" cy="553998"/>
          </a:xfrm>
          <a:prstGeom prst="rect">
            <a:avLst/>
          </a:prstGeom>
          <a:noFill/>
        </p:spPr>
        <p:txBody>
          <a:bodyPr wrap="square" rtlCol="0">
            <a:spAutoFit/>
          </a:bodyPr>
          <a:lstStyle/>
          <a:p>
            <a:pPr algn="ctr"/>
            <a:r>
              <a:rPr lang="en-US" sz="3000" dirty="0" smtClean="0"/>
              <a:t>Loss-Evaluation Mismatch</a:t>
            </a:r>
            <a:endParaRPr lang="en-US" sz="3000" dirty="0"/>
          </a:p>
        </p:txBody>
      </p:sp>
      <p:grpSp>
        <p:nvGrpSpPr>
          <p:cNvPr id="106" name="Group 105"/>
          <p:cNvGrpSpPr/>
          <p:nvPr/>
        </p:nvGrpSpPr>
        <p:grpSpPr>
          <a:xfrm>
            <a:off x="4124239" y="1869693"/>
            <a:ext cx="1762387" cy="1170883"/>
            <a:chOff x="3860523" y="4719693"/>
            <a:chExt cx="1762387" cy="1170883"/>
          </a:xfrm>
        </p:grpSpPr>
        <p:sp>
          <p:nvSpPr>
            <p:cNvPr id="107" name="Rectangle 106"/>
            <p:cNvSpPr/>
            <p:nvPr/>
          </p:nvSpPr>
          <p:spPr>
            <a:xfrm>
              <a:off x="3860523" y="4743568"/>
              <a:ext cx="1762387" cy="1120661"/>
            </a:xfrm>
            <a:prstGeom prst="rect">
              <a:avLst/>
            </a:prstGeom>
            <a:solidFill>
              <a:schemeClr val="accent6">
                <a:lumMod val="20000"/>
                <a:lumOff val="80000"/>
              </a:schemeClr>
            </a:solidFill>
            <a:ln w="38100" cap="rnd">
              <a:solidFill>
                <a:srgbClr val="FF99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8" name="Group 107"/>
            <p:cNvGrpSpPr/>
            <p:nvPr/>
          </p:nvGrpSpPr>
          <p:grpSpPr>
            <a:xfrm>
              <a:off x="3864858" y="4719693"/>
              <a:ext cx="1681462" cy="1170883"/>
              <a:chOff x="2094965" y="1228920"/>
              <a:chExt cx="5249000" cy="2817462"/>
            </a:xfrm>
          </p:grpSpPr>
          <p:grpSp>
            <p:nvGrpSpPr>
              <p:cNvPr id="109" name="Group 108"/>
              <p:cNvGrpSpPr/>
              <p:nvPr/>
            </p:nvGrpSpPr>
            <p:grpSpPr>
              <a:xfrm>
                <a:off x="2094965" y="1228920"/>
                <a:ext cx="5249000" cy="2817462"/>
                <a:chOff x="1233115" y="1228920"/>
                <a:chExt cx="5249000" cy="2817462"/>
              </a:xfrm>
            </p:grpSpPr>
            <p:sp>
              <p:nvSpPr>
                <p:cNvPr id="111" name="TextBox 110"/>
                <p:cNvSpPr txBox="1"/>
                <p:nvPr/>
              </p:nvSpPr>
              <p:spPr>
                <a:xfrm>
                  <a:off x="1233115" y="3379848"/>
                  <a:ext cx="992448" cy="506599"/>
                </a:xfrm>
                <a:prstGeom prst="rect">
                  <a:avLst/>
                </a:prstGeom>
                <a:noFill/>
              </p:spPr>
              <p:txBody>
                <a:bodyPr wrap="none" rtlCol="0">
                  <a:spAutoFit/>
                </a:bodyPr>
                <a:lstStyle/>
                <a:p>
                  <a:r>
                    <a:rPr lang="en-US" sz="1200" dirty="0"/>
                    <a:t>The</a:t>
                  </a:r>
                </a:p>
              </p:txBody>
            </p:sp>
            <p:sp>
              <p:nvSpPr>
                <p:cNvPr id="112" name="TextBox 111"/>
                <p:cNvSpPr txBox="1"/>
                <p:nvPr/>
              </p:nvSpPr>
              <p:spPr>
                <a:xfrm>
                  <a:off x="2121238" y="3379847"/>
                  <a:ext cx="1163550" cy="666535"/>
                </a:xfrm>
                <a:prstGeom prst="rect">
                  <a:avLst/>
                </a:prstGeom>
                <a:noFill/>
              </p:spPr>
              <p:txBody>
                <a:bodyPr wrap="none" rtlCol="0">
                  <a:spAutoFit/>
                </a:bodyPr>
                <a:lstStyle/>
                <a:p>
                  <a:r>
                    <a:rPr lang="en-US" sz="1200" dirty="0" smtClean="0"/>
                    <a:t>cat</a:t>
                  </a:r>
                  <a:endParaRPr lang="en-US" sz="1200" dirty="0"/>
                </a:p>
              </p:txBody>
            </p:sp>
            <p:sp>
              <p:nvSpPr>
                <p:cNvPr id="113" name="TextBox 112"/>
                <p:cNvSpPr txBox="1"/>
                <p:nvPr/>
              </p:nvSpPr>
              <p:spPr>
                <a:xfrm>
                  <a:off x="3125386" y="3360547"/>
                  <a:ext cx="1462592" cy="666535"/>
                </a:xfrm>
                <a:prstGeom prst="rect">
                  <a:avLst/>
                </a:prstGeom>
                <a:noFill/>
              </p:spPr>
              <p:txBody>
                <a:bodyPr wrap="none" rtlCol="0">
                  <a:spAutoFit/>
                </a:bodyPr>
                <a:lstStyle/>
                <a:p>
                  <a:r>
                    <a:rPr lang="en-US" sz="1200" dirty="0" smtClean="0"/>
                    <a:t>took</a:t>
                  </a:r>
                  <a:endParaRPr lang="en-US" sz="1200" dirty="0"/>
                </a:p>
              </p:txBody>
            </p:sp>
            <p:sp>
              <p:nvSpPr>
                <p:cNvPr id="114" name="TextBox 113"/>
                <p:cNvSpPr txBox="1"/>
                <p:nvPr/>
              </p:nvSpPr>
              <p:spPr>
                <a:xfrm>
                  <a:off x="4370274" y="3347315"/>
                  <a:ext cx="806657" cy="666535"/>
                </a:xfrm>
                <a:prstGeom prst="rect">
                  <a:avLst/>
                </a:prstGeom>
                <a:noFill/>
              </p:spPr>
              <p:txBody>
                <a:bodyPr wrap="none" rtlCol="0">
                  <a:spAutoFit/>
                </a:bodyPr>
                <a:lstStyle/>
                <a:p>
                  <a:r>
                    <a:rPr lang="en-US" sz="1200" dirty="0" smtClean="0"/>
                    <a:t>a</a:t>
                  </a:r>
                  <a:endParaRPr lang="en-US" sz="1200" dirty="0"/>
                </a:p>
              </p:txBody>
            </p:sp>
            <p:sp>
              <p:nvSpPr>
                <p:cNvPr id="115" name="TextBox 114"/>
                <p:cNvSpPr txBox="1"/>
                <p:nvPr/>
              </p:nvSpPr>
              <p:spPr>
                <a:xfrm>
                  <a:off x="5058247" y="3358015"/>
                  <a:ext cx="1307063" cy="666535"/>
                </a:xfrm>
                <a:prstGeom prst="rect">
                  <a:avLst/>
                </a:prstGeom>
                <a:noFill/>
              </p:spPr>
              <p:txBody>
                <a:bodyPr wrap="none" rtlCol="0">
                  <a:spAutoFit/>
                </a:bodyPr>
                <a:lstStyle/>
                <a:p>
                  <a:r>
                    <a:rPr lang="en-US" sz="1200" dirty="0" smtClean="0"/>
                    <a:t>nap</a:t>
                  </a:r>
                  <a:endParaRPr lang="en-US" sz="1200" dirty="0"/>
                </a:p>
              </p:txBody>
            </p:sp>
            <p:sp>
              <p:nvSpPr>
                <p:cNvPr id="116" name="TextBox 115"/>
                <p:cNvSpPr txBox="1"/>
                <p:nvPr/>
              </p:nvSpPr>
              <p:spPr>
                <a:xfrm>
                  <a:off x="5951183" y="3358016"/>
                  <a:ext cx="530932" cy="506598"/>
                </a:xfrm>
                <a:prstGeom prst="rect">
                  <a:avLst/>
                </a:prstGeom>
                <a:noFill/>
              </p:spPr>
              <p:txBody>
                <a:bodyPr wrap="none" rtlCol="0">
                  <a:spAutoFit/>
                </a:bodyPr>
                <a:lstStyle/>
                <a:p>
                  <a:r>
                    <a:rPr lang="en-US" sz="1200" dirty="0"/>
                    <a:t>.</a:t>
                  </a:r>
                </a:p>
              </p:txBody>
            </p:sp>
            <p:sp>
              <p:nvSpPr>
                <p:cNvPr id="117" name="TextBox 116"/>
                <p:cNvSpPr txBox="1"/>
                <p:nvPr/>
              </p:nvSpPr>
              <p:spPr>
                <a:xfrm>
                  <a:off x="1755169" y="2717279"/>
                  <a:ext cx="866578" cy="506599"/>
                </a:xfrm>
                <a:prstGeom prst="rect">
                  <a:avLst/>
                </a:prstGeom>
                <a:noFill/>
              </p:spPr>
              <p:txBody>
                <a:bodyPr wrap="none" rtlCol="0">
                  <a:spAutoFit/>
                </a:bodyPr>
                <a:lstStyle/>
                <a:p>
                  <a:r>
                    <a:rPr lang="en-US" sz="1200" dirty="0"/>
                    <a:t>NP</a:t>
                  </a:r>
                </a:p>
              </p:txBody>
            </p:sp>
            <p:sp>
              <p:nvSpPr>
                <p:cNvPr id="118" name="TextBox 117"/>
                <p:cNvSpPr txBox="1"/>
                <p:nvPr/>
              </p:nvSpPr>
              <p:spPr>
                <a:xfrm>
                  <a:off x="4587853" y="2810497"/>
                  <a:ext cx="866578" cy="506600"/>
                </a:xfrm>
                <a:prstGeom prst="rect">
                  <a:avLst/>
                </a:prstGeom>
                <a:noFill/>
              </p:spPr>
              <p:txBody>
                <a:bodyPr wrap="none" rtlCol="0">
                  <a:spAutoFit/>
                </a:bodyPr>
                <a:lstStyle/>
                <a:p>
                  <a:r>
                    <a:rPr lang="en-US" sz="1200" dirty="0"/>
                    <a:t>NP</a:t>
                  </a:r>
                </a:p>
              </p:txBody>
            </p:sp>
            <p:sp>
              <p:nvSpPr>
                <p:cNvPr id="119" name="TextBox 118"/>
                <p:cNvSpPr txBox="1"/>
                <p:nvPr/>
              </p:nvSpPr>
              <p:spPr>
                <a:xfrm>
                  <a:off x="3638316" y="2143962"/>
                  <a:ext cx="1096893" cy="666535"/>
                </a:xfrm>
                <a:prstGeom prst="rect">
                  <a:avLst/>
                </a:prstGeom>
                <a:noFill/>
              </p:spPr>
              <p:txBody>
                <a:bodyPr wrap="none" rtlCol="0">
                  <a:spAutoFit/>
                </a:bodyPr>
                <a:lstStyle/>
                <a:p>
                  <a:r>
                    <a:rPr lang="en-US" sz="1200" dirty="0" smtClean="0"/>
                    <a:t>VP</a:t>
                  </a:r>
                  <a:endParaRPr lang="en-US" sz="1200" dirty="0"/>
                </a:p>
              </p:txBody>
            </p:sp>
            <p:sp>
              <p:nvSpPr>
                <p:cNvPr id="120" name="TextBox 119"/>
                <p:cNvSpPr txBox="1"/>
                <p:nvPr/>
              </p:nvSpPr>
              <p:spPr>
                <a:xfrm>
                  <a:off x="3987345" y="1228920"/>
                  <a:ext cx="607215" cy="506599"/>
                </a:xfrm>
                <a:prstGeom prst="rect">
                  <a:avLst/>
                </a:prstGeom>
                <a:noFill/>
              </p:spPr>
              <p:txBody>
                <a:bodyPr wrap="none" rtlCol="0">
                  <a:spAutoFit/>
                </a:bodyPr>
                <a:lstStyle/>
                <a:p>
                  <a:r>
                    <a:rPr lang="en-US" sz="1200" dirty="0"/>
                    <a:t>S</a:t>
                  </a:r>
                </a:p>
              </p:txBody>
            </p:sp>
            <p:cxnSp>
              <p:nvCxnSpPr>
                <p:cNvPr id="121" name="Straight Connector 120"/>
                <p:cNvCxnSpPr>
                  <a:stCxn id="111" idx="0"/>
                  <a:endCxn id="117" idx="2"/>
                </p:cNvCxnSpPr>
                <p:nvPr/>
              </p:nvCxnSpPr>
              <p:spPr>
                <a:xfrm flipV="1">
                  <a:off x="1729339" y="3223878"/>
                  <a:ext cx="459120" cy="155971"/>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a:stCxn id="117" idx="2"/>
                  <a:endCxn id="112" idx="0"/>
                </p:cNvCxnSpPr>
                <p:nvPr/>
              </p:nvCxnSpPr>
              <p:spPr>
                <a:xfrm>
                  <a:off x="2188461" y="3223878"/>
                  <a:ext cx="514554" cy="155970"/>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a:stCxn id="117" idx="0"/>
                  <a:endCxn id="120" idx="2"/>
                </p:cNvCxnSpPr>
                <p:nvPr/>
              </p:nvCxnSpPr>
              <p:spPr>
                <a:xfrm flipV="1">
                  <a:off x="2188459" y="1735519"/>
                  <a:ext cx="2102494" cy="981761"/>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a:stCxn id="120" idx="2"/>
                  <a:endCxn id="119" idx="0"/>
                </p:cNvCxnSpPr>
                <p:nvPr/>
              </p:nvCxnSpPr>
              <p:spPr>
                <a:xfrm flipH="1">
                  <a:off x="4186763" y="1735520"/>
                  <a:ext cx="104193" cy="408443"/>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a:stCxn id="119" idx="2"/>
                  <a:endCxn id="113" idx="0"/>
                </p:cNvCxnSpPr>
                <p:nvPr/>
              </p:nvCxnSpPr>
              <p:spPr>
                <a:xfrm flipH="1">
                  <a:off x="3856682" y="2810497"/>
                  <a:ext cx="330081" cy="550050"/>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a:stCxn id="119" idx="2"/>
                  <a:endCxn id="118" idx="0"/>
                </p:cNvCxnSpPr>
                <p:nvPr/>
              </p:nvCxnSpPr>
              <p:spPr>
                <a:xfrm>
                  <a:off x="4186763" y="2810497"/>
                  <a:ext cx="834380" cy="0"/>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flipH="1">
                  <a:off x="4668408" y="3307777"/>
                  <a:ext cx="377749" cy="259634"/>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a:stCxn id="118" idx="2"/>
                  <a:endCxn id="115" idx="0"/>
                </p:cNvCxnSpPr>
                <p:nvPr/>
              </p:nvCxnSpPr>
              <p:spPr>
                <a:xfrm>
                  <a:off x="5021143" y="3317097"/>
                  <a:ext cx="690636" cy="40919"/>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110" name="Straight Connector 109"/>
              <p:cNvCxnSpPr>
                <a:stCxn id="120" idx="2"/>
                <a:endCxn id="116" idx="0"/>
              </p:cNvCxnSpPr>
              <p:nvPr/>
            </p:nvCxnSpPr>
            <p:spPr>
              <a:xfrm>
                <a:off x="5152803" y="1735519"/>
                <a:ext cx="1925696" cy="1622497"/>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grpSp>
      </p:grpSp>
      <p:grpSp>
        <p:nvGrpSpPr>
          <p:cNvPr id="129" name="Group 128"/>
          <p:cNvGrpSpPr/>
          <p:nvPr/>
        </p:nvGrpSpPr>
        <p:grpSpPr>
          <a:xfrm>
            <a:off x="6583107" y="1865951"/>
            <a:ext cx="1762387" cy="1170882"/>
            <a:chOff x="6309960" y="4706173"/>
            <a:chExt cx="1762387" cy="1170882"/>
          </a:xfrm>
        </p:grpSpPr>
        <p:sp>
          <p:nvSpPr>
            <p:cNvPr id="130" name="Rectangle 129"/>
            <p:cNvSpPr/>
            <p:nvPr/>
          </p:nvSpPr>
          <p:spPr>
            <a:xfrm>
              <a:off x="6309960" y="4751401"/>
              <a:ext cx="1762387" cy="1120661"/>
            </a:xfrm>
            <a:prstGeom prst="rect">
              <a:avLst/>
            </a:prstGeom>
            <a:solidFill>
              <a:schemeClr val="tx2"/>
            </a:solidFill>
            <a:ln w="38100" cap="rnd">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TextBox 130"/>
            <p:cNvSpPr txBox="1"/>
            <p:nvPr/>
          </p:nvSpPr>
          <p:spPr>
            <a:xfrm>
              <a:off x="6309960" y="5600056"/>
              <a:ext cx="317920" cy="210533"/>
            </a:xfrm>
            <a:prstGeom prst="rect">
              <a:avLst/>
            </a:prstGeom>
            <a:noFill/>
          </p:spPr>
          <p:txBody>
            <a:bodyPr wrap="none" rtlCol="0">
              <a:spAutoFit/>
            </a:bodyPr>
            <a:lstStyle/>
            <a:p>
              <a:r>
                <a:rPr lang="en-US" sz="1200" dirty="0"/>
                <a:t>The</a:t>
              </a:r>
            </a:p>
          </p:txBody>
        </p:sp>
        <p:sp>
          <p:nvSpPr>
            <p:cNvPr id="132" name="TextBox 131"/>
            <p:cNvSpPr txBox="1"/>
            <p:nvPr/>
          </p:nvSpPr>
          <p:spPr>
            <a:xfrm>
              <a:off x="6594461" y="5600056"/>
              <a:ext cx="372731" cy="276999"/>
            </a:xfrm>
            <a:prstGeom prst="rect">
              <a:avLst/>
            </a:prstGeom>
            <a:noFill/>
          </p:spPr>
          <p:txBody>
            <a:bodyPr wrap="none" rtlCol="0">
              <a:spAutoFit/>
            </a:bodyPr>
            <a:lstStyle/>
            <a:p>
              <a:r>
                <a:rPr lang="en-US" sz="1200" dirty="0" smtClean="0"/>
                <a:t>cat</a:t>
              </a:r>
              <a:endParaRPr lang="en-US" sz="1200" dirty="0"/>
            </a:p>
          </p:txBody>
        </p:sp>
        <p:sp>
          <p:nvSpPr>
            <p:cNvPr id="133" name="TextBox 132"/>
            <p:cNvSpPr txBox="1"/>
            <p:nvPr/>
          </p:nvSpPr>
          <p:spPr>
            <a:xfrm>
              <a:off x="6916129" y="5600056"/>
              <a:ext cx="468526" cy="276999"/>
            </a:xfrm>
            <a:prstGeom prst="rect">
              <a:avLst/>
            </a:prstGeom>
            <a:noFill/>
          </p:spPr>
          <p:txBody>
            <a:bodyPr wrap="none" rtlCol="0">
              <a:spAutoFit/>
            </a:bodyPr>
            <a:lstStyle/>
            <a:p>
              <a:r>
                <a:rPr lang="en-US" sz="1200" dirty="0" smtClean="0"/>
                <a:t>took</a:t>
              </a:r>
              <a:endParaRPr lang="en-US" sz="1200" dirty="0"/>
            </a:p>
          </p:txBody>
        </p:sp>
        <p:sp>
          <p:nvSpPr>
            <p:cNvPr id="134" name="TextBox 133"/>
            <p:cNvSpPr txBox="1"/>
            <p:nvPr/>
          </p:nvSpPr>
          <p:spPr>
            <a:xfrm>
              <a:off x="7290853" y="5589545"/>
              <a:ext cx="258404" cy="276999"/>
            </a:xfrm>
            <a:prstGeom prst="rect">
              <a:avLst/>
            </a:prstGeom>
            <a:noFill/>
          </p:spPr>
          <p:txBody>
            <a:bodyPr wrap="none" rtlCol="0">
              <a:spAutoFit/>
            </a:bodyPr>
            <a:lstStyle/>
            <a:p>
              <a:r>
                <a:rPr lang="en-US" sz="1200" dirty="0" smtClean="0"/>
                <a:t>a</a:t>
              </a:r>
              <a:endParaRPr lang="en-US" sz="1200" dirty="0"/>
            </a:p>
          </p:txBody>
        </p:sp>
        <p:sp>
          <p:nvSpPr>
            <p:cNvPr id="135" name="TextBox 134"/>
            <p:cNvSpPr txBox="1"/>
            <p:nvPr/>
          </p:nvSpPr>
          <p:spPr>
            <a:xfrm>
              <a:off x="7535301" y="5590983"/>
              <a:ext cx="418704" cy="276999"/>
            </a:xfrm>
            <a:prstGeom prst="rect">
              <a:avLst/>
            </a:prstGeom>
            <a:noFill/>
          </p:spPr>
          <p:txBody>
            <a:bodyPr wrap="none" rtlCol="0">
              <a:spAutoFit/>
            </a:bodyPr>
            <a:lstStyle/>
            <a:p>
              <a:r>
                <a:rPr lang="en-US" sz="1200" dirty="0" smtClean="0"/>
                <a:t>nap</a:t>
              </a:r>
              <a:endParaRPr lang="en-US" sz="1200" dirty="0"/>
            </a:p>
          </p:txBody>
        </p:sp>
        <p:sp>
          <p:nvSpPr>
            <p:cNvPr id="136" name="TextBox 135"/>
            <p:cNvSpPr txBox="1"/>
            <p:nvPr/>
          </p:nvSpPr>
          <p:spPr>
            <a:xfrm>
              <a:off x="7821344" y="5590983"/>
              <a:ext cx="170078" cy="210532"/>
            </a:xfrm>
            <a:prstGeom prst="rect">
              <a:avLst/>
            </a:prstGeom>
            <a:noFill/>
          </p:spPr>
          <p:txBody>
            <a:bodyPr wrap="none" rtlCol="0">
              <a:spAutoFit/>
            </a:bodyPr>
            <a:lstStyle/>
            <a:p>
              <a:r>
                <a:rPr lang="en-US" sz="1200" dirty="0"/>
                <a:t>.</a:t>
              </a:r>
            </a:p>
          </p:txBody>
        </p:sp>
        <p:sp>
          <p:nvSpPr>
            <p:cNvPr id="137" name="TextBox 136"/>
            <p:cNvSpPr txBox="1"/>
            <p:nvPr/>
          </p:nvSpPr>
          <p:spPr>
            <a:xfrm>
              <a:off x="6477195" y="5326711"/>
              <a:ext cx="351378" cy="276999"/>
            </a:xfrm>
            <a:prstGeom prst="rect">
              <a:avLst/>
            </a:prstGeom>
            <a:noFill/>
          </p:spPr>
          <p:txBody>
            <a:bodyPr wrap="none" rtlCol="0">
              <a:spAutoFit/>
            </a:bodyPr>
            <a:lstStyle/>
            <a:p>
              <a:r>
                <a:rPr lang="en-US" sz="1200" dirty="0" smtClean="0"/>
                <a:t>VP</a:t>
              </a:r>
              <a:endParaRPr lang="en-US" sz="1200" dirty="0"/>
            </a:p>
          </p:txBody>
        </p:sp>
        <p:sp>
          <p:nvSpPr>
            <p:cNvPr id="138" name="TextBox 137"/>
            <p:cNvSpPr txBox="1"/>
            <p:nvPr/>
          </p:nvSpPr>
          <p:spPr>
            <a:xfrm>
              <a:off x="7384615" y="5363445"/>
              <a:ext cx="277599" cy="210533"/>
            </a:xfrm>
            <a:prstGeom prst="rect">
              <a:avLst/>
            </a:prstGeom>
            <a:noFill/>
          </p:spPr>
          <p:txBody>
            <a:bodyPr wrap="none" rtlCol="0">
              <a:spAutoFit/>
            </a:bodyPr>
            <a:lstStyle/>
            <a:p>
              <a:r>
                <a:rPr lang="en-US" sz="1200" dirty="0"/>
                <a:t>NP</a:t>
              </a:r>
            </a:p>
          </p:txBody>
        </p:sp>
        <p:sp>
          <p:nvSpPr>
            <p:cNvPr id="139" name="TextBox 138"/>
            <p:cNvSpPr txBox="1"/>
            <p:nvPr/>
          </p:nvSpPr>
          <p:spPr>
            <a:xfrm>
              <a:off x="7080441" y="5086446"/>
              <a:ext cx="351378" cy="276999"/>
            </a:xfrm>
            <a:prstGeom prst="rect">
              <a:avLst/>
            </a:prstGeom>
            <a:noFill/>
          </p:spPr>
          <p:txBody>
            <a:bodyPr wrap="none" rtlCol="0">
              <a:spAutoFit/>
            </a:bodyPr>
            <a:lstStyle/>
            <a:p>
              <a:r>
                <a:rPr lang="en-US" sz="1200" dirty="0" smtClean="0"/>
                <a:t>VP</a:t>
              </a:r>
              <a:endParaRPr lang="en-US" sz="1200" dirty="0"/>
            </a:p>
          </p:txBody>
        </p:sp>
        <p:sp>
          <p:nvSpPr>
            <p:cNvPr id="140" name="TextBox 139"/>
            <p:cNvSpPr txBox="1"/>
            <p:nvPr/>
          </p:nvSpPr>
          <p:spPr>
            <a:xfrm>
              <a:off x="7192249" y="4706173"/>
              <a:ext cx="194515" cy="210533"/>
            </a:xfrm>
            <a:prstGeom prst="rect">
              <a:avLst/>
            </a:prstGeom>
            <a:noFill/>
          </p:spPr>
          <p:txBody>
            <a:bodyPr wrap="none" rtlCol="0">
              <a:spAutoFit/>
            </a:bodyPr>
            <a:lstStyle/>
            <a:p>
              <a:r>
                <a:rPr lang="en-US" sz="1200" dirty="0"/>
                <a:t>S</a:t>
              </a:r>
            </a:p>
          </p:txBody>
        </p:sp>
        <p:cxnSp>
          <p:nvCxnSpPr>
            <p:cNvPr id="141" name="Straight Connector 140"/>
            <p:cNvCxnSpPr>
              <a:stCxn id="131" idx="0"/>
            </p:cNvCxnSpPr>
            <p:nvPr/>
          </p:nvCxnSpPr>
          <p:spPr>
            <a:xfrm flipV="1">
              <a:off x="6468920" y="5557805"/>
              <a:ext cx="156038" cy="42251"/>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2" name="Straight Connector 141"/>
            <p:cNvCxnSpPr>
              <a:endCxn id="132" idx="0"/>
            </p:cNvCxnSpPr>
            <p:nvPr/>
          </p:nvCxnSpPr>
          <p:spPr>
            <a:xfrm>
              <a:off x="6616937" y="5549784"/>
              <a:ext cx="163890" cy="50272"/>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3" name="Straight Connector 142"/>
            <p:cNvCxnSpPr>
              <a:endCxn id="140" idx="2"/>
            </p:cNvCxnSpPr>
            <p:nvPr/>
          </p:nvCxnSpPr>
          <p:spPr>
            <a:xfrm flipV="1">
              <a:off x="6753295" y="4916706"/>
              <a:ext cx="536212" cy="151815"/>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4" name="Straight Connector 143"/>
            <p:cNvCxnSpPr>
              <a:stCxn id="140" idx="2"/>
              <a:endCxn id="139" idx="0"/>
            </p:cNvCxnSpPr>
            <p:nvPr/>
          </p:nvCxnSpPr>
          <p:spPr>
            <a:xfrm flipH="1">
              <a:off x="7256130" y="4916706"/>
              <a:ext cx="33377" cy="169741"/>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5" name="Straight Connector 144"/>
            <p:cNvCxnSpPr>
              <a:stCxn id="139" idx="2"/>
              <a:endCxn id="133" idx="0"/>
            </p:cNvCxnSpPr>
            <p:nvPr/>
          </p:nvCxnSpPr>
          <p:spPr>
            <a:xfrm flipH="1">
              <a:off x="7150392" y="5363445"/>
              <a:ext cx="105738" cy="236611"/>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6" name="Straight Connector 145"/>
            <p:cNvCxnSpPr>
              <a:stCxn id="139" idx="2"/>
              <a:endCxn id="138" idx="0"/>
            </p:cNvCxnSpPr>
            <p:nvPr/>
          </p:nvCxnSpPr>
          <p:spPr>
            <a:xfrm>
              <a:off x="7256130" y="5363445"/>
              <a:ext cx="267285" cy="0"/>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7" name="Straight Connector 146"/>
            <p:cNvCxnSpPr>
              <a:stCxn id="138" idx="2"/>
            </p:cNvCxnSpPr>
            <p:nvPr/>
          </p:nvCxnSpPr>
          <p:spPr>
            <a:xfrm flipH="1">
              <a:off x="7427064" y="5573978"/>
              <a:ext cx="96351" cy="88101"/>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8" name="Straight Connector 147"/>
            <p:cNvCxnSpPr>
              <a:stCxn id="138" idx="2"/>
            </p:cNvCxnSpPr>
            <p:nvPr/>
          </p:nvCxnSpPr>
          <p:spPr>
            <a:xfrm>
              <a:off x="7523415" y="5573978"/>
              <a:ext cx="184385" cy="64038"/>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9" name="Straight Connector 148"/>
            <p:cNvCxnSpPr>
              <a:stCxn id="140" idx="2"/>
              <a:endCxn id="136" idx="0"/>
            </p:cNvCxnSpPr>
            <p:nvPr/>
          </p:nvCxnSpPr>
          <p:spPr>
            <a:xfrm>
              <a:off x="7289506" y="4916706"/>
              <a:ext cx="616876" cy="674278"/>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50" name="TextBox 149"/>
            <p:cNvSpPr txBox="1"/>
            <p:nvPr/>
          </p:nvSpPr>
          <p:spPr>
            <a:xfrm>
              <a:off x="6487983" y="5010694"/>
              <a:ext cx="277599" cy="210533"/>
            </a:xfrm>
            <a:prstGeom prst="rect">
              <a:avLst/>
            </a:prstGeom>
            <a:noFill/>
          </p:spPr>
          <p:txBody>
            <a:bodyPr wrap="none" rtlCol="0">
              <a:spAutoFit/>
            </a:bodyPr>
            <a:lstStyle/>
            <a:p>
              <a:r>
                <a:rPr lang="en-US" sz="1200" dirty="0"/>
                <a:t>NP</a:t>
              </a:r>
            </a:p>
          </p:txBody>
        </p:sp>
        <p:cxnSp>
          <p:nvCxnSpPr>
            <p:cNvPr id="151" name="Straight Connector 150"/>
            <p:cNvCxnSpPr/>
            <p:nvPr/>
          </p:nvCxnSpPr>
          <p:spPr>
            <a:xfrm flipH="1">
              <a:off x="6639255" y="5232719"/>
              <a:ext cx="33377" cy="169741"/>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152" name="Rectangle 151"/>
              <p:cNvSpPr/>
              <p:nvPr/>
            </p:nvSpPr>
            <p:spPr>
              <a:xfrm>
                <a:off x="4620972" y="3142222"/>
                <a:ext cx="2990691" cy="553998"/>
              </a:xfrm>
              <a:prstGeom prst="rect">
                <a:avLst/>
              </a:prstGeom>
            </p:spPr>
            <p:txBody>
              <a:bodyPr wrap="none">
                <a:spAutoFit/>
              </a:bodyPr>
              <a:lstStyle/>
              <a:p>
                <a14:m>
                  <m:oMath xmlns:m="http://schemas.openxmlformats.org/officeDocument/2006/math">
                    <m:r>
                      <a:rPr lang="en-US" sz="3000" i="1" smtClean="0">
                        <a:solidFill>
                          <a:schemeClr val="tx1"/>
                        </a:solidFill>
                        <a:latin typeface="Cambria Math" panose="02040503050406030204" pitchFamily="18" charset="0"/>
                        <a:ea typeface="Cambria Math" panose="02040503050406030204" pitchFamily="18" charset="0"/>
                      </a:rPr>
                      <m:t>∆(</m:t>
                    </m:r>
                    <m:r>
                      <a:rPr lang="en-US" sz="3000" i="1" smtClean="0">
                        <a:solidFill>
                          <a:schemeClr val="tx1"/>
                        </a:solidFill>
                        <a:latin typeface="Cambria Math" panose="02040503050406030204" pitchFamily="18" charset="0"/>
                        <a:ea typeface="Cambria Math" panose="02040503050406030204" pitchFamily="18" charset="0"/>
                      </a:rPr>
                      <m:t>𝑦</m:t>
                    </m:r>
                    <m:r>
                      <a:rPr lang="en-US" sz="3000" i="1" smtClean="0">
                        <a:solidFill>
                          <a:schemeClr val="tx1"/>
                        </a:solidFill>
                        <a:latin typeface="Cambria Math" panose="02040503050406030204" pitchFamily="18" charset="0"/>
                        <a:ea typeface="Cambria Math" panose="02040503050406030204" pitchFamily="18" charset="0"/>
                      </a:rPr>
                      <m:t>,</m:t>
                    </m:r>
                    <m:acc>
                      <m:accPr>
                        <m:chr m:val="̂"/>
                        <m:ctrlPr>
                          <a:rPr lang="en-US" sz="3000" i="1">
                            <a:solidFill>
                              <a:schemeClr val="tx1"/>
                            </a:solidFill>
                            <a:latin typeface="Cambria Math" panose="02040503050406030204" pitchFamily="18" charset="0"/>
                            <a:ea typeface="Cambria Math" panose="02040503050406030204" pitchFamily="18" charset="0"/>
                          </a:rPr>
                        </m:ctrlPr>
                      </m:accPr>
                      <m:e>
                        <m:r>
                          <a:rPr lang="en-US" sz="3000" i="1">
                            <a:solidFill>
                              <a:schemeClr val="tx1"/>
                            </a:solidFill>
                            <a:latin typeface="Cambria Math" panose="02040503050406030204" pitchFamily="18" charset="0"/>
                            <a:ea typeface="Cambria Math" panose="02040503050406030204" pitchFamily="18" charset="0"/>
                          </a:rPr>
                          <m:t>𝑦</m:t>
                        </m:r>
                      </m:e>
                    </m:acc>
                    <m:r>
                      <a:rPr lang="en-US" sz="3000" i="1">
                        <a:solidFill>
                          <a:schemeClr val="tx1"/>
                        </a:solidFill>
                        <a:latin typeface="Cambria Math" panose="02040503050406030204" pitchFamily="18" charset="0"/>
                      </a:rPr>
                      <m:t>)</m:t>
                    </m:r>
                  </m:oMath>
                </a14:m>
                <a:r>
                  <a:rPr lang="en-US" sz="3000" dirty="0" smtClean="0">
                    <a:solidFill>
                      <a:schemeClr val="tx1"/>
                    </a:solidFill>
                  </a:rPr>
                  <a:t>: -F1</a:t>
                </a:r>
                <a14:m>
                  <m:oMath xmlns:m="http://schemas.openxmlformats.org/officeDocument/2006/math">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𝑦</m:t>
                    </m:r>
                    <m:r>
                      <a:rPr lang="en-US" sz="3000" i="1">
                        <a:latin typeface="Cambria Math" panose="02040503050406030204" pitchFamily="18" charset="0"/>
                        <a:ea typeface="Cambria Math" panose="02040503050406030204" pitchFamily="18" charset="0"/>
                      </a:rPr>
                      <m:t>,</m:t>
                    </m:r>
                    <m:acc>
                      <m:accPr>
                        <m:chr m:val="̂"/>
                        <m:ctrlPr>
                          <a:rPr lang="en-US" sz="3000" i="1">
                            <a:latin typeface="Cambria Math" panose="02040503050406030204" pitchFamily="18" charset="0"/>
                            <a:ea typeface="Cambria Math" panose="02040503050406030204" pitchFamily="18" charset="0"/>
                          </a:rPr>
                        </m:ctrlPr>
                      </m:accPr>
                      <m:e>
                        <m:r>
                          <a:rPr lang="en-US" sz="3000" i="1">
                            <a:latin typeface="Cambria Math" panose="02040503050406030204" pitchFamily="18" charset="0"/>
                            <a:ea typeface="Cambria Math" panose="02040503050406030204" pitchFamily="18" charset="0"/>
                          </a:rPr>
                          <m:t>𝑦</m:t>
                        </m:r>
                      </m:e>
                    </m:acc>
                    <m:r>
                      <a:rPr lang="en-US" sz="3000" i="1">
                        <a:latin typeface="Cambria Math" panose="02040503050406030204" pitchFamily="18" charset="0"/>
                      </a:rPr>
                      <m:t>)</m:t>
                    </m:r>
                  </m:oMath>
                </a14:m>
                <a:endParaRPr lang="en-US" sz="3000" dirty="0">
                  <a:solidFill>
                    <a:schemeClr val="tx1"/>
                  </a:solidFill>
                </a:endParaRPr>
              </a:p>
            </p:txBody>
          </p:sp>
        </mc:Choice>
        <mc:Fallback xmlns="">
          <p:sp>
            <p:nvSpPr>
              <p:cNvPr id="152" name="Rectangle 151"/>
              <p:cNvSpPr>
                <a:spLocks noRot="1" noChangeAspect="1" noMove="1" noResize="1" noEditPoints="1" noAdjustHandles="1" noChangeArrowheads="1" noChangeShapeType="1" noTextEdit="1"/>
              </p:cNvSpPr>
              <p:nvPr/>
            </p:nvSpPr>
            <p:spPr>
              <a:xfrm>
                <a:off x="4620972" y="3142222"/>
                <a:ext cx="2990691" cy="553998"/>
              </a:xfrm>
              <a:prstGeom prst="rect">
                <a:avLst/>
              </a:prstGeom>
              <a:blipFill>
                <a:blip r:embed="rId5"/>
                <a:stretch>
                  <a:fillRect t="-13187" b="-340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3" name="Rectangle 152"/>
              <p:cNvSpPr/>
              <p:nvPr/>
            </p:nvSpPr>
            <p:spPr>
              <a:xfrm>
                <a:off x="3561336" y="2140366"/>
                <a:ext cx="492635" cy="5539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000" i="1">
                          <a:latin typeface="Cambria Math" panose="02040503050406030204" pitchFamily="18" charset="0"/>
                        </a:rPr>
                        <m:t>𝑦</m:t>
                      </m:r>
                    </m:oMath>
                  </m:oMathPara>
                </a14:m>
                <a:endParaRPr lang="en-US" sz="3000" dirty="0"/>
              </a:p>
            </p:txBody>
          </p:sp>
        </mc:Choice>
        <mc:Fallback xmlns="">
          <p:sp>
            <p:nvSpPr>
              <p:cNvPr id="153" name="Rectangle 152"/>
              <p:cNvSpPr>
                <a:spLocks noRot="1" noChangeAspect="1" noMove="1" noResize="1" noEditPoints="1" noAdjustHandles="1" noChangeArrowheads="1" noChangeShapeType="1" noTextEdit="1"/>
              </p:cNvSpPr>
              <p:nvPr/>
            </p:nvSpPr>
            <p:spPr>
              <a:xfrm>
                <a:off x="3561336" y="2140366"/>
                <a:ext cx="492635" cy="553998"/>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4" name="Rectangle 153"/>
              <p:cNvSpPr/>
              <p:nvPr/>
            </p:nvSpPr>
            <p:spPr>
              <a:xfrm>
                <a:off x="6092002" y="2187172"/>
                <a:ext cx="492635" cy="5539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3000" i="1" smtClean="0">
                              <a:solidFill>
                                <a:schemeClr val="tx1"/>
                              </a:solidFill>
                              <a:latin typeface="Cambria Math" panose="02040503050406030204" pitchFamily="18" charset="0"/>
                            </a:rPr>
                          </m:ctrlPr>
                        </m:accPr>
                        <m:e>
                          <m:r>
                            <a:rPr lang="en-US" sz="3000" i="1">
                              <a:solidFill>
                                <a:schemeClr val="tx1"/>
                              </a:solidFill>
                              <a:latin typeface="Cambria Math" panose="02040503050406030204" pitchFamily="18" charset="0"/>
                            </a:rPr>
                            <m:t>𝑦</m:t>
                          </m:r>
                        </m:e>
                      </m:acc>
                    </m:oMath>
                  </m:oMathPara>
                </a14:m>
                <a:endParaRPr lang="en-US" sz="3000" dirty="0">
                  <a:solidFill>
                    <a:schemeClr val="tx1"/>
                  </a:solidFill>
                </a:endParaRPr>
              </a:p>
            </p:txBody>
          </p:sp>
        </mc:Choice>
        <mc:Fallback xmlns="">
          <p:sp>
            <p:nvSpPr>
              <p:cNvPr id="154" name="Rectangle 153"/>
              <p:cNvSpPr>
                <a:spLocks noRot="1" noChangeAspect="1" noMove="1" noResize="1" noEditPoints="1" noAdjustHandles="1" noChangeArrowheads="1" noChangeShapeType="1" noTextEdit="1"/>
              </p:cNvSpPr>
              <p:nvPr/>
            </p:nvSpPr>
            <p:spPr>
              <a:xfrm>
                <a:off x="6092002" y="2187172"/>
                <a:ext cx="492635" cy="553998"/>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22210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0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P spid="8" grpId="0" animBg="1"/>
      <p:bldP spid="9" grpId="0" animBg="1"/>
      <p:bldP spid="10" grpId="0" animBg="1"/>
      <p:bldP spid="13" grpId="0" animBg="1"/>
      <p:bldP spid="14" grpId="0" animBg="1"/>
      <p:bldP spid="17" grpId="0" animBg="1"/>
      <p:bldP spid="18" grpId="0" animBg="1"/>
      <p:bldP spid="22" grpId="0"/>
      <p:bldP spid="98" grpId="0"/>
      <p:bldP spid="99" grpId="0"/>
      <p:bldP spid="103" grpId="0" animBg="1"/>
      <p:bldP spid="105" grpId="0"/>
      <p:bldP spid="152" grpId="0"/>
      <p:bldP spid="153" grpId="0"/>
      <p:bldP spid="15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46242"/>
            <a:ext cx="12192000" cy="1009698"/>
          </a:xfrm>
        </p:spPr>
        <p:txBody>
          <a:bodyPr>
            <a:normAutofit/>
          </a:bodyPr>
          <a:lstStyle/>
          <a:p>
            <a:r>
              <a:rPr lang="en-US" dirty="0" smtClean="0"/>
              <a:t>Dynamic Oracle Training</a:t>
            </a:r>
            <a:endParaRPr lang="en-US" dirty="0"/>
          </a:p>
        </p:txBody>
      </p:sp>
      <p:sp>
        <p:nvSpPr>
          <p:cNvPr id="26" name="TextBox 25"/>
          <p:cNvSpPr txBox="1"/>
          <p:nvPr/>
        </p:nvSpPr>
        <p:spPr>
          <a:xfrm>
            <a:off x="1780351" y="2955006"/>
            <a:ext cx="2514727" cy="846386"/>
          </a:xfrm>
          <a:prstGeom prst="rect">
            <a:avLst/>
          </a:prstGeom>
          <a:noFill/>
        </p:spPr>
        <p:txBody>
          <a:bodyPr wrap="none" rtlCol="0">
            <a:spAutoFit/>
          </a:bodyPr>
          <a:lstStyle/>
          <a:p>
            <a:r>
              <a:rPr lang="en-US" sz="2600" dirty="0" smtClean="0"/>
              <a:t>Prediction</a:t>
            </a:r>
          </a:p>
          <a:p>
            <a:r>
              <a:rPr lang="en-US" sz="2300" dirty="0" smtClean="0"/>
              <a:t>(sample, or greedy)</a:t>
            </a:r>
            <a:endParaRPr lang="en-US" sz="2300" dirty="0"/>
          </a:p>
        </p:txBody>
      </p:sp>
      <p:sp>
        <p:nvSpPr>
          <p:cNvPr id="27" name="TextBox 26"/>
          <p:cNvSpPr txBox="1"/>
          <p:nvPr/>
        </p:nvSpPr>
        <p:spPr>
          <a:xfrm>
            <a:off x="1791946" y="2154281"/>
            <a:ext cx="1723885" cy="492443"/>
          </a:xfrm>
          <a:prstGeom prst="rect">
            <a:avLst/>
          </a:prstGeom>
          <a:noFill/>
        </p:spPr>
        <p:txBody>
          <a:bodyPr wrap="square" rtlCol="0">
            <a:spAutoFit/>
          </a:bodyPr>
          <a:lstStyle/>
          <a:p>
            <a:r>
              <a:rPr lang="en-US" sz="2600" dirty="0" smtClean="0"/>
              <a:t>True Parse</a:t>
            </a:r>
            <a:endParaRPr lang="en-US" sz="2600" dirty="0"/>
          </a:p>
        </p:txBody>
      </p:sp>
      <p:sp>
        <p:nvSpPr>
          <p:cNvPr id="28" name="TextBox 27"/>
          <p:cNvSpPr txBox="1"/>
          <p:nvPr/>
        </p:nvSpPr>
        <p:spPr>
          <a:xfrm>
            <a:off x="4957840" y="2116105"/>
            <a:ext cx="642020" cy="523220"/>
          </a:xfrm>
          <a:prstGeom prst="rect">
            <a:avLst/>
          </a:prstGeom>
          <a:ln>
            <a:solidFill>
              <a:srgbClr val="FFC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a:t>(S</a:t>
            </a:r>
          </a:p>
        </p:txBody>
      </p:sp>
      <p:sp>
        <p:nvSpPr>
          <p:cNvPr id="29" name="TextBox 28"/>
          <p:cNvSpPr txBox="1"/>
          <p:nvPr/>
        </p:nvSpPr>
        <p:spPr>
          <a:xfrm>
            <a:off x="6088512" y="2116105"/>
            <a:ext cx="723997" cy="523220"/>
          </a:xfrm>
          <a:prstGeom prst="rect">
            <a:avLst/>
          </a:prstGeom>
          <a:ln>
            <a:solidFill>
              <a:srgbClr val="FFC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a:t>(NP</a:t>
            </a:r>
          </a:p>
        </p:txBody>
      </p:sp>
      <p:sp>
        <p:nvSpPr>
          <p:cNvPr id="30" name="TextBox 29"/>
          <p:cNvSpPr txBox="1"/>
          <p:nvPr/>
        </p:nvSpPr>
        <p:spPr>
          <a:xfrm>
            <a:off x="7301161" y="2116105"/>
            <a:ext cx="723997" cy="523220"/>
          </a:xfrm>
          <a:prstGeom prst="rect">
            <a:avLst/>
          </a:prstGeom>
          <a:ln>
            <a:solidFill>
              <a:srgbClr val="FFC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a:t>The</a:t>
            </a:r>
          </a:p>
        </p:txBody>
      </p:sp>
      <p:cxnSp>
        <p:nvCxnSpPr>
          <p:cNvPr id="32" name="Straight Arrow Connector 31"/>
          <p:cNvCxnSpPr/>
          <p:nvPr/>
        </p:nvCxnSpPr>
        <p:spPr>
          <a:xfrm>
            <a:off x="5675224" y="2395841"/>
            <a:ext cx="330129" cy="0"/>
          </a:xfrm>
          <a:prstGeom prst="straightConnector1">
            <a:avLst/>
          </a:prstGeom>
          <a:ln w="38100">
            <a:tailEnd type="triangle"/>
          </a:ln>
          <a:effectLst/>
        </p:spPr>
        <p:style>
          <a:lnRef idx="2">
            <a:schemeClr val="dk1"/>
          </a:lnRef>
          <a:fillRef idx="0">
            <a:schemeClr val="dk1"/>
          </a:fillRef>
          <a:effectRef idx="1">
            <a:schemeClr val="dk1"/>
          </a:effectRef>
          <a:fontRef idx="minor">
            <a:schemeClr val="tx1"/>
          </a:fontRef>
        </p:style>
      </p:cxnSp>
      <p:cxnSp>
        <p:nvCxnSpPr>
          <p:cNvPr id="33" name="Straight Arrow Connector 32"/>
          <p:cNvCxnSpPr/>
          <p:nvPr/>
        </p:nvCxnSpPr>
        <p:spPr>
          <a:xfrm>
            <a:off x="6886403" y="2395841"/>
            <a:ext cx="330129" cy="0"/>
          </a:xfrm>
          <a:prstGeom prst="straightConnector1">
            <a:avLst/>
          </a:prstGeom>
          <a:ln w="38100">
            <a:tailEnd type="triangle"/>
          </a:ln>
          <a:effectLst/>
        </p:spPr>
        <p:style>
          <a:lnRef idx="2">
            <a:schemeClr val="dk1"/>
          </a:lnRef>
          <a:fillRef idx="0">
            <a:schemeClr val="dk1"/>
          </a:fillRef>
          <a:effectRef idx="1">
            <a:schemeClr val="dk1"/>
          </a:effectRef>
          <a:fontRef idx="minor">
            <a:schemeClr val="tx1"/>
          </a:fontRef>
        </p:style>
      </p:cxnSp>
      <p:sp>
        <p:nvSpPr>
          <p:cNvPr id="48" name="TextBox 47"/>
          <p:cNvSpPr txBox="1"/>
          <p:nvPr/>
        </p:nvSpPr>
        <p:spPr>
          <a:xfrm>
            <a:off x="4986022" y="3081023"/>
            <a:ext cx="642020" cy="523220"/>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a:t>(S</a:t>
            </a:r>
          </a:p>
        </p:txBody>
      </p:sp>
      <p:sp>
        <p:nvSpPr>
          <p:cNvPr id="49" name="TextBox 48"/>
          <p:cNvSpPr txBox="1"/>
          <p:nvPr/>
        </p:nvSpPr>
        <p:spPr>
          <a:xfrm>
            <a:off x="7329343" y="3081023"/>
            <a:ext cx="723997" cy="523220"/>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smtClean="0"/>
              <a:t>(VP</a:t>
            </a:r>
            <a:endParaRPr lang="en-US" sz="2800" dirty="0"/>
          </a:p>
        </p:txBody>
      </p:sp>
      <p:cxnSp>
        <p:nvCxnSpPr>
          <p:cNvPr id="50" name="Straight Arrow Connector 49"/>
          <p:cNvCxnSpPr/>
          <p:nvPr/>
        </p:nvCxnSpPr>
        <p:spPr>
          <a:xfrm>
            <a:off x="6947559" y="3342633"/>
            <a:ext cx="330129" cy="0"/>
          </a:xfrm>
          <a:prstGeom prst="straightConnector1">
            <a:avLst/>
          </a:prstGeom>
          <a:ln w="38100">
            <a:tailEnd type="triangle"/>
          </a:ln>
          <a:effectLst/>
        </p:spPr>
        <p:style>
          <a:lnRef idx="2">
            <a:schemeClr val="dk1"/>
          </a:lnRef>
          <a:fillRef idx="0">
            <a:schemeClr val="dk1"/>
          </a:fillRef>
          <a:effectRef idx="1">
            <a:schemeClr val="dk1"/>
          </a:effectRef>
          <a:fontRef idx="minor">
            <a:schemeClr val="tx1"/>
          </a:fontRef>
        </p:style>
      </p:cxnSp>
      <p:cxnSp>
        <p:nvCxnSpPr>
          <p:cNvPr id="51" name="Straight Arrow Connector 50"/>
          <p:cNvCxnSpPr/>
          <p:nvPr/>
        </p:nvCxnSpPr>
        <p:spPr>
          <a:xfrm>
            <a:off x="5714518" y="3342633"/>
            <a:ext cx="330129" cy="0"/>
          </a:xfrm>
          <a:prstGeom prst="straightConnector1">
            <a:avLst/>
          </a:prstGeom>
          <a:ln w="38100">
            <a:solidFill>
              <a:schemeClr val="tx1"/>
            </a:solidFill>
            <a:tailEnd type="triangle"/>
          </a:ln>
          <a:effectLst/>
        </p:spPr>
        <p:style>
          <a:lnRef idx="2">
            <a:schemeClr val="dk1"/>
          </a:lnRef>
          <a:fillRef idx="0">
            <a:schemeClr val="dk1"/>
          </a:fillRef>
          <a:effectRef idx="1">
            <a:schemeClr val="dk1"/>
          </a:effectRef>
          <a:fontRef idx="minor">
            <a:schemeClr val="tx1"/>
          </a:fontRef>
        </p:style>
      </p:cxnSp>
      <p:sp>
        <p:nvSpPr>
          <p:cNvPr id="52" name="TextBox 51"/>
          <p:cNvSpPr txBox="1"/>
          <p:nvPr/>
        </p:nvSpPr>
        <p:spPr>
          <a:xfrm>
            <a:off x="6116695" y="3081023"/>
            <a:ext cx="723997" cy="523220"/>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a:t>(NP</a:t>
            </a:r>
          </a:p>
        </p:txBody>
      </p:sp>
      <p:sp>
        <p:nvSpPr>
          <p:cNvPr id="53" name="TextBox 52"/>
          <p:cNvSpPr txBox="1"/>
          <p:nvPr/>
        </p:nvSpPr>
        <p:spPr>
          <a:xfrm>
            <a:off x="8513810" y="2116105"/>
            <a:ext cx="850666" cy="523220"/>
          </a:xfrm>
          <a:prstGeom prst="rect">
            <a:avLst/>
          </a:prstGeom>
          <a:ln>
            <a:solidFill>
              <a:srgbClr val="FFC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smtClean="0"/>
              <a:t>cat</a:t>
            </a:r>
            <a:endParaRPr lang="en-US" sz="2800" dirty="0"/>
          </a:p>
        </p:txBody>
      </p:sp>
      <p:cxnSp>
        <p:nvCxnSpPr>
          <p:cNvPr id="54" name="Straight Arrow Connector 53"/>
          <p:cNvCxnSpPr/>
          <p:nvPr/>
        </p:nvCxnSpPr>
        <p:spPr>
          <a:xfrm>
            <a:off x="8113624" y="2395841"/>
            <a:ext cx="330129" cy="0"/>
          </a:xfrm>
          <a:prstGeom prst="straightConnector1">
            <a:avLst/>
          </a:prstGeom>
          <a:ln w="38100">
            <a:tailEnd type="triangle"/>
          </a:ln>
          <a:effectLst/>
        </p:spPr>
        <p:style>
          <a:lnRef idx="2">
            <a:schemeClr val="dk1"/>
          </a:lnRef>
          <a:fillRef idx="0">
            <a:schemeClr val="dk1"/>
          </a:fillRef>
          <a:effectRef idx="1">
            <a:schemeClr val="dk1"/>
          </a:effectRef>
          <a:fontRef idx="minor">
            <a:schemeClr val="tx1"/>
          </a:fontRef>
        </p:style>
      </p:cxnSp>
      <p:cxnSp>
        <p:nvCxnSpPr>
          <p:cNvPr id="55" name="Straight Arrow Connector 54"/>
          <p:cNvCxnSpPr/>
          <p:nvPr/>
        </p:nvCxnSpPr>
        <p:spPr>
          <a:xfrm>
            <a:off x="8141807" y="3342633"/>
            <a:ext cx="330129" cy="0"/>
          </a:xfrm>
          <a:prstGeom prst="straightConnector1">
            <a:avLst/>
          </a:prstGeom>
          <a:ln w="38100">
            <a:tailEnd type="triangle"/>
          </a:ln>
          <a:effectLst/>
        </p:spPr>
        <p:style>
          <a:lnRef idx="2">
            <a:schemeClr val="dk1"/>
          </a:lnRef>
          <a:fillRef idx="0">
            <a:schemeClr val="dk1"/>
          </a:fillRef>
          <a:effectRef idx="1">
            <a:schemeClr val="dk1"/>
          </a:effectRef>
          <a:fontRef idx="minor">
            <a:schemeClr val="tx1"/>
          </a:fontRef>
        </p:style>
      </p:cxnSp>
      <p:sp>
        <p:nvSpPr>
          <p:cNvPr id="57" name="TextBox 56"/>
          <p:cNvSpPr txBox="1"/>
          <p:nvPr/>
        </p:nvSpPr>
        <p:spPr>
          <a:xfrm>
            <a:off x="9622412" y="3100173"/>
            <a:ext cx="723997" cy="523220"/>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smtClean="0"/>
              <a:t>…</a:t>
            </a:r>
            <a:endParaRPr lang="en-US" sz="2800" dirty="0"/>
          </a:p>
        </p:txBody>
      </p:sp>
      <p:sp>
        <p:nvSpPr>
          <p:cNvPr id="58" name="TextBox 57"/>
          <p:cNvSpPr txBox="1"/>
          <p:nvPr/>
        </p:nvSpPr>
        <p:spPr>
          <a:xfrm>
            <a:off x="7329343" y="3882794"/>
            <a:ext cx="723997" cy="523220"/>
          </a:xfrm>
          <a:prstGeom prst="rect">
            <a:avLst/>
          </a:prstGeom>
          <a:ln>
            <a:solidFill>
              <a:srgbClr val="FFC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a:t>The</a:t>
            </a:r>
          </a:p>
        </p:txBody>
      </p:sp>
      <p:cxnSp>
        <p:nvCxnSpPr>
          <p:cNvPr id="59" name="Straight Arrow Connector 58"/>
          <p:cNvCxnSpPr/>
          <p:nvPr/>
        </p:nvCxnSpPr>
        <p:spPr>
          <a:xfrm>
            <a:off x="6947559" y="3342632"/>
            <a:ext cx="307315" cy="773843"/>
          </a:xfrm>
          <a:prstGeom prst="straightConnector1">
            <a:avLst/>
          </a:prstGeom>
          <a:ln w="38100">
            <a:solidFill>
              <a:srgbClr val="009900"/>
            </a:solidFill>
            <a:tailEnd type="triangle"/>
          </a:ln>
          <a:effectLst/>
        </p:spPr>
        <p:style>
          <a:lnRef idx="2">
            <a:schemeClr val="dk1"/>
          </a:lnRef>
          <a:fillRef idx="0">
            <a:schemeClr val="dk1"/>
          </a:fillRef>
          <a:effectRef idx="1">
            <a:schemeClr val="dk1"/>
          </a:effectRef>
          <a:fontRef idx="minor">
            <a:schemeClr val="tx1"/>
          </a:fontRef>
        </p:style>
      </p:cxnSp>
      <p:sp>
        <p:nvSpPr>
          <p:cNvPr id="60" name="TextBox 59"/>
          <p:cNvSpPr txBox="1"/>
          <p:nvPr/>
        </p:nvSpPr>
        <p:spPr>
          <a:xfrm>
            <a:off x="8541993" y="3882794"/>
            <a:ext cx="723997" cy="523220"/>
          </a:xfrm>
          <a:prstGeom prst="rect">
            <a:avLst/>
          </a:prstGeom>
          <a:ln>
            <a:solidFill>
              <a:srgbClr val="FFC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a:t>The</a:t>
            </a:r>
          </a:p>
        </p:txBody>
      </p:sp>
      <p:cxnSp>
        <p:nvCxnSpPr>
          <p:cNvPr id="61" name="Straight Arrow Connector 60"/>
          <p:cNvCxnSpPr/>
          <p:nvPr/>
        </p:nvCxnSpPr>
        <p:spPr>
          <a:xfrm>
            <a:off x="8150684" y="3342632"/>
            <a:ext cx="307315" cy="773843"/>
          </a:xfrm>
          <a:prstGeom prst="straightConnector1">
            <a:avLst/>
          </a:prstGeom>
          <a:ln w="38100">
            <a:solidFill>
              <a:srgbClr val="009900"/>
            </a:solidFill>
            <a:tailEnd type="triangle"/>
          </a:ln>
          <a:effectLst/>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62" name="TextBox 61"/>
              <p:cNvSpPr txBox="1"/>
              <p:nvPr/>
            </p:nvSpPr>
            <p:spPr>
              <a:xfrm>
                <a:off x="1033096" y="4660725"/>
                <a:ext cx="5496120" cy="12125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000" i="1">
                          <a:latin typeface="Cambria Math" panose="02040503050406030204" pitchFamily="18" charset="0"/>
                        </a:rPr>
                        <m:t>𝐿</m:t>
                      </m:r>
                      <m:d>
                        <m:dPr>
                          <m:ctrlPr>
                            <a:rPr lang="en-US" sz="3000" i="1">
                              <a:latin typeface="Cambria Math" panose="02040503050406030204" pitchFamily="18" charset="0"/>
                            </a:rPr>
                          </m:ctrlPr>
                        </m:dPr>
                        <m:e>
                          <m:r>
                            <a:rPr lang="en-US" sz="3000" i="1">
                              <a:latin typeface="Cambria Math" panose="02040503050406030204" pitchFamily="18" charset="0"/>
                              <a:ea typeface="Cambria Math" panose="02040503050406030204" pitchFamily="18" charset="0"/>
                            </a:rPr>
                            <m:t>𝜃</m:t>
                          </m:r>
                        </m:e>
                      </m:d>
                      <m:r>
                        <a:rPr lang="en-US" sz="3000" i="1">
                          <a:latin typeface="Cambria Math" panose="02040503050406030204" pitchFamily="18" charset="0"/>
                          <a:ea typeface="Cambria Math" panose="02040503050406030204" pitchFamily="18" charset="0"/>
                        </a:rPr>
                        <m:t>= </m:t>
                      </m:r>
                      <m:nary>
                        <m:naryPr>
                          <m:chr m:val="∑"/>
                          <m:supHide m:val="on"/>
                          <m:ctrlPr>
                            <a:rPr lang="en-US" sz="3000" i="1">
                              <a:latin typeface="Cambria Math" panose="02040503050406030204" pitchFamily="18" charset="0"/>
                            </a:rPr>
                          </m:ctrlPr>
                        </m:naryPr>
                        <m:sub>
                          <m:r>
                            <m:rPr>
                              <m:brk m:alnAt="7"/>
                            </m:rPr>
                            <a:rPr lang="en-US" sz="3000" i="1">
                              <a:latin typeface="Cambria Math" panose="02040503050406030204" pitchFamily="18" charset="0"/>
                            </a:rPr>
                            <m:t>𝑡</m:t>
                          </m:r>
                        </m:sub>
                        <m:sup/>
                        <m:e>
                          <m:func>
                            <m:funcPr>
                              <m:ctrlPr>
                                <a:rPr lang="en-US" sz="3000" i="1">
                                  <a:latin typeface="Cambria Math" panose="02040503050406030204" pitchFamily="18" charset="0"/>
                                </a:rPr>
                              </m:ctrlPr>
                            </m:funcPr>
                            <m:fName>
                              <m:r>
                                <m:rPr>
                                  <m:sty m:val="p"/>
                                </m:rPr>
                                <a:rPr lang="en-US" sz="3000" smtClean="0">
                                  <a:solidFill>
                                    <a:srgbClr val="009900"/>
                                  </a:solidFill>
                                  <a:latin typeface="Cambria Math" panose="02040503050406030204" pitchFamily="18" charset="0"/>
                                </a:rPr>
                                <m:t>log</m:t>
                              </m:r>
                            </m:fName>
                            <m:e>
                              <m:r>
                                <a:rPr lang="en-US" sz="3000" i="1">
                                  <a:solidFill>
                                    <a:srgbClr val="009900"/>
                                  </a:solidFill>
                                  <a:latin typeface="Cambria Math" panose="02040503050406030204" pitchFamily="18" charset="0"/>
                                </a:rPr>
                                <m:t>𝑝</m:t>
                              </m:r>
                              <m:r>
                                <a:rPr lang="en-US" sz="3000" i="1">
                                  <a:solidFill>
                                    <a:srgbClr val="009900"/>
                                  </a:solidFill>
                                  <a:latin typeface="Cambria Math" panose="02040503050406030204" pitchFamily="18" charset="0"/>
                                </a:rPr>
                                <m:t>(</m:t>
                              </m:r>
                              <m:sSubSup>
                                <m:sSubSupPr>
                                  <m:ctrlPr>
                                    <a:rPr lang="en-US" sz="3000" i="1">
                                      <a:solidFill>
                                        <a:srgbClr val="009900"/>
                                      </a:solidFill>
                                      <a:latin typeface="Cambria Math" panose="02040503050406030204" pitchFamily="18" charset="0"/>
                                    </a:rPr>
                                  </m:ctrlPr>
                                </m:sSubSupPr>
                                <m:e>
                                  <m:r>
                                    <a:rPr lang="en-US" sz="3000" i="1">
                                      <a:solidFill>
                                        <a:srgbClr val="009900"/>
                                      </a:solidFill>
                                      <a:latin typeface="Cambria Math" panose="02040503050406030204" pitchFamily="18" charset="0"/>
                                    </a:rPr>
                                    <m:t>𝑦</m:t>
                                  </m:r>
                                </m:e>
                                <m:sub>
                                  <m:r>
                                    <a:rPr lang="en-US" sz="3000" i="1">
                                      <a:solidFill>
                                        <a:srgbClr val="009900"/>
                                      </a:solidFill>
                                      <a:latin typeface="Cambria Math" panose="02040503050406030204" pitchFamily="18" charset="0"/>
                                    </a:rPr>
                                    <m:t>𝑡</m:t>
                                  </m:r>
                                </m:sub>
                                <m:sup>
                                  <m:r>
                                    <a:rPr lang="en-US" sz="3000" i="1">
                                      <a:solidFill>
                                        <a:srgbClr val="009900"/>
                                      </a:solidFill>
                                      <a:latin typeface="Cambria Math" panose="02040503050406030204" pitchFamily="18" charset="0"/>
                                    </a:rPr>
                                    <m:t>∗</m:t>
                                  </m:r>
                                </m:sup>
                              </m:sSubSup>
                              <m:r>
                                <a:rPr lang="en-US" sz="3000" i="1">
                                  <a:solidFill>
                                    <a:srgbClr val="009900"/>
                                  </a:solidFill>
                                  <a:latin typeface="Cambria Math" panose="02040503050406030204" pitchFamily="18" charset="0"/>
                                </a:rPr>
                                <m:t>|</m:t>
                              </m:r>
                              <m:sSub>
                                <m:sSubPr>
                                  <m:ctrlPr>
                                    <a:rPr lang="en-US" sz="3000" i="1">
                                      <a:solidFill>
                                        <a:srgbClr val="009900"/>
                                      </a:solidFill>
                                      <a:latin typeface="Cambria Math" panose="02040503050406030204" pitchFamily="18" charset="0"/>
                                    </a:rPr>
                                  </m:ctrlPr>
                                </m:sSubPr>
                                <m:e>
                                  <m:acc>
                                    <m:accPr>
                                      <m:chr m:val="̂"/>
                                      <m:ctrlPr>
                                        <a:rPr lang="en-US" sz="3000" i="1">
                                          <a:solidFill>
                                            <a:srgbClr val="009900"/>
                                          </a:solidFill>
                                          <a:latin typeface="Cambria Math" panose="02040503050406030204" pitchFamily="18" charset="0"/>
                                        </a:rPr>
                                      </m:ctrlPr>
                                    </m:accPr>
                                    <m:e>
                                      <m:r>
                                        <a:rPr lang="en-US" sz="3000" i="1">
                                          <a:solidFill>
                                            <a:srgbClr val="009900"/>
                                          </a:solidFill>
                                          <a:latin typeface="Cambria Math" panose="02040503050406030204" pitchFamily="18" charset="0"/>
                                        </a:rPr>
                                        <m:t>𝑦</m:t>
                                      </m:r>
                                    </m:e>
                                  </m:acc>
                                </m:e>
                                <m:sub>
                                  <m:r>
                                    <a:rPr lang="en-US" sz="3000" i="1">
                                      <a:solidFill>
                                        <a:srgbClr val="009900"/>
                                      </a:solidFill>
                                      <a:latin typeface="Cambria Math" panose="02040503050406030204" pitchFamily="18" charset="0"/>
                                    </a:rPr>
                                    <m:t>1:</m:t>
                                  </m:r>
                                  <m:r>
                                    <a:rPr lang="en-US" sz="3000" i="1">
                                      <a:solidFill>
                                        <a:srgbClr val="009900"/>
                                      </a:solidFill>
                                      <a:latin typeface="Cambria Math" panose="02040503050406030204" pitchFamily="18" charset="0"/>
                                    </a:rPr>
                                    <m:t>𝑡</m:t>
                                  </m:r>
                                  <m:r>
                                    <a:rPr lang="en-US" sz="3000" i="1">
                                      <a:solidFill>
                                        <a:srgbClr val="009900"/>
                                      </a:solidFill>
                                      <a:latin typeface="Cambria Math" panose="02040503050406030204" pitchFamily="18" charset="0"/>
                                    </a:rPr>
                                    <m:t>−1</m:t>
                                  </m:r>
                                </m:sub>
                              </m:sSub>
                              <m:r>
                                <a:rPr lang="en-US" sz="3000" i="1">
                                  <a:solidFill>
                                    <a:srgbClr val="009900"/>
                                  </a:solidFill>
                                  <a:latin typeface="Cambria Math" panose="02040503050406030204" pitchFamily="18" charset="0"/>
                                </a:rPr>
                                <m:t>,</m:t>
                              </m:r>
                              <m:r>
                                <a:rPr lang="en-US" sz="3000" i="1">
                                  <a:solidFill>
                                    <a:srgbClr val="009900"/>
                                  </a:solidFill>
                                  <a:latin typeface="Cambria Math" panose="02040503050406030204" pitchFamily="18" charset="0"/>
                                </a:rPr>
                                <m:t>𝑥</m:t>
                              </m:r>
                              <m:r>
                                <a:rPr lang="en-US" sz="3000" i="1" smtClean="0">
                                  <a:solidFill>
                                    <a:srgbClr val="009900"/>
                                  </a:solidFill>
                                  <a:latin typeface="Cambria Math" panose="02040503050406030204" pitchFamily="18" charset="0"/>
                                </a:rPr>
                                <m:t>;</m:t>
                              </m:r>
                              <m:r>
                                <a:rPr lang="en-US" sz="3000" i="1">
                                  <a:solidFill>
                                    <a:srgbClr val="009900"/>
                                  </a:solidFill>
                                  <a:latin typeface="Cambria Math" panose="02040503050406030204" pitchFamily="18" charset="0"/>
                                  <a:ea typeface="Cambria Math" panose="02040503050406030204" pitchFamily="18" charset="0"/>
                                </a:rPr>
                                <m:t>𝜃</m:t>
                              </m:r>
                              <m:r>
                                <a:rPr lang="en-US" sz="3000" i="1">
                                  <a:solidFill>
                                    <a:srgbClr val="009900"/>
                                  </a:solidFill>
                                  <a:latin typeface="Cambria Math" panose="02040503050406030204" pitchFamily="18" charset="0"/>
                                </a:rPr>
                                <m:t>)</m:t>
                              </m:r>
                            </m:e>
                          </m:func>
                        </m:e>
                      </m:nary>
                    </m:oMath>
                  </m:oMathPara>
                </a14:m>
                <a:endParaRPr lang="en-US" sz="3000" dirty="0"/>
              </a:p>
            </p:txBody>
          </p:sp>
        </mc:Choice>
        <mc:Fallback xmlns="">
          <p:sp>
            <p:nvSpPr>
              <p:cNvPr id="62" name="TextBox 61"/>
              <p:cNvSpPr txBox="1">
                <a:spLocks noRot="1" noChangeAspect="1" noMove="1" noResize="1" noEditPoints="1" noAdjustHandles="1" noChangeArrowheads="1" noChangeShapeType="1" noTextEdit="1"/>
              </p:cNvSpPr>
              <p:nvPr/>
            </p:nvSpPr>
            <p:spPr>
              <a:xfrm>
                <a:off x="1033096" y="4660725"/>
                <a:ext cx="5496120" cy="121257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4127356" y="3034856"/>
                <a:ext cx="492635" cy="5539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3000" i="1" smtClean="0">
                              <a:solidFill>
                                <a:schemeClr val="tx1"/>
                              </a:solidFill>
                              <a:latin typeface="Cambria Math" panose="02040503050406030204" pitchFamily="18" charset="0"/>
                            </a:rPr>
                          </m:ctrlPr>
                        </m:accPr>
                        <m:e>
                          <m:r>
                            <a:rPr lang="en-US" sz="3000" i="1">
                              <a:solidFill>
                                <a:schemeClr val="tx1"/>
                              </a:solidFill>
                              <a:latin typeface="Cambria Math" panose="02040503050406030204" pitchFamily="18" charset="0"/>
                            </a:rPr>
                            <m:t>𝑦</m:t>
                          </m:r>
                        </m:e>
                      </m:acc>
                    </m:oMath>
                  </m:oMathPara>
                </a14:m>
                <a:endParaRPr lang="en-US" sz="3000" dirty="0">
                  <a:solidFill>
                    <a:schemeClr val="tx1"/>
                  </a:solidFill>
                </a:endParaRPr>
              </a:p>
            </p:txBody>
          </p:sp>
        </mc:Choice>
        <mc:Fallback xmlns="">
          <p:sp>
            <p:nvSpPr>
              <p:cNvPr id="8" name="Rectangle 7"/>
              <p:cNvSpPr>
                <a:spLocks noRot="1" noChangeAspect="1" noMove="1" noResize="1" noEditPoints="1" noAdjustHandles="1" noChangeArrowheads="1" noChangeShapeType="1" noTextEdit="1"/>
              </p:cNvSpPr>
              <p:nvPr/>
            </p:nvSpPr>
            <p:spPr>
              <a:xfrm>
                <a:off x="4127356" y="3034856"/>
                <a:ext cx="492635" cy="553998"/>
              </a:xfrm>
              <a:prstGeom prst="rect">
                <a:avLst/>
              </a:prstGeom>
              <a:blipFill>
                <a:blip r:embed="rId4"/>
                <a:stretch>
                  <a:fillRect/>
                </a:stretch>
              </a:blipFill>
            </p:spPr>
            <p:txBody>
              <a:bodyPr/>
              <a:lstStyle/>
              <a:p>
                <a:r>
                  <a:rPr lang="en-US">
                    <a:noFill/>
                  </a:rPr>
                  <a:t> </a:t>
                </a:r>
              </a:p>
            </p:txBody>
          </p:sp>
        </mc:Fallback>
      </mc:AlternateContent>
      <p:sp>
        <p:nvSpPr>
          <p:cNvPr id="64" name="TextBox 63"/>
          <p:cNvSpPr txBox="1"/>
          <p:nvPr/>
        </p:nvSpPr>
        <p:spPr>
          <a:xfrm>
            <a:off x="6111292" y="3898560"/>
            <a:ext cx="723997" cy="523220"/>
          </a:xfrm>
          <a:prstGeom prst="rect">
            <a:avLst/>
          </a:prstGeom>
          <a:ln>
            <a:solidFill>
              <a:srgbClr val="FFC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smtClean="0"/>
              <a:t>(NP</a:t>
            </a:r>
            <a:endParaRPr lang="en-US" sz="2800" dirty="0"/>
          </a:p>
        </p:txBody>
      </p:sp>
      <p:cxnSp>
        <p:nvCxnSpPr>
          <p:cNvPr id="65" name="Straight Arrow Connector 64"/>
          <p:cNvCxnSpPr/>
          <p:nvPr/>
        </p:nvCxnSpPr>
        <p:spPr>
          <a:xfrm>
            <a:off x="5729508" y="3358398"/>
            <a:ext cx="307315" cy="773843"/>
          </a:xfrm>
          <a:prstGeom prst="straightConnector1">
            <a:avLst/>
          </a:prstGeom>
          <a:ln w="38100">
            <a:solidFill>
              <a:srgbClr val="009900"/>
            </a:solidFill>
            <a:tailEnd type="triangle"/>
          </a:ln>
          <a:effectLst/>
        </p:spPr>
        <p:style>
          <a:lnRef idx="2">
            <a:schemeClr val="dk1"/>
          </a:lnRef>
          <a:fillRef idx="0">
            <a:schemeClr val="dk1"/>
          </a:fillRef>
          <a:effectRef idx="1">
            <a:schemeClr val="dk1"/>
          </a:effectRef>
          <a:fontRef idx="minor">
            <a:schemeClr val="tx1"/>
          </a:fontRef>
        </p:style>
      </p:cxnSp>
      <p:sp>
        <p:nvSpPr>
          <p:cNvPr id="66" name="TextBox 65"/>
          <p:cNvSpPr txBox="1"/>
          <p:nvPr/>
        </p:nvSpPr>
        <p:spPr>
          <a:xfrm>
            <a:off x="1786303" y="3864769"/>
            <a:ext cx="1111063" cy="492443"/>
          </a:xfrm>
          <a:prstGeom prst="rect">
            <a:avLst/>
          </a:prstGeom>
          <a:noFill/>
        </p:spPr>
        <p:txBody>
          <a:bodyPr wrap="square" rtlCol="0">
            <a:spAutoFit/>
          </a:bodyPr>
          <a:lstStyle/>
          <a:p>
            <a:r>
              <a:rPr lang="en-US" sz="2600" dirty="0" smtClean="0"/>
              <a:t>Oracle</a:t>
            </a:r>
            <a:endParaRPr lang="en-US" sz="2600" dirty="0"/>
          </a:p>
        </p:txBody>
      </p:sp>
      <mc:AlternateContent xmlns:mc="http://schemas.openxmlformats.org/markup-compatibility/2006" xmlns:a14="http://schemas.microsoft.com/office/drawing/2010/main">
        <mc:Choice Requires="a14">
          <p:sp>
            <p:nvSpPr>
              <p:cNvPr id="67" name="Rectangle 66"/>
              <p:cNvSpPr/>
              <p:nvPr/>
            </p:nvSpPr>
            <p:spPr>
              <a:xfrm>
                <a:off x="4095208" y="3824565"/>
                <a:ext cx="657039" cy="5539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3000" b="0" i="1" smtClean="0">
                              <a:solidFill>
                                <a:schemeClr val="tx1"/>
                              </a:solidFill>
                              <a:latin typeface="Cambria Math" panose="02040503050406030204" pitchFamily="18" charset="0"/>
                            </a:rPr>
                          </m:ctrlPr>
                        </m:sSupPr>
                        <m:e>
                          <m:r>
                            <a:rPr lang="en-US" sz="3000" b="0" i="1" smtClean="0">
                              <a:solidFill>
                                <a:schemeClr val="tx1"/>
                              </a:solidFill>
                              <a:latin typeface="Cambria Math" panose="02040503050406030204" pitchFamily="18" charset="0"/>
                            </a:rPr>
                            <m:t>𝑦</m:t>
                          </m:r>
                        </m:e>
                        <m:sup>
                          <m:r>
                            <a:rPr lang="en-US" sz="3000" b="0" i="1" smtClean="0">
                              <a:solidFill>
                                <a:schemeClr val="tx1"/>
                              </a:solidFill>
                              <a:latin typeface="Cambria Math" panose="02040503050406030204" pitchFamily="18" charset="0"/>
                            </a:rPr>
                            <m:t>∗</m:t>
                          </m:r>
                        </m:sup>
                      </m:sSup>
                    </m:oMath>
                  </m:oMathPara>
                </a14:m>
                <a:endParaRPr lang="en-US" sz="3000" dirty="0">
                  <a:solidFill>
                    <a:schemeClr val="tx1"/>
                  </a:solidFill>
                </a:endParaRPr>
              </a:p>
            </p:txBody>
          </p:sp>
        </mc:Choice>
        <mc:Fallback xmlns="">
          <p:sp>
            <p:nvSpPr>
              <p:cNvPr id="67" name="Rectangle 66"/>
              <p:cNvSpPr>
                <a:spLocks noRot="1" noChangeAspect="1" noMove="1" noResize="1" noEditPoints="1" noAdjustHandles="1" noChangeArrowheads="1" noChangeShapeType="1" noTextEdit="1"/>
              </p:cNvSpPr>
              <p:nvPr/>
            </p:nvSpPr>
            <p:spPr>
              <a:xfrm>
                <a:off x="4095208" y="3824565"/>
                <a:ext cx="657039" cy="553998"/>
              </a:xfrm>
              <a:prstGeom prst="rect">
                <a:avLst/>
              </a:prstGeom>
              <a:blipFill>
                <a:blip r:embed="rId5"/>
                <a:stretch>
                  <a:fillRect/>
                </a:stretch>
              </a:blipFill>
            </p:spPr>
            <p:txBody>
              <a:bodyPr/>
              <a:lstStyle/>
              <a:p>
                <a:r>
                  <a:rPr lang="en-US">
                    <a:noFill/>
                  </a:rPr>
                  <a:t> </a:t>
                </a:r>
              </a:p>
            </p:txBody>
          </p:sp>
        </mc:Fallback>
      </mc:AlternateContent>
      <p:sp>
        <p:nvSpPr>
          <p:cNvPr id="70" name="TextBox 69"/>
          <p:cNvSpPr txBox="1"/>
          <p:nvPr/>
        </p:nvSpPr>
        <p:spPr>
          <a:xfrm>
            <a:off x="8559755" y="3071267"/>
            <a:ext cx="723997" cy="523220"/>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smtClean="0"/>
              <a:t>The</a:t>
            </a:r>
            <a:endParaRPr lang="en-US" sz="2800" dirty="0"/>
          </a:p>
        </p:txBody>
      </p:sp>
      <p:cxnSp>
        <p:nvCxnSpPr>
          <p:cNvPr id="71" name="Straight Arrow Connector 70"/>
          <p:cNvCxnSpPr/>
          <p:nvPr/>
        </p:nvCxnSpPr>
        <p:spPr>
          <a:xfrm>
            <a:off x="9358869" y="3342633"/>
            <a:ext cx="330129" cy="0"/>
          </a:xfrm>
          <a:prstGeom prst="straightConnector1">
            <a:avLst/>
          </a:prstGeom>
          <a:ln w="38100">
            <a:tailEnd type="triangle"/>
          </a:ln>
          <a:effectLst/>
        </p:spPr>
        <p:style>
          <a:lnRef idx="2">
            <a:schemeClr val="dk1"/>
          </a:lnRef>
          <a:fillRef idx="0">
            <a:schemeClr val="dk1"/>
          </a:fillRef>
          <a:effectRef idx="1">
            <a:schemeClr val="dk1"/>
          </a:effectRef>
          <a:fontRef idx="minor">
            <a:schemeClr val="tx1"/>
          </a:fontRef>
        </p:style>
      </p:cxnSp>
      <p:cxnSp>
        <p:nvCxnSpPr>
          <p:cNvPr id="72" name="Straight Arrow Connector 71"/>
          <p:cNvCxnSpPr/>
          <p:nvPr/>
        </p:nvCxnSpPr>
        <p:spPr>
          <a:xfrm>
            <a:off x="9367746" y="3342632"/>
            <a:ext cx="307315" cy="773843"/>
          </a:xfrm>
          <a:prstGeom prst="straightConnector1">
            <a:avLst/>
          </a:prstGeom>
          <a:ln w="38100">
            <a:solidFill>
              <a:srgbClr val="009900"/>
            </a:solidFill>
            <a:tailEnd type="triangle"/>
          </a:ln>
          <a:effectLst/>
        </p:spPr>
        <p:style>
          <a:lnRef idx="2">
            <a:schemeClr val="dk1"/>
          </a:lnRef>
          <a:fillRef idx="0">
            <a:schemeClr val="dk1"/>
          </a:fillRef>
          <a:effectRef idx="1">
            <a:schemeClr val="dk1"/>
          </a:effectRef>
          <a:fontRef idx="minor">
            <a:schemeClr val="tx1"/>
          </a:fontRef>
        </p:style>
      </p:cxnSp>
      <p:sp>
        <p:nvSpPr>
          <p:cNvPr id="73" name="TextBox 72"/>
          <p:cNvSpPr txBox="1"/>
          <p:nvPr/>
        </p:nvSpPr>
        <p:spPr>
          <a:xfrm>
            <a:off x="9748242" y="3898560"/>
            <a:ext cx="850666" cy="523220"/>
          </a:xfrm>
          <a:prstGeom prst="rect">
            <a:avLst/>
          </a:prstGeom>
          <a:ln>
            <a:solidFill>
              <a:srgbClr val="FFC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smtClean="0"/>
              <a:t>cat</a:t>
            </a:r>
            <a:endParaRPr lang="en-US" sz="2800" dirty="0"/>
          </a:p>
        </p:txBody>
      </p:sp>
      <p:sp>
        <p:nvSpPr>
          <p:cNvPr id="75" name="TextBox 74"/>
          <p:cNvSpPr txBox="1"/>
          <p:nvPr/>
        </p:nvSpPr>
        <p:spPr>
          <a:xfrm>
            <a:off x="9605759" y="2143485"/>
            <a:ext cx="723997" cy="523220"/>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smtClean="0"/>
              <a:t>…</a:t>
            </a:r>
            <a:endParaRPr lang="en-US" sz="2800" dirty="0"/>
          </a:p>
        </p:txBody>
      </p:sp>
      <p:cxnSp>
        <p:nvCxnSpPr>
          <p:cNvPr id="76" name="Straight Arrow Connector 75"/>
          <p:cNvCxnSpPr/>
          <p:nvPr/>
        </p:nvCxnSpPr>
        <p:spPr>
          <a:xfrm>
            <a:off x="9437466" y="2385945"/>
            <a:ext cx="330129" cy="0"/>
          </a:xfrm>
          <a:prstGeom prst="straightConnector1">
            <a:avLst/>
          </a:prstGeom>
          <a:ln w="38100">
            <a:tailEnd type="triangle"/>
          </a:ln>
          <a:effectLst/>
        </p:spPr>
        <p:style>
          <a:lnRef idx="2">
            <a:schemeClr val="dk1"/>
          </a:lnRef>
          <a:fillRef idx="0">
            <a:schemeClr val="dk1"/>
          </a:fillRef>
          <a:effectRef idx="1">
            <a:schemeClr val="dk1"/>
          </a:effectRef>
          <a:fontRef idx="minor">
            <a:schemeClr val="tx1"/>
          </a:fontRef>
        </p:style>
      </p:cxnSp>
      <p:sp>
        <p:nvSpPr>
          <p:cNvPr id="36" name="TextBox 35"/>
          <p:cNvSpPr txBox="1"/>
          <p:nvPr/>
        </p:nvSpPr>
        <p:spPr>
          <a:xfrm>
            <a:off x="702812" y="1422388"/>
            <a:ext cx="10954234" cy="553998"/>
          </a:xfrm>
          <a:prstGeom prst="rect">
            <a:avLst/>
          </a:prstGeom>
          <a:noFill/>
        </p:spPr>
        <p:txBody>
          <a:bodyPr wrap="square" rtlCol="0">
            <a:spAutoFit/>
          </a:bodyPr>
          <a:lstStyle/>
          <a:p>
            <a:r>
              <a:rPr lang="en-US" sz="3000" dirty="0" smtClean="0"/>
              <a:t>Explore at training time. Supervise each state with </a:t>
            </a:r>
            <a:r>
              <a:rPr lang="en-US" sz="3000" dirty="0" smtClean="0"/>
              <a:t>an expert policy.</a:t>
            </a:r>
            <a:endParaRPr lang="en-US" sz="3000" dirty="0"/>
          </a:p>
        </p:txBody>
      </p:sp>
      <mc:AlternateContent xmlns:mc="http://schemas.openxmlformats.org/markup-compatibility/2006" xmlns:a14="http://schemas.microsoft.com/office/drawing/2010/main">
        <mc:Choice Requires="a14">
          <p:sp>
            <p:nvSpPr>
              <p:cNvPr id="37" name="Rectangle 36"/>
              <p:cNvSpPr/>
              <p:nvPr/>
            </p:nvSpPr>
            <p:spPr>
              <a:xfrm>
                <a:off x="4181206" y="2094536"/>
                <a:ext cx="492635" cy="5539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000" i="1">
                          <a:latin typeface="Cambria Math" panose="02040503050406030204" pitchFamily="18" charset="0"/>
                        </a:rPr>
                        <m:t>𝑦</m:t>
                      </m:r>
                    </m:oMath>
                  </m:oMathPara>
                </a14:m>
                <a:endParaRPr lang="en-US" sz="3000" dirty="0"/>
              </a:p>
            </p:txBody>
          </p:sp>
        </mc:Choice>
        <mc:Fallback xmlns="">
          <p:sp>
            <p:nvSpPr>
              <p:cNvPr id="37" name="Rectangle 36"/>
              <p:cNvSpPr>
                <a:spLocks noRot="1" noChangeAspect="1" noMove="1" noResize="1" noEditPoints="1" noAdjustHandles="1" noChangeArrowheads="1" noChangeShapeType="1" noTextEdit="1"/>
              </p:cNvSpPr>
              <p:nvPr/>
            </p:nvSpPr>
            <p:spPr>
              <a:xfrm>
                <a:off x="4181206" y="2094536"/>
                <a:ext cx="492635" cy="553998"/>
              </a:xfrm>
              <a:prstGeom prst="rect">
                <a:avLst/>
              </a:prstGeom>
              <a:blipFill>
                <a:blip r:embed="rId6"/>
                <a:stretch>
                  <a:fillRect/>
                </a:stretch>
              </a:blipFill>
            </p:spPr>
            <p:txBody>
              <a:bodyPr/>
              <a:lstStyle/>
              <a:p>
                <a:r>
                  <a:rPr lang="en-US">
                    <a:noFill/>
                  </a:rPr>
                  <a:t> </a:t>
                </a:r>
              </a:p>
            </p:txBody>
          </p:sp>
        </mc:Fallback>
      </mc:AlternateContent>
      <p:grpSp>
        <p:nvGrpSpPr>
          <p:cNvPr id="4" name="Group 3"/>
          <p:cNvGrpSpPr/>
          <p:nvPr/>
        </p:nvGrpSpPr>
        <p:grpSpPr>
          <a:xfrm>
            <a:off x="6820488" y="4734484"/>
            <a:ext cx="3510264" cy="970426"/>
            <a:chOff x="7511497" y="4779316"/>
            <a:chExt cx="3510264" cy="970426"/>
          </a:xfrm>
        </p:grpSpPr>
        <mc:AlternateContent xmlns:mc="http://schemas.openxmlformats.org/markup-compatibility/2006" xmlns:a14="http://schemas.microsoft.com/office/drawing/2010/main">
          <mc:Choice Requires="a14">
            <p:sp>
              <p:nvSpPr>
                <p:cNvPr id="3" name="Rectangle 2"/>
                <p:cNvSpPr/>
                <p:nvPr/>
              </p:nvSpPr>
              <p:spPr>
                <a:xfrm>
                  <a:off x="8525252" y="4779316"/>
                  <a:ext cx="657039" cy="5539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3000" i="1" smtClean="0">
                                <a:solidFill>
                                  <a:schemeClr val="tx1"/>
                                </a:solidFill>
                                <a:latin typeface="Cambria Math" panose="02040503050406030204" pitchFamily="18" charset="0"/>
                              </a:rPr>
                            </m:ctrlPr>
                          </m:sSubSupPr>
                          <m:e>
                            <m:r>
                              <a:rPr lang="en-US" sz="3000" i="1">
                                <a:solidFill>
                                  <a:schemeClr val="tx1"/>
                                </a:solidFill>
                                <a:latin typeface="Cambria Math" panose="02040503050406030204" pitchFamily="18" charset="0"/>
                              </a:rPr>
                              <m:t>𝑦</m:t>
                            </m:r>
                          </m:e>
                          <m:sub>
                            <m:r>
                              <a:rPr lang="en-US" sz="3000" i="1">
                                <a:solidFill>
                                  <a:schemeClr val="tx1"/>
                                </a:solidFill>
                                <a:latin typeface="Cambria Math" panose="02040503050406030204" pitchFamily="18" charset="0"/>
                              </a:rPr>
                              <m:t>𝑡</m:t>
                            </m:r>
                          </m:sub>
                          <m:sup>
                            <m:r>
                              <a:rPr lang="en-US" sz="3000" i="1">
                                <a:solidFill>
                                  <a:schemeClr val="tx1"/>
                                </a:solidFill>
                                <a:latin typeface="Cambria Math" panose="02040503050406030204" pitchFamily="18" charset="0"/>
                              </a:rPr>
                              <m:t>∗</m:t>
                            </m:r>
                          </m:sup>
                        </m:sSubSup>
                      </m:oMath>
                    </m:oMathPara>
                  </a14:m>
                  <a:endParaRPr lang="en-US" sz="3000" dirty="0">
                    <a:solidFill>
                      <a:schemeClr val="tx1"/>
                    </a:solidFill>
                  </a:endParaRPr>
                </a:p>
              </p:txBody>
            </p:sp>
          </mc:Choice>
          <mc:Fallback xmlns="">
            <p:sp>
              <p:nvSpPr>
                <p:cNvPr id="3" name="Rectangle 2"/>
                <p:cNvSpPr>
                  <a:spLocks noRot="1" noChangeAspect="1" noMove="1" noResize="1" noEditPoints="1" noAdjustHandles="1" noChangeArrowheads="1" noChangeShapeType="1" noTextEdit="1"/>
                </p:cNvSpPr>
                <p:nvPr/>
              </p:nvSpPr>
              <p:spPr>
                <a:xfrm>
                  <a:off x="8525252" y="4779316"/>
                  <a:ext cx="657039" cy="553998"/>
                </a:xfrm>
                <a:prstGeom prst="rect">
                  <a:avLst/>
                </a:prstGeom>
                <a:blipFill>
                  <a:blip r:embed="rId7"/>
                  <a:stretch>
                    <a:fillRect/>
                  </a:stretch>
                </a:blipFill>
              </p:spPr>
              <p:txBody>
                <a:bodyPr/>
                <a:lstStyle/>
                <a:p>
                  <a:r>
                    <a:rPr lang="en-US">
                      <a:noFill/>
                    </a:rPr>
                    <a:t> </a:t>
                  </a:r>
                </a:p>
              </p:txBody>
            </p:sp>
          </mc:Fallback>
        </mc:AlternateContent>
        <p:sp>
          <p:nvSpPr>
            <p:cNvPr id="39" name="TextBox 38"/>
            <p:cNvSpPr txBox="1"/>
            <p:nvPr/>
          </p:nvSpPr>
          <p:spPr>
            <a:xfrm>
              <a:off x="7511497" y="4857190"/>
              <a:ext cx="3510264" cy="892552"/>
            </a:xfrm>
            <a:prstGeom prst="rect">
              <a:avLst/>
            </a:prstGeom>
            <a:noFill/>
          </p:spPr>
          <p:txBody>
            <a:bodyPr wrap="square" rtlCol="0">
              <a:spAutoFit/>
            </a:bodyPr>
            <a:lstStyle/>
            <a:p>
              <a:r>
                <a:rPr lang="en-US" sz="2600" dirty="0" smtClean="0"/>
                <a:t>choose        to maximize achievable F1 (typically)</a:t>
              </a:r>
              <a:endParaRPr lang="en-US" sz="2600" dirty="0"/>
            </a:p>
          </p:txBody>
        </p:sp>
      </p:grpSp>
      <p:grpSp>
        <p:nvGrpSpPr>
          <p:cNvPr id="5" name="Group 4"/>
          <p:cNvGrpSpPr/>
          <p:nvPr/>
        </p:nvGrpSpPr>
        <p:grpSpPr>
          <a:xfrm>
            <a:off x="10245474" y="4660778"/>
            <a:ext cx="1946527" cy="1200329"/>
            <a:chOff x="10245474" y="4622678"/>
            <a:chExt cx="1946527" cy="1200329"/>
          </a:xfrm>
        </p:grpSpPr>
        <p:sp>
          <p:nvSpPr>
            <p:cNvPr id="42" name="Rectangle 41"/>
            <p:cNvSpPr/>
            <p:nvPr/>
          </p:nvSpPr>
          <p:spPr>
            <a:xfrm>
              <a:off x="10462637" y="4622678"/>
              <a:ext cx="1729364" cy="1200329"/>
            </a:xfrm>
            <a:prstGeom prst="rect">
              <a:avLst/>
            </a:prstGeom>
          </p:spPr>
          <p:txBody>
            <a:bodyPr wrap="square">
              <a:spAutoFit/>
            </a:bodyPr>
            <a:lstStyle/>
            <a:p>
              <a:r>
                <a:rPr lang="en-US" sz="2400" dirty="0" smtClean="0">
                  <a:solidFill>
                    <a:schemeClr val="tx2">
                      <a:lumMod val="75000"/>
                    </a:schemeClr>
                  </a:solidFill>
                </a:rPr>
                <a:t>addresses loss mismatch</a:t>
              </a:r>
              <a:endParaRPr lang="en-US" sz="2400" dirty="0">
                <a:solidFill>
                  <a:schemeClr val="tx2">
                    <a:lumMod val="75000"/>
                  </a:schemeClr>
                </a:solidFill>
              </a:endParaRPr>
            </a:p>
          </p:txBody>
        </p:sp>
        <p:sp>
          <p:nvSpPr>
            <p:cNvPr id="43" name="Right Brace 42"/>
            <p:cNvSpPr/>
            <p:nvPr/>
          </p:nvSpPr>
          <p:spPr>
            <a:xfrm>
              <a:off x="10245474" y="4791051"/>
              <a:ext cx="155448" cy="914400"/>
            </a:xfrm>
            <a:prstGeom prst="rightBrace">
              <a:avLst/>
            </a:prstGeom>
            <a:ln>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tx2">
                    <a:lumMod val="75000"/>
                  </a:schemeClr>
                </a:solidFill>
              </a:endParaRPr>
            </a:p>
          </p:txBody>
        </p:sp>
      </p:grpSp>
      <p:grpSp>
        <p:nvGrpSpPr>
          <p:cNvPr id="7" name="Group 6"/>
          <p:cNvGrpSpPr/>
          <p:nvPr/>
        </p:nvGrpSpPr>
        <p:grpSpPr>
          <a:xfrm>
            <a:off x="86657" y="2824619"/>
            <a:ext cx="1704391" cy="1200329"/>
            <a:chOff x="2543174" y="5696654"/>
            <a:chExt cx="1704391" cy="1200329"/>
          </a:xfrm>
        </p:grpSpPr>
        <p:sp>
          <p:nvSpPr>
            <p:cNvPr id="46" name="Rectangle 45"/>
            <p:cNvSpPr/>
            <p:nvPr/>
          </p:nvSpPr>
          <p:spPr>
            <a:xfrm>
              <a:off x="2543174" y="5696654"/>
              <a:ext cx="1479507" cy="1200329"/>
            </a:xfrm>
            <a:prstGeom prst="rect">
              <a:avLst/>
            </a:prstGeom>
          </p:spPr>
          <p:txBody>
            <a:bodyPr wrap="square">
              <a:spAutoFit/>
            </a:bodyPr>
            <a:lstStyle/>
            <a:p>
              <a:pPr algn="r"/>
              <a:r>
                <a:rPr lang="en-US" sz="2400" dirty="0" smtClean="0">
                  <a:solidFill>
                    <a:schemeClr val="tx2">
                      <a:lumMod val="75000"/>
                    </a:schemeClr>
                  </a:solidFill>
                </a:rPr>
                <a:t>addresses exposure bias</a:t>
              </a:r>
              <a:endParaRPr lang="en-US" sz="2400" dirty="0">
                <a:solidFill>
                  <a:schemeClr val="tx2">
                    <a:lumMod val="75000"/>
                  </a:schemeClr>
                </a:solidFill>
              </a:endParaRPr>
            </a:p>
          </p:txBody>
        </p:sp>
        <p:sp>
          <p:nvSpPr>
            <p:cNvPr id="47" name="Right Brace 46"/>
            <p:cNvSpPr/>
            <p:nvPr/>
          </p:nvSpPr>
          <p:spPr>
            <a:xfrm flipH="1" flipV="1">
              <a:off x="4114576" y="5853737"/>
              <a:ext cx="132989" cy="914400"/>
            </a:xfrm>
            <a:prstGeom prst="rightBrace">
              <a:avLst/>
            </a:prstGeom>
            <a:ln>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56" name="TextBox 55"/>
          <p:cNvSpPr txBox="1"/>
          <p:nvPr/>
        </p:nvSpPr>
        <p:spPr>
          <a:xfrm>
            <a:off x="5902037" y="6446629"/>
            <a:ext cx="6279908" cy="400110"/>
          </a:xfrm>
          <a:prstGeom prst="rect">
            <a:avLst/>
          </a:prstGeom>
          <a:noFill/>
        </p:spPr>
        <p:txBody>
          <a:bodyPr wrap="square" rtlCol="0">
            <a:spAutoFit/>
          </a:bodyPr>
          <a:lstStyle/>
          <a:p>
            <a:pPr algn="r"/>
            <a:r>
              <a:rPr lang="en-US" sz="2000" dirty="0" smtClean="0"/>
              <a:t>[Goldberg &amp; </a:t>
            </a:r>
            <a:r>
              <a:rPr lang="en-US" sz="2000" dirty="0" err="1" smtClean="0"/>
              <a:t>Nivre</a:t>
            </a:r>
            <a:r>
              <a:rPr lang="en-US" sz="2000" dirty="0" smtClean="0"/>
              <a:t> </a:t>
            </a:r>
            <a:r>
              <a:rPr lang="en-US" sz="2000" dirty="0" smtClean="0"/>
              <a:t>2012; Ballesteros et al. 2016; inter alia]</a:t>
            </a:r>
            <a:endParaRPr lang="en-US" sz="2000" dirty="0"/>
          </a:p>
        </p:txBody>
      </p:sp>
    </p:spTree>
    <p:extLst>
      <p:ext uri="{BB962C8B-B14F-4D97-AF65-F5344CB8AC3E}">
        <p14:creationId xmlns:p14="http://schemas.microsoft.com/office/powerpoint/2010/main" val="1247009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7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48" grpId="0" animBg="1"/>
      <p:bldP spid="49" grpId="0" animBg="1"/>
      <p:bldP spid="52" grpId="0" animBg="1"/>
      <p:bldP spid="57" grpId="0" animBg="1"/>
      <p:bldP spid="58" grpId="0" animBg="1"/>
      <p:bldP spid="60" grpId="0" animBg="1"/>
      <p:bldP spid="62" grpId="0"/>
      <p:bldP spid="8" grpId="0"/>
      <p:bldP spid="64" grpId="0" animBg="1"/>
      <p:bldP spid="66" grpId="0"/>
      <p:bldP spid="67" grpId="0"/>
      <p:bldP spid="70" grpId="0" animBg="1"/>
      <p:bldP spid="7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46242"/>
            <a:ext cx="12192000" cy="1009698"/>
          </a:xfrm>
        </p:spPr>
        <p:txBody>
          <a:bodyPr/>
          <a:lstStyle/>
          <a:p>
            <a:r>
              <a:rPr lang="en-US" dirty="0" smtClean="0"/>
              <a:t>Dynamic Oracles Help!</a:t>
            </a:r>
            <a:endParaRPr lang="en-US" dirty="0"/>
          </a:p>
        </p:txBody>
      </p:sp>
      <p:sp>
        <p:nvSpPr>
          <p:cNvPr id="8" name="TextBox 7"/>
          <p:cNvSpPr txBox="1"/>
          <p:nvPr/>
        </p:nvSpPr>
        <p:spPr>
          <a:xfrm>
            <a:off x="0" y="1420069"/>
            <a:ext cx="12191999" cy="584775"/>
          </a:xfrm>
          <a:prstGeom prst="rect">
            <a:avLst/>
          </a:prstGeom>
          <a:noFill/>
        </p:spPr>
        <p:txBody>
          <a:bodyPr wrap="square" rtlCol="0">
            <a:spAutoFit/>
          </a:bodyPr>
          <a:lstStyle/>
          <a:p>
            <a:pPr algn="ctr"/>
            <a:r>
              <a:rPr lang="en-US" sz="3200" b="1" dirty="0" smtClean="0"/>
              <a:t>Expert Policies / Dynamic Oracles</a:t>
            </a:r>
            <a:endParaRPr lang="en-US" sz="3200" b="1" dirty="0"/>
          </a:p>
        </p:txBody>
      </p:sp>
      <p:sp>
        <p:nvSpPr>
          <p:cNvPr id="10" name="TextBox 9"/>
          <p:cNvSpPr txBox="1"/>
          <p:nvPr/>
        </p:nvSpPr>
        <p:spPr>
          <a:xfrm>
            <a:off x="0" y="1927901"/>
            <a:ext cx="12191999" cy="1200329"/>
          </a:xfrm>
          <a:prstGeom prst="rect">
            <a:avLst/>
          </a:prstGeom>
          <a:noFill/>
        </p:spPr>
        <p:txBody>
          <a:bodyPr wrap="square" rtlCol="0">
            <a:spAutoFit/>
          </a:bodyPr>
          <a:lstStyle/>
          <a:p>
            <a:pPr algn="ctr"/>
            <a:r>
              <a:rPr lang="en-US" sz="2400" dirty="0" err="1" smtClean="0"/>
              <a:t>Daume</a:t>
            </a:r>
            <a:r>
              <a:rPr lang="en-US" sz="2400" dirty="0" smtClean="0"/>
              <a:t> III et al., 2009;  Ross et al., 2011;  </a:t>
            </a:r>
            <a:br>
              <a:rPr lang="en-US" sz="2400" dirty="0" smtClean="0"/>
            </a:br>
            <a:r>
              <a:rPr lang="en-US" sz="2400" dirty="0" smtClean="0"/>
              <a:t>Choi and Palmer, 2011; Goldberg and </a:t>
            </a:r>
            <a:r>
              <a:rPr lang="en-US" sz="2400" dirty="0" err="1" smtClean="0"/>
              <a:t>Nivre</a:t>
            </a:r>
            <a:r>
              <a:rPr lang="en-US" sz="2400" dirty="0" smtClean="0"/>
              <a:t>, 2012;  </a:t>
            </a:r>
            <a:br>
              <a:rPr lang="en-US" sz="2400" dirty="0" smtClean="0"/>
            </a:br>
            <a:r>
              <a:rPr lang="en-US" sz="2400" dirty="0" smtClean="0"/>
              <a:t>Chang et al., 2015;  Ballesteros et al., 2016;  Stern et al. 2017</a:t>
            </a:r>
            <a:endParaRPr lang="en-US" sz="2400" dirty="0"/>
          </a:p>
        </p:txBody>
      </p:sp>
      <p:graphicFrame>
        <p:nvGraphicFramePr>
          <p:cNvPr id="9" name="Table 8"/>
          <p:cNvGraphicFramePr>
            <a:graphicFrameLocks noGrp="1"/>
          </p:cNvGraphicFramePr>
          <p:nvPr>
            <p:extLst>
              <p:ext uri="{D42A27DB-BD31-4B8C-83A1-F6EECF244321}">
                <p14:modId xmlns:p14="http://schemas.microsoft.com/office/powerpoint/2010/main" val="1972969858"/>
              </p:ext>
            </p:extLst>
          </p:nvPr>
        </p:nvGraphicFramePr>
        <p:xfrm>
          <a:off x="3036978" y="3890911"/>
          <a:ext cx="6029264" cy="2560320"/>
        </p:xfrm>
        <a:graphic>
          <a:graphicData uri="http://schemas.openxmlformats.org/drawingml/2006/table">
            <a:tbl>
              <a:tblPr bandRow="1">
                <a:tableStyleId>{8EC20E35-A176-4012-BC5E-935CFFF8708E}</a:tableStyleId>
              </a:tblPr>
              <a:tblGrid>
                <a:gridCol w="3495200">
                  <a:extLst>
                    <a:ext uri="{9D8B030D-6E8A-4147-A177-3AD203B41FA5}">
                      <a16:colId xmlns:a16="http://schemas.microsoft.com/office/drawing/2014/main" val="2824423190"/>
                    </a:ext>
                  </a:extLst>
                </a:gridCol>
                <a:gridCol w="1174796">
                  <a:extLst>
                    <a:ext uri="{9D8B030D-6E8A-4147-A177-3AD203B41FA5}">
                      <a16:colId xmlns:a16="http://schemas.microsoft.com/office/drawing/2014/main" val="3612934230"/>
                    </a:ext>
                  </a:extLst>
                </a:gridCol>
                <a:gridCol w="1359268">
                  <a:extLst>
                    <a:ext uri="{9D8B030D-6E8A-4147-A177-3AD203B41FA5}">
                      <a16:colId xmlns:a16="http://schemas.microsoft.com/office/drawing/2014/main" val="340086541"/>
                    </a:ext>
                  </a:extLst>
                </a:gridCol>
              </a:tblGrid>
              <a:tr h="370840">
                <a:tc>
                  <a:txBody>
                    <a:bodyPr/>
                    <a:lstStyle/>
                    <a:p>
                      <a:pPr algn="ctr"/>
                      <a:r>
                        <a:rPr lang="en-US" sz="2400" b="1" dirty="0" smtClean="0"/>
                        <a:t>System</a:t>
                      </a:r>
                      <a:endParaRPr lang="en-US" sz="2400" b="1" dirty="0"/>
                    </a:p>
                  </a:txBody>
                  <a:tcPr anchor="ctr"/>
                </a:tc>
                <a:tc>
                  <a:txBody>
                    <a:bodyPr/>
                    <a:lstStyle/>
                    <a:p>
                      <a:pPr algn="ctr"/>
                      <a:r>
                        <a:rPr lang="en-US" sz="2400" b="1" dirty="0" smtClean="0"/>
                        <a:t>Static Oracle</a:t>
                      </a:r>
                      <a:endParaRPr lang="en-US" sz="2400" b="1" dirty="0"/>
                    </a:p>
                  </a:txBody>
                  <a:tcPr/>
                </a:tc>
                <a:tc>
                  <a:txBody>
                    <a:bodyPr/>
                    <a:lstStyle/>
                    <a:p>
                      <a:pPr algn="ctr"/>
                      <a:r>
                        <a:rPr lang="en-US" sz="2400" b="1" dirty="0" smtClean="0"/>
                        <a:t>Dynamic</a:t>
                      </a:r>
                      <a:r>
                        <a:rPr lang="en-US" sz="2400" b="1" baseline="0" dirty="0" smtClean="0"/>
                        <a:t> Oracle</a:t>
                      </a:r>
                      <a:endParaRPr lang="en-US" sz="2400" b="1" dirty="0"/>
                    </a:p>
                  </a:txBody>
                  <a:tcPr/>
                </a:tc>
                <a:extLst>
                  <a:ext uri="{0D108BD9-81ED-4DB2-BD59-A6C34878D82A}">
                    <a16:rowId xmlns:a16="http://schemas.microsoft.com/office/drawing/2014/main" val="3401689839"/>
                  </a:ext>
                </a:extLst>
              </a:tr>
              <a:tr h="370840">
                <a:tc>
                  <a:txBody>
                    <a:bodyPr/>
                    <a:lstStyle/>
                    <a:p>
                      <a:pPr algn="ctr"/>
                      <a:r>
                        <a:rPr lang="en-US" sz="2400" kern="1200" dirty="0" err="1" smtClean="0">
                          <a:effectLst/>
                        </a:rPr>
                        <a:t>Coavoux</a:t>
                      </a:r>
                      <a:r>
                        <a:rPr lang="en-US" sz="2400" kern="1200" dirty="0" smtClean="0">
                          <a:effectLst/>
                        </a:rPr>
                        <a:t> and </a:t>
                      </a:r>
                      <a:r>
                        <a:rPr lang="en-US" sz="2400" kern="1200" dirty="0" err="1" smtClean="0">
                          <a:effectLst/>
                        </a:rPr>
                        <a:t>Crabbé</a:t>
                      </a:r>
                      <a:r>
                        <a:rPr lang="en-US" sz="2400" kern="1200" dirty="0" smtClean="0">
                          <a:effectLst/>
                        </a:rPr>
                        <a:t>, 2016</a:t>
                      </a:r>
                      <a:endParaRPr lang="en-US" sz="2400" b="0" dirty="0"/>
                    </a:p>
                  </a:txBody>
                  <a:tcPr/>
                </a:tc>
                <a:tc>
                  <a:txBody>
                    <a:bodyPr/>
                    <a:lstStyle/>
                    <a:p>
                      <a:pPr algn="ctr"/>
                      <a:r>
                        <a:rPr lang="en-US" sz="2400" dirty="0" smtClean="0"/>
                        <a:t>88.6</a:t>
                      </a:r>
                      <a:endParaRPr lang="en-US" sz="2400" dirty="0"/>
                    </a:p>
                  </a:txBody>
                  <a:tcPr/>
                </a:tc>
                <a:tc>
                  <a:txBody>
                    <a:bodyPr/>
                    <a:lstStyle/>
                    <a:p>
                      <a:pPr algn="ctr"/>
                      <a:r>
                        <a:rPr lang="en-US" sz="2400" dirty="0" smtClean="0"/>
                        <a:t>89.0</a:t>
                      </a:r>
                      <a:endParaRPr lang="en-US" sz="2400" dirty="0"/>
                    </a:p>
                  </a:txBody>
                  <a:tcPr/>
                </a:tc>
                <a:extLst>
                  <a:ext uri="{0D108BD9-81ED-4DB2-BD59-A6C34878D82A}">
                    <a16:rowId xmlns:a16="http://schemas.microsoft.com/office/drawing/2014/main" val="3925756485"/>
                  </a:ext>
                </a:extLst>
              </a:tr>
              <a:tr h="370840">
                <a:tc>
                  <a:txBody>
                    <a:bodyPr/>
                    <a:lstStyle/>
                    <a:p>
                      <a:pPr algn="ctr"/>
                      <a:r>
                        <a:rPr lang="en-US" sz="2400" dirty="0" smtClean="0"/>
                        <a:t>Cross and Huang, 2016</a:t>
                      </a:r>
                      <a:endParaRPr lang="en-US" sz="2400" dirty="0"/>
                    </a:p>
                  </a:txBody>
                  <a:tcPr/>
                </a:tc>
                <a:tc>
                  <a:txBody>
                    <a:bodyPr/>
                    <a:lstStyle/>
                    <a:p>
                      <a:pPr algn="ctr"/>
                      <a:r>
                        <a:rPr lang="en-US" sz="2400" dirty="0" smtClean="0"/>
                        <a:t>91.0</a:t>
                      </a:r>
                      <a:endParaRPr lang="en-US" sz="2400" dirty="0"/>
                    </a:p>
                  </a:txBody>
                  <a:tcPr/>
                </a:tc>
                <a:tc>
                  <a:txBody>
                    <a:bodyPr/>
                    <a:lstStyle/>
                    <a:p>
                      <a:pPr algn="ctr"/>
                      <a:r>
                        <a:rPr lang="en-US" sz="2400" dirty="0" smtClean="0"/>
                        <a:t>91.3</a:t>
                      </a:r>
                      <a:endParaRPr lang="en-US" sz="2400" dirty="0"/>
                    </a:p>
                  </a:txBody>
                  <a:tcPr/>
                </a:tc>
                <a:extLst>
                  <a:ext uri="{0D108BD9-81ED-4DB2-BD59-A6C34878D82A}">
                    <a16:rowId xmlns:a16="http://schemas.microsoft.com/office/drawing/2014/main" val="4158769088"/>
                  </a:ext>
                </a:extLst>
              </a:tr>
              <a:tr h="370840">
                <a:tc>
                  <a:txBody>
                    <a:bodyPr/>
                    <a:lstStyle/>
                    <a:p>
                      <a:pPr algn="ctr"/>
                      <a:r>
                        <a:rPr lang="en-US" sz="2400" dirty="0" err="1" smtClean="0"/>
                        <a:t>Fernández</a:t>
                      </a:r>
                      <a:r>
                        <a:rPr lang="en-US" sz="2400" dirty="0" smtClean="0"/>
                        <a:t>-González and </a:t>
                      </a:r>
                    </a:p>
                    <a:p>
                      <a:pPr algn="ctr"/>
                      <a:r>
                        <a:rPr lang="en-US" sz="2400" dirty="0" smtClean="0"/>
                        <a:t>Gómez-Rodríguez, 2018</a:t>
                      </a:r>
                      <a:endParaRPr lang="en-US" sz="2400" dirty="0"/>
                    </a:p>
                  </a:txBody>
                  <a:tcPr/>
                </a:tc>
                <a:tc>
                  <a:txBody>
                    <a:bodyPr/>
                    <a:lstStyle/>
                    <a:p>
                      <a:pPr algn="ctr"/>
                      <a:r>
                        <a:rPr lang="en-US" sz="2400" dirty="0" smtClean="0"/>
                        <a:t>91.5</a:t>
                      </a:r>
                      <a:endParaRPr lang="en-US" sz="2400" dirty="0"/>
                    </a:p>
                  </a:txBody>
                  <a:tcPr anchor="ctr"/>
                </a:tc>
                <a:tc>
                  <a:txBody>
                    <a:bodyPr/>
                    <a:lstStyle/>
                    <a:p>
                      <a:pPr algn="ctr"/>
                      <a:r>
                        <a:rPr lang="en-US" sz="2400" dirty="0" smtClean="0"/>
                        <a:t>91.7</a:t>
                      </a:r>
                      <a:endParaRPr lang="en-US" sz="2400" dirty="0"/>
                    </a:p>
                  </a:txBody>
                  <a:tcPr anchor="ctr"/>
                </a:tc>
                <a:extLst>
                  <a:ext uri="{0D108BD9-81ED-4DB2-BD59-A6C34878D82A}">
                    <a16:rowId xmlns:a16="http://schemas.microsoft.com/office/drawing/2014/main" val="3810841320"/>
                  </a:ext>
                </a:extLst>
              </a:tr>
            </a:tbl>
          </a:graphicData>
        </a:graphic>
      </p:graphicFrame>
      <p:sp>
        <p:nvSpPr>
          <p:cNvPr id="11" name="TextBox 10"/>
          <p:cNvSpPr txBox="1"/>
          <p:nvPr/>
        </p:nvSpPr>
        <p:spPr>
          <a:xfrm>
            <a:off x="0" y="3189041"/>
            <a:ext cx="12191999" cy="584775"/>
          </a:xfrm>
          <a:prstGeom prst="rect">
            <a:avLst/>
          </a:prstGeom>
          <a:noFill/>
        </p:spPr>
        <p:txBody>
          <a:bodyPr wrap="square" rtlCol="0">
            <a:spAutoFit/>
          </a:bodyPr>
          <a:lstStyle/>
          <a:p>
            <a:pPr algn="ctr"/>
            <a:r>
              <a:rPr lang="en-US" sz="3200" b="1" dirty="0" smtClean="0"/>
              <a:t>PTB Constituency Parsing F1</a:t>
            </a:r>
            <a:endParaRPr lang="en-US" sz="3200" b="1" dirty="0"/>
          </a:p>
        </p:txBody>
      </p:sp>
      <p:grpSp>
        <p:nvGrpSpPr>
          <p:cNvPr id="13" name="Group 12"/>
          <p:cNvGrpSpPr/>
          <p:nvPr/>
        </p:nvGrpSpPr>
        <p:grpSpPr>
          <a:xfrm>
            <a:off x="10079644" y="1886711"/>
            <a:ext cx="1946527" cy="1200329"/>
            <a:chOff x="9949020" y="1836471"/>
            <a:chExt cx="1946527" cy="1200329"/>
          </a:xfrm>
        </p:grpSpPr>
        <p:sp>
          <p:nvSpPr>
            <p:cNvPr id="3" name="Rectangle 2"/>
            <p:cNvSpPr/>
            <p:nvPr/>
          </p:nvSpPr>
          <p:spPr>
            <a:xfrm>
              <a:off x="10166183" y="1836471"/>
              <a:ext cx="1729364" cy="1200329"/>
            </a:xfrm>
            <a:prstGeom prst="rect">
              <a:avLst/>
            </a:prstGeom>
          </p:spPr>
          <p:txBody>
            <a:bodyPr wrap="square">
              <a:spAutoFit/>
            </a:bodyPr>
            <a:lstStyle/>
            <a:p>
              <a:r>
                <a:rPr lang="en-US" sz="2400" dirty="0">
                  <a:solidFill>
                    <a:schemeClr val="tx2">
                      <a:lumMod val="75000"/>
                    </a:schemeClr>
                  </a:solidFill>
                </a:rPr>
                <a:t>m</a:t>
              </a:r>
              <a:r>
                <a:rPr lang="en-US" sz="2400" dirty="0" smtClean="0">
                  <a:solidFill>
                    <a:schemeClr val="tx2">
                      <a:lumMod val="75000"/>
                    </a:schemeClr>
                  </a:solidFill>
                </a:rPr>
                <a:t>ostly dependency parsing</a:t>
              </a:r>
              <a:endParaRPr lang="en-US" sz="2400" dirty="0">
                <a:solidFill>
                  <a:schemeClr val="tx2">
                    <a:lumMod val="75000"/>
                  </a:schemeClr>
                </a:solidFill>
              </a:endParaRPr>
            </a:p>
          </p:txBody>
        </p:sp>
        <p:sp>
          <p:nvSpPr>
            <p:cNvPr id="12" name="Right Brace 11"/>
            <p:cNvSpPr/>
            <p:nvPr/>
          </p:nvSpPr>
          <p:spPr>
            <a:xfrm>
              <a:off x="9949020" y="2004844"/>
              <a:ext cx="155448" cy="914400"/>
            </a:xfrm>
            <a:prstGeom prst="rightBrace">
              <a:avLst/>
            </a:prstGeom>
            <a:ln>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7132403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2623724"/>
            <a:ext cx="12192000" cy="1009698"/>
          </a:xfrm>
          <a:prstGeom prst="rect">
            <a:avLst/>
          </a:prstGeom>
        </p:spPr>
        <p:txBody>
          <a:bodyP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t>What if we don’t have a dynamic oracle?</a:t>
            </a:r>
            <a:endParaRPr lang="en-US" dirty="0"/>
          </a:p>
        </p:txBody>
      </p:sp>
      <p:sp>
        <p:nvSpPr>
          <p:cNvPr id="3" name="Title 1"/>
          <p:cNvSpPr txBox="1">
            <a:spLocks/>
          </p:cNvSpPr>
          <p:nvPr/>
        </p:nvSpPr>
        <p:spPr>
          <a:xfrm>
            <a:off x="9525" y="3357149"/>
            <a:ext cx="12192000" cy="1009698"/>
          </a:xfrm>
          <a:prstGeom prst="rect">
            <a:avLst/>
          </a:prstGeom>
        </p:spPr>
        <p:txBody>
          <a:bodyP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i="1" dirty="0" smtClean="0"/>
              <a:t>Use </a:t>
            </a:r>
            <a:r>
              <a:rPr lang="en-US" i="1" dirty="0"/>
              <a:t>r</a:t>
            </a:r>
            <a:r>
              <a:rPr lang="en-US" i="1" dirty="0" smtClean="0"/>
              <a:t>einforcement learning</a:t>
            </a:r>
            <a:endParaRPr lang="en-US" i="1" dirty="0"/>
          </a:p>
        </p:txBody>
      </p:sp>
    </p:spTree>
    <p:extLst>
      <p:ext uri="{BB962C8B-B14F-4D97-AF65-F5344CB8AC3E}">
        <p14:creationId xmlns:p14="http://schemas.microsoft.com/office/powerpoint/2010/main" val="25908287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768" y="146242"/>
            <a:ext cx="12801599" cy="1009698"/>
          </a:xfrm>
        </p:spPr>
        <p:txBody>
          <a:bodyPr>
            <a:noAutofit/>
          </a:bodyPr>
          <a:lstStyle/>
          <a:p>
            <a:r>
              <a:rPr lang="en-US" sz="4000" dirty="0" smtClean="0"/>
              <a:t>Reinforcement Learning Helps! (in other tasks)</a:t>
            </a:r>
            <a:endParaRPr lang="en-US" sz="4000" dirty="0"/>
          </a:p>
        </p:txBody>
      </p:sp>
      <p:sp>
        <p:nvSpPr>
          <p:cNvPr id="5" name="TextBox 4"/>
          <p:cNvSpPr txBox="1"/>
          <p:nvPr/>
        </p:nvSpPr>
        <p:spPr>
          <a:xfrm>
            <a:off x="1438274" y="3079677"/>
            <a:ext cx="8810626" cy="523220"/>
          </a:xfrm>
          <a:prstGeom prst="rect">
            <a:avLst/>
          </a:prstGeom>
          <a:noFill/>
        </p:spPr>
        <p:txBody>
          <a:bodyPr wrap="square" rtlCol="0">
            <a:spAutoFit/>
          </a:bodyPr>
          <a:lstStyle/>
          <a:p>
            <a:r>
              <a:rPr lang="en-US" sz="2800" dirty="0" err="1" smtClean="0"/>
              <a:t>Auli</a:t>
            </a:r>
            <a:r>
              <a:rPr lang="en-US" sz="2800" dirty="0" smtClean="0"/>
              <a:t> and Gao, 2014;  </a:t>
            </a:r>
            <a:r>
              <a:rPr lang="en-US" sz="2800" dirty="0" err="1" smtClean="0"/>
              <a:t>Ranzato</a:t>
            </a:r>
            <a:r>
              <a:rPr lang="en-US" sz="2800" dirty="0" smtClean="0"/>
              <a:t> et al., 2016;  Shen et al., 2016</a:t>
            </a:r>
            <a:endParaRPr lang="en-US" sz="2800" dirty="0"/>
          </a:p>
        </p:txBody>
      </p:sp>
      <p:sp>
        <p:nvSpPr>
          <p:cNvPr id="23" name="Rectangle 22"/>
          <p:cNvSpPr/>
          <p:nvPr/>
        </p:nvSpPr>
        <p:spPr>
          <a:xfrm>
            <a:off x="4933568" y="2124433"/>
            <a:ext cx="1729364" cy="830997"/>
          </a:xfrm>
          <a:prstGeom prst="rect">
            <a:avLst/>
          </a:prstGeom>
        </p:spPr>
        <p:txBody>
          <a:bodyPr wrap="square">
            <a:spAutoFit/>
          </a:bodyPr>
          <a:lstStyle/>
          <a:p>
            <a:pPr algn="ctr"/>
            <a:r>
              <a:rPr lang="en-US" sz="2400" dirty="0" smtClean="0">
                <a:solidFill>
                  <a:schemeClr val="tx2">
                    <a:lumMod val="75000"/>
                  </a:schemeClr>
                </a:solidFill>
              </a:rPr>
              <a:t>machine translation</a:t>
            </a:r>
            <a:endParaRPr lang="en-US" sz="2400" dirty="0">
              <a:solidFill>
                <a:schemeClr val="tx2">
                  <a:lumMod val="75000"/>
                </a:schemeClr>
              </a:solidFill>
            </a:endParaRPr>
          </a:p>
        </p:txBody>
      </p:sp>
      <p:sp>
        <p:nvSpPr>
          <p:cNvPr id="24" name="Right Brace 23"/>
          <p:cNvSpPr/>
          <p:nvPr/>
        </p:nvSpPr>
        <p:spPr>
          <a:xfrm rot="16200000" flipV="1">
            <a:off x="5685691" y="-1161134"/>
            <a:ext cx="197468" cy="8456124"/>
          </a:xfrm>
          <a:prstGeom prst="rightBrace">
            <a:avLst/>
          </a:prstGeom>
          <a:ln>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6" name="TextBox 25"/>
          <p:cNvSpPr txBox="1"/>
          <p:nvPr/>
        </p:nvSpPr>
        <p:spPr>
          <a:xfrm>
            <a:off x="1453961" y="3606021"/>
            <a:ext cx="9848853" cy="523220"/>
          </a:xfrm>
          <a:prstGeom prst="rect">
            <a:avLst/>
          </a:prstGeom>
          <a:noFill/>
        </p:spPr>
        <p:txBody>
          <a:bodyPr wrap="square" rtlCol="0">
            <a:spAutoFit/>
          </a:bodyPr>
          <a:lstStyle/>
          <a:p>
            <a:r>
              <a:rPr lang="en-US" sz="2800" dirty="0" smtClean="0"/>
              <a:t>Xu et al., 2016;  Wiseman and Rush, 2016; </a:t>
            </a:r>
            <a:r>
              <a:rPr lang="en-US" sz="2800" dirty="0" err="1" smtClean="0"/>
              <a:t>Edunov</a:t>
            </a:r>
            <a:r>
              <a:rPr lang="en-US" sz="2800" dirty="0" smtClean="0"/>
              <a:t> et al. 2017</a:t>
            </a:r>
            <a:endParaRPr lang="en-US" sz="2800" dirty="0"/>
          </a:p>
        </p:txBody>
      </p:sp>
      <p:sp>
        <p:nvSpPr>
          <p:cNvPr id="27" name="Rectangle 26"/>
          <p:cNvSpPr/>
          <p:nvPr/>
        </p:nvSpPr>
        <p:spPr>
          <a:xfrm>
            <a:off x="8165464" y="3906137"/>
            <a:ext cx="1729364" cy="1200329"/>
          </a:xfrm>
          <a:prstGeom prst="rect">
            <a:avLst/>
          </a:prstGeom>
        </p:spPr>
        <p:txBody>
          <a:bodyPr wrap="square">
            <a:spAutoFit/>
          </a:bodyPr>
          <a:lstStyle/>
          <a:p>
            <a:pPr algn="ctr"/>
            <a:endParaRPr lang="en-US" sz="2400" dirty="0" smtClean="0">
              <a:solidFill>
                <a:schemeClr val="tx2">
                  <a:lumMod val="75000"/>
                </a:schemeClr>
              </a:solidFill>
            </a:endParaRPr>
          </a:p>
          <a:p>
            <a:pPr algn="ctr"/>
            <a:r>
              <a:rPr lang="en-US" sz="2400" dirty="0" smtClean="0">
                <a:solidFill>
                  <a:schemeClr val="tx2">
                    <a:lumMod val="75000"/>
                  </a:schemeClr>
                </a:solidFill>
              </a:rPr>
              <a:t>machine translation</a:t>
            </a:r>
            <a:endParaRPr lang="en-US" sz="2400" dirty="0">
              <a:solidFill>
                <a:schemeClr val="tx2">
                  <a:lumMod val="75000"/>
                </a:schemeClr>
              </a:solidFill>
            </a:endParaRPr>
          </a:p>
        </p:txBody>
      </p:sp>
      <p:sp>
        <p:nvSpPr>
          <p:cNvPr id="28" name="Right Brace 27"/>
          <p:cNvSpPr/>
          <p:nvPr/>
        </p:nvSpPr>
        <p:spPr>
          <a:xfrm rot="5400000">
            <a:off x="8970859" y="2941758"/>
            <a:ext cx="133815" cy="2529845"/>
          </a:xfrm>
          <a:prstGeom prst="rightBrace">
            <a:avLst/>
          </a:prstGeom>
          <a:ln>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9" name="Rectangle 28"/>
          <p:cNvSpPr/>
          <p:nvPr/>
        </p:nvSpPr>
        <p:spPr>
          <a:xfrm>
            <a:off x="4875524" y="4302586"/>
            <a:ext cx="1729364" cy="1569660"/>
          </a:xfrm>
          <a:prstGeom prst="rect">
            <a:avLst/>
          </a:prstGeom>
        </p:spPr>
        <p:txBody>
          <a:bodyPr wrap="square">
            <a:spAutoFit/>
          </a:bodyPr>
          <a:lstStyle/>
          <a:p>
            <a:pPr algn="ctr"/>
            <a:r>
              <a:rPr lang="en-US" sz="2400" dirty="0" smtClean="0">
                <a:solidFill>
                  <a:schemeClr val="tx2">
                    <a:lumMod val="75000"/>
                  </a:schemeClr>
                </a:solidFill>
              </a:rPr>
              <a:t>several, including dependency parsing</a:t>
            </a:r>
            <a:endParaRPr lang="en-US" sz="2400" dirty="0">
              <a:solidFill>
                <a:schemeClr val="tx2">
                  <a:lumMod val="75000"/>
                </a:schemeClr>
              </a:solidFill>
            </a:endParaRPr>
          </a:p>
        </p:txBody>
      </p:sp>
      <p:sp>
        <p:nvSpPr>
          <p:cNvPr id="30" name="Right Brace 29"/>
          <p:cNvSpPr/>
          <p:nvPr/>
        </p:nvSpPr>
        <p:spPr>
          <a:xfrm rot="5400000">
            <a:off x="5646235" y="2455960"/>
            <a:ext cx="187943" cy="3543315"/>
          </a:xfrm>
          <a:prstGeom prst="rightBrace">
            <a:avLst/>
          </a:prstGeom>
          <a:ln>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Rectangle 30"/>
          <p:cNvSpPr/>
          <p:nvPr/>
        </p:nvSpPr>
        <p:spPr>
          <a:xfrm>
            <a:off x="1907189" y="4321589"/>
            <a:ext cx="1306747" cy="830997"/>
          </a:xfrm>
          <a:prstGeom prst="rect">
            <a:avLst/>
          </a:prstGeom>
        </p:spPr>
        <p:txBody>
          <a:bodyPr wrap="square">
            <a:spAutoFit/>
          </a:bodyPr>
          <a:lstStyle/>
          <a:p>
            <a:pPr algn="ctr"/>
            <a:r>
              <a:rPr lang="en-US" sz="2400" dirty="0" smtClean="0">
                <a:solidFill>
                  <a:schemeClr val="tx2">
                    <a:lumMod val="75000"/>
                  </a:schemeClr>
                </a:solidFill>
              </a:rPr>
              <a:t>CCG parsing</a:t>
            </a:r>
            <a:endParaRPr lang="en-US" sz="2400" dirty="0">
              <a:solidFill>
                <a:schemeClr val="tx2">
                  <a:lumMod val="75000"/>
                </a:schemeClr>
              </a:solidFill>
            </a:endParaRPr>
          </a:p>
        </p:txBody>
      </p:sp>
      <p:sp>
        <p:nvSpPr>
          <p:cNvPr id="32" name="Right Brace 31"/>
          <p:cNvSpPr/>
          <p:nvPr/>
        </p:nvSpPr>
        <p:spPr>
          <a:xfrm rot="5400000">
            <a:off x="2506735" y="3120756"/>
            <a:ext cx="187943" cy="2213723"/>
          </a:xfrm>
          <a:prstGeom prst="rightBrace">
            <a:avLst/>
          </a:prstGeom>
          <a:ln>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6216809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animBg="1"/>
      <p:bldP spid="27" grpId="0"/>
      <p:bldP spid="28" grpId="0" animBg="1"/>
      <p:bldP spid="29" grpId="0"/>
      <p:bldP spid="30" grpId="0" animBg="1"/>
      <p:bldP spid="31" grpId="0"/>
      <p:bldP spid="32" grpId="0" animBg="1"/>
    </p:bldLst>
  </p:timing>
</p:sld>
</file>

<file path=ppt/theme/theme1.xml><?xml version="1.0" encoding="utf-8"?>
<a:theme xmlns:a="http://schemas.openxmlformats.org/drawingml/2006/main" name="Office Theme">
  <a:themeElements>
    <a:clrScheme name="Custom 1">
      <a:dk1>
        <a:srgbClr val="333333"/>
      </a:dk1>
      <a:lt1>
        <a:sysClr val="window" lastClr="FFFFFF"/>
      </a:lt1>
      <a:dk2>
        <a:srgbClr val="BDD0F0"/>
      </a:dk2>
      <a:lt2>
        <a:srgbClr val="EEECE1"/>
      </a:lt2>
      <a:accent1>
        <a:srgbClr val="BDD0F0"/>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16006</TotalTime>
  <Words>1892</Words>
  <Application>Microsoft Office PowerPoint</Application>
  <PresentationFormat>Widescreen</PresentationFormat>
  <Paragraphs>392</Paragraphs>
  <Slides>22</Slides>
  <Notes>21</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 Unicode MS</vt:lpstr>
      <vt:lpstr>Arial</vt:lpstr>
      <vt:lpstr>Calibri</vt:lpstr>
      <vt:lpstr>Cambria Math</vt:lpstr>
      <vt:lpstr>Office Theme</vt:lpstr>
      <vt:lpstr>Policy Gradient as a Proxy for  Dynamic Oracles in Constituency Parsing</vt:lpstr>
      <vt:lpstr>Policy Gradient as a Proxy for  Dynamic Oracles in Constituency Parsing</vt:lpstr>
      <vt:lpstr>Policy Gradient as a Proxy for  Dynamic Oracles in Constituency Parsing</vt:lpstr>
      <vt:lpstr>Parsing by Local Decisions</vt:lpstr>
      <vt:lpstr>Non-local Consequences</vt:lpstr>
      <vt:lpstr>Dynamic Oracle Training</vt:lpstr>
      <vt:lpstr>Dynamic Oracles Help!</vt:lpstr>
      <vt:lpstr>PowerPoint Presentation</vt:lpstr>
      <vt:lpstr>Reinforcement Learning Helps! (in other tasks)</vt:lpstr>
      <vt:lpstr>Policy Gradient Training</vt:lpstr>
      <vt:lpstr>Policy Gradient Training</vt:lpstr>
      <vt:lpstr>PowerPoint Presentation</vt:lpstr>
      <vt:lpstr>Setup</vt:lpstr>
      <vt:lpstr>English PTB F1</vt:lpstr>
      <vt:lpstr>Training Efficiency</vt:lpstr>
      <vt:lpstr>French Treebank F1</vt:lpstr>
      <vt:lpstr>Chinese Penn Treebank v5.1 F1</vt:lpstr>
      <vt:lpstr>Conclusions</vt:lpstr>
      <vt:lpstr>PowerPoint Presentation</vt:lpstr>
      <vt:lpstr>For Comparison: A Novel Oracle for RNNG</vt:lpstr>
      <vt:lpstr>PowerPoint Presentation</vt:lpstr>
      <vt:lpstr>For Comparison: A Novel Oracle for RNNG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Parsing</dc:title>
  <dc:creator>Jonathan Kummerfeld</dc:creator>
  <cp:lastModifiedBy>Daniel Fried</cp:lastModifiedBy>
  <cp:revision>1028</cp:revision>
  <cp:lastPrinted>2014-06-18T19:51:17Z</cp:lastPrinted>
  <dcterms:created xsi:type="dcterms:W3CDTF">2014-06-12T20:25:57Z</dcterms:created>
  <dcterms:modified xsi:type="dcterms:W3CDTF">2018-07-17T03:44:39Z</dcterms:modified>
</cp:coreProperties>
</file>