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1"/>
  </p:sldMasterIdLst>
  <p:notesMasterIdLst>
    <p:notesMasterId r:id="rId20"/>
  </p:notesMasterIdLst>
  <p:sldIdLst>
    <p:sldId id="256" r:id="rId2"/>
    <p:sldId id="330" r:id="rId3"/>
    <p:sldId id="315" r:id="rId4"/>
    <p:sldId id="323" r:id="rId5"/>
    <p:sldId id="324" r:id="rId6"/>
    <p:sldId id="275" r:id="rId7"/>
    <p:sldId id="274" r:id="rId8"/>
    <p:sldId id="276" r:id="rId9"/>
    <p:sldId id="286" r:id="rId10"/>
    <p:sldId id="281" r:id="rId11"/>
    <p:sldId id="329" r:id="rId12"/>
    <p:sldId id="318" r:id="rId13"/>
    <p:sldId id="279" r:id="rId14"/>
    <p:sldId id="319" r:id="rId15"/>
    <p:sldId id="320" r:id="rId16"/>
    <p:sldId id="313" r:id="rId17"/>
    <p:sldId id="273" r:id="rId18"/>
    <p:sldId id="31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6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00"/>
    <a:srgbClr val="BDD0F0"/>
    <a:srgbClr val="8896AE"/>
    <a:srgbClr val="B1C3E3"/>
    <a:srgbClr val="93A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241" autoAdjust="0"/>
    <p:restoredTop sz="79651" autoAdjust="0"/>
  </p:normalViewPr>
  <p:slideViewPr>
    <p:cSldViewPr snapToGrid="0">
      <p:cViewPr varScale="1">
        <p:scale>
          <a:sx n="92" d="100"/>
          <a:sy n="92" d="100"/>
        </p:scale>
        <p:origin x="474" y="78"/>
      </p:cViewPr>
      <p:guideLst>
        <p:guide orient="horz"/>
        <p:guide pos="767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log probability</c:v>
                </c:pt>
              </c:strCache>
            </c:strRef>
          </c:tx>
          <c:spPr>
            <a:solidFill>
              <a:schemeClr val="accent2"/>
            </a:solidFill>
            <a:ln>
              <a:noFill/>
            </a:ln>
            <a:effectLst/>
          </c:spPr>
          <c:invertIfNegative val="0"/>
          <c:cat>
            <c:strRef>
              <c:f>Sheet1!$A$2:$A$15</c:f>
              <c:strCache>
                <c:ptCount val="14"/>
                <c:pt idx="0">
                  <c:v>(S</c:v>
                </c:pt>
                <c:pt idx="1">
                  <c:v>(NP</c:v>
                </c:pt>
                <c:pt idx="2">
                  <c:v>The</c:v>
                </c:pt>
                <c:pt idx="3">
                  <c:v>man</c:v>
                </c:pt>
                <c:pt idx="4">
                  <c:v>)</c:v>
                </c:pt>
                <c:pt idx="5">
                  <c:v>(VP</c:v>
                </c:pt>
                <c:pt idx="6">
                  <c:v>had</c:v>
                </c:pt>
                <c:pt idx="7">
                  <c:v>(NP</c:v>
                </c:pt>
                <c:pt idx="8">
                  <c:v>an</c:v>
                </c:pt>
                <c:pt idx="9">
                  <c:v>idea</c:v>
                </c:pt>
                <c:pt idx="10">
                  <c:v>)</c:v>
                </c:pt>
                <c:pt idx="11">
                  <c:v>)</c:v>
                </c:pt>
                <c:pt idx="12">
                  <c:v>.</c:v>
                </c:pt>
                <c:pt idx="13">
                  <c:v>)</c:v>
                </c:pt>
              </c:strCache>
            </c:strRef>
          </c:cat>
          <c:val>
            <c:numRef>
              <c:f>Sheet1!$B$2:$B$15</c:f>
              <c:numCache>
                <c:formatCode>General</c:formatCode>
                <c:ptCount val="14"/>
                <c:pt idx="0">
                  <c:v>-0.14000000000000001</c:v>
                </c:pt>
                <c:pt idx="1">
                  <c:v>-0.49</c:v>
                </c:pt>
                <c:pt idx="2">
                  <c:v>-1.73</c:v>
                </c:pt>
                <c:pt idx="3">
                  <c:v>-3.99</c:v>
                </c:pt>
                <c:pt idx="4">
                  <c:v>-0.03</c:v>
                </c:pt>
                <c:pt idx="5">
                  <c:v>-0.15</c:v>
                </c:pt>
                <c:pt idx="6">
                  <c:v>-3.74</c:v>
                </c:pt>
                <c:pt idx="7">
                  <c:v>-1.29</c:v>
                </c:pt>
                <c:pt idx="8">
                  <c:v>-3.68</c:v>
                </c:pt>
                <c:pt idx="9">
                  <c:v>-3.56</c:v>
                </c:pt>
                <c:pt idx="10">
                  <c:v>-0.06</c:v>
                </c:pt>
                <c:pt idx="11">
                  <c:v>-0.74</c:v>
                </c:pt>
                <c:pt idx="12">
                  <c:v>-0.03</c:v>
                </c:pt>
                <c:pt idx="13">
                  <c:v>0</c:v>
                </c:pt>
              </c:numCache>
            </c:numRef>
          </c:val>
          <c:extLst>
            <c:ext xmlns:c16="http://schemas.microsoft.com/office/drawing/2014/chart" uri="{C3380CC4-5D6E-409C-BE32-E72D297353CC}">
              <c16:uniqueId val="{00000000-FDEB-489A-93A9-06F8C5C80B52}"/>
            </c:ext>
          </c:extLst>
        </c:ser>
        <c:dLbls>
          <c:showLegendKey val="0"/>
          <c:showVal val="0"/>
          <c:showCatName val="0"/>
          <c:showSerName val="0"/>
          <c:showPercent val="0"/>
          <c:showBubbleSize val="0"/>
        </c:dLbls>
        <c:gapWidth val="219"/>
        <c:overlap val="-27"/>
        <c:axId val="573489471"/>
        <c:axId val="491283087"/>
      </c:barChart>
      <c:catAx>
        <c:axId val="573489471"/>
        <c:scaling>
          <c:orientation val="minMax"/>
        </c:scaling>
        <c:delete val="1"/>
        <c:axPos val="b"/>
        <c:numFmt formatCode="General" sourceLinked="1"/>
        <c:majorTickMark val="none"/>
        <c:minorTickMark val="none"/>
        <c:tickLblPos val="nextTo"/>
        <c:crossAx val="491283087"/>
        <c:crosses val="autoZero"/>
        <c:auto val="1"/>
        <c:lblAlgn val="ctr"/>
        <c:lblOffset val="100"/>
        <c:noMultiLvlLbl val="0"/>
      </c:catAx>
      <c:valAx>
        <c:axId val="491283087"/>
        <c:scaling>
          <c:orientation val="minMax"/>
          <c:min val="-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effectLst/>
                    <a:latin typeface="+mn-lt"/>
                    <a:ea typeface="+mn-ea"/>
                    <a:cs typeface="+mn-cs"/>
                  </a:defRPr>
                </a:pPr>
                <a:r>
                  <a:rPr lang="en-US" sz="2400" dirty="0" smtClean="0">
                    <a:solidFill>
                      <a:schemeClr val="tx1"/>
                    </a:solidFill>
                    <a:effectLst/>
                  </a:rPr>
                  <a:t>Log probability</a:t>
                </a:r>
                <a:endParaRPr lang="en-US" sz="2400" dirty="0">
                  <a:solidFill>
                    <a:schemeClr val="tx1"/>
                  </a:solidFill>
                  <a:effectLst/>
                </a:endParaRPr>
              </a:p>
            </c:rich>
          </c:tx>
          <c:layout/>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effectLst/>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crossAx val="573489471"/>
        <c:crosses val="autoZero"/>
        <c:crossBetween val="between"/>
        <c:majorUnit val="1"/>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G-RNNG</c:v>
                </c:pt>
              </c:strCache>
            </c:strRef>
          </c:tx>
          <c:spPr>
            <a:ln w="28575" cap="rnd">
              <a:solidFill>
                <a:schemeClr val="accent3"/>
              </a:solidFill>
              <a:round/>
            </a:ln>
            <a:effectLst/>
          </c:spPr>
          <c:marker>
            <c:symbol val="circle"/>
            <c:size val="5"/>
            <c:spPr>
              <a:solidFill>
                <a:schemeClr val="accent1"/>
              </a:solidFill>
              <a:ln w="9525">
                <a:solidFill>
                  <a:schemeClr val="accent1"/>
                </a:solidFill>
              </a:ln>
              <a:effectLst/>
            </c:spPr>
          </c:marker>
          <c:xVal>
            <c:numRef>
              <c:f>Sheet1!$A$2:$A$7</c:f>
              <c:numCache>
                <c:formatCode>General</c:formatCode>
                <c:ptCount val="6"/>
                <c:pt idx="0">
                  <c:v>100</c:v>
                </c:pt>
                <c:pt idx="1">
                  <c:v>200</c:v>
                </c:pt>
                <c:pt idx="2">
                  <c:v>400</c:v>
                </c:pt>
                <c:pt idx="3">
                  <c:v>600</c:v>
                </c:pt>
                <c:pt idx="4">
                  <c:v>800</c:v>
                </c:pt>
                <c:pt idx="5">
                  <c:v>1000</c:v>
                </c:pt>
              </c:numCache>
            </c:numRef>
          </c:xVal>
          <c:yVal>
            <c:numRef>
              <c:f>Sheet1!$B$2:$B$7</c:f>
              <c:numCache>
                <c:formatCode>General</c:formatCode>
                <c:ptCount val="6"/>
                <c:pt idx="0">
                  <c:v>74.099999999999994</c:v>
                </c:pt>
                <c:pt idx="1">
                  <c:v>80.099999999999994</c:v>
                </c:pt>
                <c:pt idx="2">
                  <c:v>85.3</c:v>
                </c:pt>
                <c:pt idx="3">
                  <c:v>87.5</c:v>
                </c:pt>
                <c:pt idx="4">
                  <c:v>88.7</c:v>
                </c:pt>
                <c:pt idx="5">
                  <c:v>89.6</c:v>
                </c:pt>
              </c:numCache>
            </c:numRef>
          </c:yVal>
          <c:smooth val="0"/>
          <c:extLst>
            <c:ext xmlns:c16="http://schemas.microsoft.com/office/drawing/2014/chart" uri="{C3380CC4-5D6E-409C-BE32-E72D297353CC}">
              <c16:uniqueId val="{00000000-535B-4188-9B69-650C06155160}"/>
            </c:ext>
          </c:extLst>
        </c:ser>
        <c:ser>
          <c:idx val="1"/>
          <c:order val="1"/>
          <c:tx>
            <c:strRef>
              <c:f>Sheet1!$C$1</c:f>
              <c:strCache>
                <c:ptCount val="1"/>
                <c:pt idx="0">
                  <c:v>G-LSTM</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xVal>
            <c:numRef>
              <c:f>Sheet1!$A$2:$A$7</c:f>
              <c:numCache>
                <c:formatCode>General</c:formatCode>
                <c:ptCount val="6"/>
                <c:pt idx="0">
                  <c:v>100</c:v>
                </c:pt>
                <c:pt idx="1">
                  <c:v>200</c:v>
                </c:pt>
                <c:pt idx="2">
                  <c:v>400</c:v>
                </c:pt>
                <c:pt idx="3">
                  <c:v>600</c:v>
                </c:pt>
                <c:pt idx="4">
                  <c:v>800</c:v>
                </c:pt>
                <c:pt idx="5">
                  <c:v>1000</c:v>
                </c:pt>
              </c:numCache>
            </c:numRef>
          </c:xVal>
          <c:yVal>
            <c:numRef>
              <c:f>Sheet1!$C$2:$C$7</c:f>
              <c:numCache>
                <c:formatCode>General</c:formatCode>
                <c:ptCount val="6"/>
                <c:pt idx="0">
                  <c:v>83.7</c:v>
                </c:pt>
                <c:pt idx="1">
                  <c:v>88.6</c:v>
                </c:pt>
                <c:pt idx="2">
                  <c:v>90.9</c:v>
                </c:pt>
                <c:pt idx="3">
                  <c:v>91.6</c:v>
                </c:pt>
                <c:pt idx="4">
                  <c:v>92</c:v>
                </c:pt>
                <c:pt idx="5">
                  <c:v>92.2</c:v>
                </c:pt>
              </c:numCache>
            </c:numRef>
          </c:yVal>
          <c:smooth val="0"/>
          <c:extLst>
            <c:ext xmlns:c16="http://schemas.microsoft.com/office/drawing/2014/chart" uri="{C3380CC4-5D6E-409C-BE32-E72D297353CC}">
              <c16:uniqueId val="{00000001-535B-4188-9B69-650C06155160}"/>
            </c:ext>
          </c:extLst>
        </c:ser>
        <c:dLbls>
          <c:showLegendKey val="0"/>
          <c:showVal val="0"/>
          <c:showCatName val="0"/>
          <c:showSerName val="0"/>
          <c:showPercent val="0"/>
          <c:showBubbleSize val="0"/>
        </c:dLbls>
        <c:axId val="416778063"/>
        <c:axId val="416773903"/>
        <c:extLst>
          <c:ext xmlns:c15="http://schemas.microsoft.com/office/drawing/2012/chart" uri="{02D57815-91ED-43cb-92C2-25804820EDAC}">
            <c15:filteredScatterSeries>
              <c15:ser>
                <c:idx val="2"/>
                <c:order val="2"/>
                <c:tx>
                  <c:strRef>
                    <c:extLst>
                      <c:ext uri="{02D57815-91ED-43cb-92C2-25804820EDAC}">
                        <c15:formulaRef>
                          <c15:sqref>Sheet1!$D$1</c15:sqref>
                        </c15:formulaRef>
                      </c:ext>
                    </c:extLst>
                    <c:strCache>
                      <c:ptCount val="1"/>
                      <c:pt idx="0">
                        <c:v>Column1</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xVal>
                  <c:numRef>
                    <c:extLst>
                      <c:ext uri="{02D57815-91ED-43cb-92C2-25804820EDAC}">
                        <c15:formulaRef>
                          <c15:sqref>Sheet1!$A$2:$A$7</c15:sqref>
                        </c15:formulaRef>
                      </c:ext>
                    </c:extLst>
                    <c:numCache>
                      <c:formatCode>General</c:formatCode>
                      <c:ptCount val="6"/>
                      <c:pt idx="0">
                        <c:v>100</c:v>
                      </c:pt>
                      <c:pt idx="1">
                        <c:v>200</c:v>
                      </c:pt>
                      <c:pt idx="2">
                        <c:v>400</c:v>
                      </c:pt>
                      <c:pt idx="3">
                        <c:v>600</c:v>
                      </c:pt>
                      <c:pt idx="4">
                        <c:v>800</c:v>
                      </c:pt>
                      <c:pt idx="5">
                        <c:v>1000</c:v>
                      </c:pt>
                    </c:numCache>
                  </c:numRef>
                </c:xVal>
                <c:yVal>
                  <c:numRef>
                    <c:extLst>
                      <c:ext uri="{02D57815-91ED-43cb-92C2-25804820EDAC}">
                        <c15:formulaRef>
                          <c15:sqref>Sheet1!$D$2:$D$7</c15:sqref>
                        </c15:formulaRef>
                      </c:ext>
                    </c:extLst>
                    <c:numCache>
                      <c:formatCode>General</c:formatCode>
                      <c:ptCount val="6"/>
                      <c:pt idx="4">
                        <c:v>93.45</c:v>
                      </c:pt>
                      <c:pt idx="5">
                        <c:v>93.66</c:v>
                      </c:pt>
                    </c:numCache>
                  </c:numRef>
                </c:yVal>
                <c:smooth val="0"/>
                <c:extLst>
                  <c:ext xmlns:c16="http://schemas.microsoft.com/office/drawing/2014/chart" uri="{C3380CC4-5D6E-409C-BE32-E72D297353CC}">
                    <c16:uniqueId val="{00000001-B290-44B1-9852-103734DB398D}"/>
                  </c:ext>
                </c:extLst>
              </c15:ser>
            </c15:filteredScatterSeries>
          </c:ext>
        </c:extLst>
      </c:scatterChart>
      <c:valAx>
        <c:axId val="416778063"/>
        <c:scaling>
          <c:orientation val="minMax"/>
          <c:max val="1000"/>
          <c:min val="100"/>
        </c:scaling>
        <c:delete val="0"/>
        <c:axPos val="b"/>
        <c:title>
          <c:tx>
            <c:rich>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r>
                  <a:rPr lang="en-US" sz="1800" baseline="0" dirty="0" smtClean="0">
                    <a:solidFill>
                      <a:schemeClr val="tx1"/>
                    </a:solidFill>
                  </a:rPr>
                  <a:t>Beam Size</a:t>
                </a:r>
                <a:endParaRPr lang="en-US" sz="1800" baseline="0" dirty="0">
                  <a:solidFill>
                    <a:schemeClr val="tx1"/>
                  </a:solidFill>
                </a:endParaRPr>
              </a:p>
            </c:rich>
          </c:tx>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16773903"/>
        <c:crosses val="autoZero"/>
        <c:crossBetween val="midCat"/>
      </c:valAx>
      <c:valAx>
        <c:axId val="416773903"/>
        <c:scaling>
          <c:orientation val="minMax"/>
          <c:min val="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r>
                  <a:rPr lang="en-US" sz="1800" baseline="0" dirty="0" smtClean="0">
                    <a:solidFill>
                      <a:schemeClr val="tx1"/>
                    </a:solidFill>
                  </a:rPr>
                  <a:t>F1 on PTB</a:t>
                </a:r>
                <a:endParaRPr lang="en-US" sz="1800" baseline="0" dirty="0">
                  <a:solidFill>
                    <a:schemeClr val="tx1"/>
                  </a:solidFill>
                </a:endParaRPr>
              </a:p>
            </c:rich>
          </c:tx>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416778063"/>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64458232940022E-2"/>
          <c:y val="0.12521811208582215"/>
          <c:w val="0.89804366850770634"/>
          <c:h val="0.83979125724586656"/>
        </c:manualLayout>
      </c:layout>
      <c:barChart>
        <c:barDir val="col"/>
        <c:grouping val="stacked"/>
        <c:varyColors val="0"/>
        <c:ser>
          <c:idx val="0"/>
          <c:order val="0"/>
          <c:tx>
            <c:strRef>
              <c:f>Sheet1!$B$1</c:f>
              <c:strCache>
                <c:ptCount val="1"/>
                <c:pt idx="0">
                  <c:v>score with G</c:v>
                </c:pt>
              </c:strCache>
            </c:strRef>
          </c:tx>
          <c:spPr>
            <a:solidFill>
              <a:srgbClr val="FFC000"/>
            </a:solidFill>
            <a:ln>
              <a:noFill/>
            </a:ln>
            <a:effectLst>
              <a:outerShdw blurRad="50800" dist="50800" dir="5400000" algn="ctr" rotWithShape="0">
                <a:schemeClr val="bg1"/>
              </a:outerShdw>
            </a:effectLst>
          </c:spPr>
          <c:invertIfNegative val="0"/>
          <c:cat>
            <c:strRef>
              <c:f>Sheet1!$A$2:$A$6</c:f>
              <c:strCache>
                <c:ptCount val="5"/>
                <c:pt idx="0">
                  <c:v>RD</c:v>
                </c:pt>
                <c:pt idx="1">
                  <c:v>RD ∪ RG</c:v>
                </c:pt>
                <c:pt idx="3">
                  <c:v>RD</c:v>
                </c:pt>
                <c:pt idx="4">
                  <c:v>RD ∪ LM</c:v>
                </c:pt>
              </c:strCache>
            </c:strRef>
          </c:cat>
          <c:val>
            <c:numRef>
              <c:f>Sheet1!$B$2:$B$6</c:f>
              <c:numCache>
                <c:formatCode>General</c:formatCode>
                <c:ptCount val="5"/>
                <c:pt idx="0">
                  <c:v>93.45</c:v>
                </c:pt>
                <c:pt idx="3">
                  <c:v>93.66</c:v>
                </c:pt>
              </c:numCache>
            </c:numRef>
          </c:val>
          <c:extLst>
            <c:ext xmlns:c16="http://schemas.microsoft.com/office/drawing/2014/chart" uri="{C3380CC4-5D6E-409C-BE32-E72D297353CC}">
              <c16:uniqueId val="{00000000-3A35-4340-9440-594B86722839}"/>
            </c:ext>
          </c:extLst>
        </c:ser>
        <c:ser>
          <c:idx val="1"/>
          <c:order val="1"/>
          <c:tx>
            <c:strRef>
              <c:f>Sheet1!$C$1</c:f>
              <c:strCache>
                <c:ptCount val="1"/>
              </c:strCache>
            </c:strRef>
          </c:tx>
          <c:spPr>
            <a:pattFill prst="wdUpDiag">
              <a:fgClr>
                <a:schemeClr val="tx2">
                  <a:lumMod val="90000"/>
                </a:schemeClr>
              </a:fgClr>
              <a:bgClr>
                <a:srgbClr val="FFC000"/>
              </a:bgClr>
            </a:pattFill>
            <a:ln>
              <a:noFill/>
            </a:ln>
            <a:effectLst/>
          </c:spPr>
          <c:invertIfNegative val="1"/>
          <c:cat>
            <c:strRef>
              <c:f>Sheet1!$A$2:$A$6</c:f>
              <c:strCache>
                <c:ptCount val="5"/>
                <c:pt idx="0">
                  <c:v>RD</c:v>
                </c:pt>
                <c:pt idx="1">
                  <c:v>RD ∪ RG</c:v>
                </c:pt>
                <c:pt idx="3">
                  <c:v>RD</c:v>
                </c:pt>
                <c:pt idx="4">
                  <c:v>RD ∪ LM</c:v>
                </c:pt>
              </c:strCache>
            </c:strRef>
          </c:cat>
          <c:val>
            <c:numRef>
              <c:f>Sheet1!$C$2:$C$6</c:f>
              <c:numCache>
                <c:formatCode>General</c:formatCode>
                <c:ptCount val="5"/>
              </c:numCache>
            </c:numRef>
          </c:val>
          <c:extLst>
            <c:ext xmlns:c16="http://schemas.microsoft.com/office/drawing/2014/chart" uri="{C3380CC4-5D6E-409C-BE32-E72D297353CC}">
              <c16:uniqueId val="{00000001-3A35-4340-9440-594B86722839}"/>
            </c:ext>
          </c:extLst>
        </c:ser>
        <c:dLbls>
          <c:showLegendKey val="0"/>
          <c:showVal val="0"/>
          <c:showCatName val="0"/>
          <c:showSerName val="0"/>
          <c:showPercent val="0"/>
          <c:showBubbleSize val="0"/>
        </c:dLbls>
        <c:gapWidth val="32"/>
        <c:overlap val="100"/>
        <c:axId val="258959088"/>
        <c:axId val="258962832"/>
      </c:barChart>
      <c:catAx>
        <c:axId val="258959088"/>
        <c:scaling>
          <c:orientation val="minMax"/>
        </c:scaling>
        <c:delete val="1"/>
        <c:axPos val="b"/>
        <c:numFmt formatCode="General" sourceLinked="1"/>
        <c:majorTickMark val="out"/>
        <c:minorTickMark val="none"/>
        <c:tickLblPos val="nextTo"/>
        <c:crossAx val="258962832"/>
        <c:crosses val="autoZero"/>
        <c:auto val="1"/>
        <c:lblAlgn val="ctr"/>
        <c:lblOffset val="100"/>
        <c:noMultiLvlLbl val="0"/>
      </c:catAx>
      <c:valAx>
        <c:axId val="258962832"/>
        <c:scaling>
          <c:orientation val="minMax"/>
          <c:max val="94"/>
          <c:min val="92"/>
        </c:scaling>
        <c:delete val="1"/>
        <c:axPos val="l"/>
        <c:numFmt formatCode="General" sourceLinked="1"/>
        <c:majorTickMark val="out"/>
        <c:minorTickMark val="none"/>
        <c:tickLblPos val="nextTo"/>
        <c:crossAx val="258959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64458232940022E-2"/>
          <c:y val="0.12521811208582215"/>
          <c:w val="0.89804366850770634"/>
          <c:h val="0.83979125724586656"/>
        </c:manualLayout>
      </c:layout>
      <c:barChart>
        <c:barDir val="col"/>
        <c:grouping val="stacked"/>
        <c:varyColors val="0"/>
        <c:ser>
          <c:idx val="0"/>
          <c:order val="0"/>
          <c:tx>
            <c:strRef>
              <c:f>Sheet1!$B$1</c:f>
              <c:strCache>
                <c:ptCount val="1"/>
                <c:pt idx="0">
                  <c:v>score with G</c:v>
                </c:pt>
              </c:strCache>
            </c:strRef>
          </c:tx>
          <c:spPr>
            <a:solidFill>
              <a:srgbClr val="FFC000"/>
            </a:solidFill>
            <a:ln>
              <a:noFill/>
            </a:ln>
            <a:effectLst>
              <a:outerShdw blurRad="50800" dist="50800" dir="5400000" algn="ctr" rotWithShape="0">
                <a:schemeClr val="bg1"/>
              </a:outerShdw>
            </a:effectLst>
          </c:spPr>
          <c:invertIfNegative val="0"/>
          <c:cat>
            <c:strRef>
              <c:f>Sheet1!$A$2:$A$6</c:f>
              <c:strCache>
                <c:ptCount val="5"/>
                <c:pt idx="0">
                  <c:v>RD</c:v>
                </c:pt>
                <c:pt idx="1">
                  <c:v>RD ∪ RG</c:v>
                </c:pt>
                <c:pt idx="3">
                  <c:v>RD</c:v>
                </c:pt>
                <c:pt idx="4">
                  <c:v>RD ∪ LM</c:v>
                </c:pt>
              </c:strCache>
            </c:strRef>
          </c:cat>
          <c:val>
            <c:numRef>
              <c:f>Sheet1!$B$2:$B$6</c:f>
              <c:numCache>
                <c:formatCode>General</c:formatCode>
                <c:ptCount val="5"/>
                <c:pt idx="0">
                  <c:v>93.45</c:v>
                </c:pt>
                <c:pt idx="1">
                  <c:v>92.78</c:v>
                </c:pt>
                <c:pt idx="3">
                  <c:v>93.66</c:v>
                </c:pt>
                <c:pt idx="4">
                  <c:v>93.47</c:v>
                </c:pt>
              </c:numCache>
            </c:numRef>
          </c:val>
          <c:extLst>
            <c:ext xmlns:c16="http://schemas.microsoft.com/office/drawing/2014/chart" uri="{C3380CC4-5D6E-409C-BE32-E72D297353CC}">
              <c16:uniqueId val="{00000000-3A35-4340-9440-594B86722839}"/>
            </c:ext>
          </c:extLst>
        </c:ser>
        <c:ser>
          <c:idx val="1"/>
          <c:order val="1"/>
          <c:tx>
            <c:strRef>
              <c:f>Sheet1!$C$1</c:f>
              <c:strCache>
                <c:ptCount val="1"/>
                <c:pt idx="0">
                  <c:v>score with G + B</c:v>
                </c:pt>
              </c:strCache>
            </c:strRef>
          </c:tx>
          <c:spPr>
            <a:solidFill>
              <a:srgbClr val="285AAF"/>
            </a:solidFill>
            <a:ln>
              <a:noFill/>
            </a:ln>
            <a:effectLst/>
          </c:spPr>
          <c:invertIfNegative val="1"/>
          <c:cat>
            <c:strRef>
              <c:f>Sheet1!$A$2:$A$6</c:f>
              <c:strCache>
                <c:ptCount val="5"/>
                <c:pt idx="0">
                  <c:v>RD</c:v>
                </c:pt>
                <c:pt idx="1">
                  <c:v>RD ∪ RG</c:v>
                </c:pt>
                <c:pt idx="3">
                  <c:v>RD</c:v>
                </c:pt>
                <c:pt idx="4">
                  <c:v>RD ∪ LM</c:v>
                </c:pt>
              </c:strCache>
            </c:strRef>
          </c:cat>
          <c:val>
            <c:numRef>
              <c:f>Sheet1!$C$2:$C$6</c:f>
              <c:numCache>
                <c:formatCode>General</c:formatCode>
                <c:ptCount val="5"/>
                <c:pt idx="0">
                  <c:v>0.42</c:v>
                </c:pt>
                <c:pt idx="1">
                  <c:v>1.1400000000000006</c:v>
                </c:pt>
                <c:pt idx="3">
                  <c:v>0.33</c:v>
                </c:pt>
                <c:pt idx="4">
                  <c:v>0.68000000000000682</c:v>
                </c:pt>
              </c:numCache>
            </c:numRef>
          </c:val>
          <c:extLst>
            <c:ext xmlns:c14="http://schemas.microsoft.com/office/drawing/2007/8/2/chart" uri="{6F2FDCE9-48DA-4B69-8628-5D25D57E5C99}">
              <c14:invertSolidFillFmt>
                <c14:spPr xmlns:c14="http://schemas.microsoft.com/office/drawing/2007/8/2/chart">
                  <a:solidFill>
                    <a:srgbClr val="285AAF"/>
                  </a:solidFill>
                  <a:ln>
                    <a:noFill/>
                  </a:ln>
                  <a:effectLst/>
                </c14:spPr>
              </c14:invertSolidFillFmt>
            </c:ext>
            <c:ext xmlns:c16="http://schemas.microsoft.com/office/drawing/2014/chart" uri="{C3380CC4-5D6E-409C-BE32-E72D297353CC}">
              <c16:uniqueId val="{00000001-3A35-4340-9440-594B86722839}"/>
            </c:ext>
          </c:extLst>
        </c:ser>
        <c:dLbls>
          <c:showLegendKey val="0"/>
          <c:showVal val="0"/>
          <c:showCatName val="0"/>
          <c:showSerName val="0"/>
          <c:showPercent val="0"/>
          <c:showBubbleSize val="0"/>
        </c:dLbls>
        <c:gapWidth val="32"/>
        <c:overlap val="100"/>
        <c:axId val="258959088"/>
        <c:axId val="258962832"/>
      </c:barChart>
      <c:catAx>
        <c:axId val="258959088"/>
        <c:scaling>
          <c:orientation val="minMax"/>
        </c:scaling>
        <c:delete val="1"/>
        <c:axPos val="b"/>
        <c:numFmt formatCode="General" sourceLinked="1"/>
        <c:majorTickMark val="none"/>
        <c:minorTickMark val="none"/>
        <c:tickLblPos val="nextTo"/>
        <c:crossAx val="258962832"/>
        <c:crosses val="autoZero"/>
        <c:auto val="1"/>
        <c:lblAlgn val="ctr"/>
        <c:lblOffset val="100"/>
        <c:noMultiLvlLbl val="0"/>
      </c:catAx>
      <c:valAx>
        <c:axId val="258962832"/>
        <c:scaling>
          <c:orientation val="minMax"/>
          <c:max val="94.5"/>
          <c:min val="92"/>
        </c:scaling>
        <c:delete val="1"/>
        <c:axPos val="l"/>
        <c:numFmt formatCode="General" sourceLinked="1"/>
        <c:majorTickMark val="none"/>
        <c:minorTickMark val="none"/>
        <c:tickLblPos val="nextTo"/>
        <c:crossAx val="258959088"/>
        <c:crosses val="autoZero"/>
        <c:crossBetween val="between"/>
      </c:valAx>
      <c:spPr>
        <a:noFill/>
        <a:ln>
          <a:noFill/>
        </a:ln>
        <a:effectLst/>
      </c:spPr>
    </c:plotArea>
    <c:legend>
      <c:legendPos val="r"/>
      <c:layout>
        <c:manualLayout>
          <c:xMode val="edge"/>
          <c:yMode val="edge"/>
          <c:x val="6.3551808892379186E-2"/>
          <c:y val="2.7783331881678405E-2"/>
          <c:w val="0.23703822106084929"/>
          <c:h val="0.17775466076391683"/>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smtClean="0"/>
              <a:t>  </a:t>
            </a:r>
            <a:endParaRPr lang="en-US"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5.7864458232940022E-2"/>
          <c:y val="0.12521811208582215"/>
          <c:w val="0.89804366850770634"/>
          <c:h val="0.83979125724586656"/>
        </c:manualLayout>
      </c:layout>
      <c:barChart>
        <c:barDir val="col"/>
        <c:grouping val="stacked"/>
        <c:varyColors val="0"/>
        <c:ser>
          <c:idx val="0"/>
          <c:order val="0"/>
          <c:tx>
            <c:strRef>
              <c:f>Sheet1!$B$1</c:f>
              <c:strCache>
                <c:ptCount val="1"/>
                <c:pt idx="0">
                  <c:v>PTB training data</c:v>
                </c:pt>
              </c:strCache>
            </c:strRef>
          </c:tx>
          <c:spPr>
            <a:solidFill>
              <a:srgbClr val="FFC000"/>
            </a:solidFill>
            <a:ln>
              <a:noFill/>
            </a:ln>
            <a:effectLst/>
          </c:spPr>
          <c:invertIfNegative val="0"/>
          <c:dPt>
            <c:idx val="3"/>
            <c:invertIfNegative val="0"/>
            <c:bubble3D val="0"/>
            <c:spPr>
              <a:solidFill>
                <a:schemeClr val="accent3"/>
              </a:solidFill>
              <a:ln>
                <a:noFill/>
              </a:ln>
              <a:effectLst/>
            </c:spPr>
            <c:extLst>
              <c:ext xmlns:c16="http://schemas.microsoft.com/office/drawing/2014/chart" uri="{C3380CC4-5D6E-409C-BE32-E72D297353CC}">
                <c16:uniqueId val="{00000005-B2CD-4B67-985B-58F1486F9548}"/>
              </c:ext>
            </c:extLst>
          </c:dPt>
          <c:dPt>
            <c:idx val="4"/>
            <c:invertIfNegative val="0"/>
            <c:bubble3D val="0"/>
            <c:spPr>
              <a:solidFill>
                <a:srgbClr val="FFC000"/>
              </a:solidFill>
              <a:ln>
                <a:noFill/>
              </a:ln>
              <a:effectLst/>
            </c:spPr>
            <c:extLst>
              <c:ext xmlns:c16="http://schemas.microsoft.com/office/drawing/2014/chart" uri="{C3380CC4-5D6E-409C-BE32-E72D297353CC}">
                <c16:uniqueId val="{00000001-F9E9-453F-967C-A1D91E430D14}"/>
              </c:ext>
            </c:extLst>
          </c:dPt>
          <c:dPt>
            <c:idx val="5"/>
            <c:invertIfNegative val="0"/>
            <c:bubble3D val="0"/>
            <c:spPr>
              <a:solidFill>
                <a:srgbClr val="FFC000"/>
              </a:solidFill>
              <a:ln>
                <a:noFill/>
              </a:ln>
              <a:effectLst/>
            </c:spPr>
            <c:extLst>
              <c:ext xmlns:c16="http://schemas.microsoft.com/office/drawing/2014/chart" uri="{C3380CC4-5D6E-409C-BE32-E72D297353CC}">
                <c16:uniqueId val="{00000002-F9E9-453F-967C-A1D91E430D14}"/>
              </c:ext>
            </c:extLst>
          </c:dPt>
          <c:cat>
            <c:strRef>
              <c:f>Sheet1!$A$2:$A$5</c:f>
              <c:strCache>
                <c:ptCount val="4"/>
                <c:pt idx="0">
                  <c:v>Choe and Charniak</c:v>
                </c:pt>
                <c:pt idx="1">
                  <c:v>Dyer et al</c:v>
                </c:pt>
                <c:pt idx="2">
                  <c:v>Kuncoro et al</c:v>
                </c:pt>
                <c:pt idx="3">
                  <c:v>RD u RG -&gt; RD + RG</c:v>
                </c:pt>
              </c:strCache>
            </c:strRef>
          </c:cat>
          <c:val>
            <c:numRef>
              <c:f>Sheet1!$B$2:$B$5</c:f>
              <c:numCache>
                <c:formatCode>General</c:formatCode>
                <c:ptCount val="4"/>
                <c:pt idx="0">
                  <c:v>92.6</c:v>
                </c:pt>
                <c:pt idx="1">
                  <c:v>93.3</c:v>
                </c:pt>
                <c:pt idx="2">
                  <c:v>93.6</c:v>
                </c:pt>
                <c:pt idx="3">
                  <c:v>93.45</c:v>
                </c:pt>
              </c:numCache>
            </c:numRef>
          </c:val>
          <c:extLst>
            <c:ext xmlns:c16="http://schemas.microsoft.com/office/drawing/2014/chart" uri="{C3380CC4-5D6E-409C-BE32-E72D297353CC}">
              <c16:uniqueId val="{00000000-3A35-4340-9440-594B86722839}"/>
            </c:ext>
          </c:extLst>
        </c:ser>
        <c:ser>
          <c:idx val="1"/>
          <c:order val="1"/>
          <c:tx>
            <c:strRef>
              <c:f>Sheet1!$C$1</c:f>
              <c:strCache>
                <c:ptCount val="1"/>
              </c:strCache>
            </c:strRef>
          </c:tx>
          <c:spPr>
            <a:solidFill>
              <a:schemeClr val="accent2"/>
            </a:solidFill>
            <a:ln>
              <a:noFill/>
            </a:ln>
            <a:effectLst/>
          </c:spPr>
          <c:invertIfNegative val="0"/>
          <c:cat>
            <c:strRef>
              <c:f>Sheet1!$A$2:$A$5</c:f>
              <c:strCache>
                <c:ptCount val="4"/>
                <c:pt idx="0">
                  <c:v>Choe and Charniak</c:v>
                </c:pt>
                <c:pt idx="1">
                  <c:v>Dyer et al</c:v>
                </c:pt>
                <c:pt idx="2">
                  <c:v>Kuncoro et al</c:v>
                </c:pt>
                <c:pt idx="3">
                  <c:v>RD u RG -&gt; RD + RG</c:v>
                </c:pt>
              </c:strCache>
            </c:strRef>
          </c:cat>
          <c:val>
            <c:numRef>
              <c:f>Sheet1!$C$2:$C$5</c:f>
              <c:numCache>
                <c:formatCode>General</c:formatCode>
                <c:ptCount val="4"/>
                <c:pt idx="3">
                  <c:v>0.49</c:v>
                </c:pt>
              </c:numCache>
            </c:numRef>
          </c:val>
          <c:extLst>
            <c:ext xmlns:c16="http://schemas.microsoft.com/office/drawing/2014/chart" uri="{C3380CC4-5D6E-409C-BE32-E72D297353CC}">
              <c16:uniqueId val="{00000005-72D0-48A1-A918-49D7F239A6DD}"/>
            </c:ext>
          </c:extLst>
        </c:ser>
        <c:ser>
          <c:idx val="2"/>
          <c:order val="2"/>
          <c:tx>
            <c:strRef>
              <c:f>Sheet1!$D$1</c:f>
              <c:strCache>
                <c:ptCount val="1"/>
                <c:pt idx="0">
                  <c:v>PTB + semi-supervised data</c:v>
                </c:pt>
              </c:strCache>
            </c:strRef>
          </c:tx>
          <c:spPr>
            <a:solidFill>
              <a:schemeClr val="bg1">
                <a:lumMod val="65000"/>
              </a:schemeClr>
            </a:solidFill>
            <a:ln>
              <a:noFill/>
            </a:ln>
            <a:effectLst/>
          </c:spPr>
          <c:invertIfNegative val="0"/>
          <c:cat>
            <c:strRef>
              <c:f>Sheet1!$A$2:$A$5</c:f>
              <c:strCache>
                <c:ptCount val="4"/>
                <c:pt idx="0">
                  <c:v>Choe and Charniak</c:v>
                </c:pt>
                <c:pt idx="1">
                  <c:v>Dyer et al</c:v>
                </c:pt>
                <c:pt idx="2">
                  <c:v>Kuncoro et al</c:v>
                </c:pt>
                <c:pt idx="3">
                  <c:v>RD u RG -&gt; RD + RG</c:v>
                </c:pt>
              </c:strCache>
            </c:strRef>
          </c:cat>
          <c:val>
            <c:numRef>
              <c:f>Sheet1!$D$2:$D$5</c:f>
              <c:numCache>
                <c:formatCode>General</c:formatCode>
                <c:ptCount val="4"/>
                <c:pt idx="0">
                  <c:v>1.2</c:v>
                </c:pt>
                <c:pt idx="3">
                  <c:v>0.72</c:v>
                </c:pt>
              </c:numCache>
            </c:numRef>
          </c:val>
          <c:extLst>
            <c:ext xmlns:c16="http://schemas.microsoft.com/office/drawing/2014/chart" uri="{C3380CC4-5D6E-409C-BE32-E72D297353CC}">
              <c16:uniqueId val="{00000006-72D0-48A1-A918-49D7F239A6DD}"/>
            </c:ext>
          </c:extLst>
        </c:ser>
        <c:dLbls>
          <c:showLegendKey val="0"/>
          <c:showVal val="0"/>
          <c:showCatName val="0"/>
          <c:showSerName val="0"/>
          <c:showPercent val="0"/>
          <c:showBubbleSize val="0"/>
        </c:dLbls>
        <c:gapWidth val="20"/>
        <c:overlap val="100"/>
        <c:axId val="258959088"/>
        <c:axId val="258962832"/>
      </c:barChart>
      <c:catAx>
        <c:axId val="258959088"/>
        <c:scaling>
          <c:orientation val="minMax"/>
        </c:scaling>
        <c:delete val="1"/>
        <c:axPos val="b"/>
        <c:numFmt formatCode="General" sourceLinked="1"/>
        <c:majorTickMark val="out"/>
        <c:minorTickMark val="none"/>
        <c:tickLblPos val="nextTo"/>
        <c:crossAx val="258962832"/>
        <c:crosses val="autoZero"/>
        <c:auto val="1"/>
        <c:lblAlgn val="ctr"/>
        <c:lblOffset val="100"/>
        <c:noMultiLvlLbl val="0"/>
      </c:catAx>
      <c:valAx>
        <c:axId val="258962832"/>
        <c:scaling>
          <c:orientation val="minMax"/>
          <c:max val="95"/>
          <c:min val="92"/>
        </c:scaling>
        <c:delete val="1"/>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258959088"/>
        <c:crosses val="autoZero"/>
        <c:crossBetween val="between"/>
        <c:majorUnit val="0.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8/12/2017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**Currently, the best systems for constituency parsing use neural models, which can be intractable on their own, to </a:t>
            </a:r>
            <a:r>
              <a:rPr lang="en-US" sz="1200" u="none" kern="1200" baseline="0" dirty="0" err="1" smtClean="0">
                <a:solidFill>
                  <a:schemeClr val="tx1"/>
                </a:solidFill>
                <a:latin typeface="+mn-lt"/>
                <a:ea typeface="+mn-ea"/>
                <a:cs typeface="+mn-cs"/>
              </a:rPr>
              <a:t>rerank</a:t>
            </a:r>
            <a:r>
              <a:rPr lang="en-US" sz="1200" u="none" kern="1200" baseline="0" dirty="0" smtClean="0">
                <a:solidFill>
                  <a:schemeClr val="tx1"/>
                </a:solidFill>
                <a:latin typeface="+mn-lt"/>
                <a:ea typeface="+mn-ea"/>
                <a:cs typeface="+mn-cs"/>
              </a:rPr>
              <a:t> efficient base parsers. But how much of the good performance of these systems is due to the </a:t>
            </a:r>
            <a:r>
              <a:rPr lang="en-US" sz="1200" u="none" kern="1200" baseline="0" dirty="0" err="1" smtClean="0">
                <a:solidFill>
                  <a:schemeClr val="tx1"/>
                </a:solidFill>
                <a:latin typeface="+mn-lt"/>
                <a:ea typeface="+mn-ea"/>
                <a:cs typeface="+mn-cs"/>
              </a:rPr>
              <a:t>rerankers</a:t>
            </a:r>
            <a:r>
              <a:rPr lang="en-US" sz="1200" u="none" kern="1200" baseline="0" dirty="0" smtClean="0">
                <a:solidFill>
                  <a:schemeClr val="tx1"/>
                </a:solidFill>
                <a:latin typeface="+mn-lt"/>
                <a:ea typeface="+mn-ea"/>
                <a:cs typeface="+mn-cs"/>
              </a:rPr>
              <a:t> being strong, and how much is due to subtle combination effects between the two models?</a:t>
            </a:r>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a:p>
        </p:txBody>
      </p:sp>
    </p:spTree>
    <p:extLst>
      <p:ext uri="{BB962C8B-B14F-4D97-AF65-F5344CB8AC3E}">
        <p14:creationId xmlns:p14="http://schemas.microsoft.com/office/powerpoint/2010/main" val="28734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Construct</a:t>
            </a:r>
            <a:r>
              <a:rPr lang="en-US" baseline="0" smtClean="0"/>
              <a:t> a t</a:t>
            </a:r>
            <a:r>
              <a:rPr lang="en-US" smtClean="0"/>
              <a:t>est</a:t>
            </a:r>
            <a:r>
              <a:rPr lang="en-US" baseline="0" smtClean="0"/>
              <a:t> to see if some beneficial model combination is happening in the original B -&gt; G reranking setup:</a:t>
            </a:r>
          </a:p>
          <a:p>
            <a:endParaRPr lang="en-US" baseline="0" smtClean="0"/>
          </a:p>
          <a:p>
            <a:r>
              <a:rPr lang="en-US" baseline="0" smtClean="0"/>
              <a:t>We originally have a set of candidates from the base parser, B. Take the candidate parses found by searching in the generative model, G, and combine them with the candidates from B.  Allow G to choose the parse that it assigns highest probability.</a:t>
            </a:r>
          </a:p>
          <a:p>
            <a:endParaRPr lang="en-US" baseline="0" smtClean="0"/>
          </a:p>
          <a:p>
            <a:r>
              <a:rPr lang="en-US" baseline="0" smtClean="0"/>
              <a:t>If performance, measured by F1, goes up, indicates that G is a strong model, but we just weren’t doing enough search in it in the B -&gt; G setting.</a:t>
            </a:r>
          </a:p>
          <a:p>
            <a:endParaRPr lang="en-US" baseline="0" smtClean="0"/>
          </a:p>
          <a:p>
            <a:r>
              <a:rPr lang="en-US" baseline="0" smtClean="0"/>
              <a:t>But, if performance goes down, shows that there were errors in G were being hidden by only using candidates from B in the B -&gt; G setting. This is an indication of model combination.</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1927509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So here are the results of that experiment. First we have F1 for the standard B -&gt; G reranking setting, for both generative models.</a:t>
            </a:r>
          </a:p>
          <a:p>
            <a:endParaRPr lang="en-US" baseline="0" smtClean="0"/>
          </a:p>
          <a:p>
            <a:r>
              <a:rPr lang="en-US" baseline="0" smtClean="0"/>
              <a:t>Now we add in candidates found by searching in the generative model, and let G choose from among the full set.</a:t>
            </a:r>
          </a:p>
          <a:p>
            <a:endParaRPr lang="en-US" baseline="0" smtClean="0"/>
          </a:p>
          <a:p>
            <a:r>
              <a:rPr lang="en-US" baseline="0" smtClean="0"/>
              <a:t>Performance actually does drop.</a:t>
            </a:r>
          </a:p>
          <a:p>
            <a:endParaRPr lang="en-US" baseline="0" smtClean="0"/>
          </a:p>
          <a:p>
            <a:r>
              <a:rPr lang="en-US" baseline="0" smtClean="0"/>
              <a:t>When G is allowed a broader range of candidates to choose from, it actually does worse.</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102816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baseline="0" smtClean="0"/>
              <a:t>This strongly suggests model combination in the original reranking papers got good results because B was filtering out slightly worse parses that G would choose, if it had the chance.</a:t>
            </a:r>
          </a:p>
          <a:p>
            <a:pPr marL="171450" indent="-171450">
              <a:buFontTx/>
              <a:buChar char="-"/>
            </a:pPr>
            <a:endParaRPr lang="en-US" baseline="0" smtClean="0"/>
          </a:p>
          <a:p>
            <a:pPr marL="0" indent="0">
              <a:buFontTx/>
              <a:buNone/>
            </a:pPr>
            <a:r>
              <a:rPr lang="en-US" baseline="0" smtClean="0"/>
              <a:t>This leads us to the next part of our talk: how can we improve further, knowing that B and G are complementary to each other? </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12</a:t>
            </a:fld>
            <a:endParaRPr lang="en-US"/>
          </a:p>
        </p:txBody>
      </p:sp>
    </p:spTree>
    <p:extLst>
      <p:ext uri="{BB962C8B-B14F-4D97-AF65-F5344CB8AC3E}">
        <p14:creationId xmlns:p14="http://schemas.microsoft.com/office/powerpoint/2010/main" val="11890145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A simple way is to select from the list of candidate parses by using a combination of scores from the models.</a:t>
            </a:r>
          </a:p>
          <a:p>
            <a:endParaRPr lang="en-US" baseline="0" smtClean="0"/>
          </a:p>
          <a:p>
            <a:r>
              <a:rPr lang="en-US" baseline="0" smtClean="0"/>
              <a:t>Tune lambda to maximize F1 on the development set.</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297109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Start with the graph we’ve seen before: select candidates using only the scores from the generative model.</a:t>
            </a:r>
          </a:p>
          <a:p>
            <a:endParaRPr lang="en-US" baseline="0" smtClean="0"/>
          </a:p>
          <a:p>
            <a:r>
              <a:rPr lang="en-US" baseline="0" smtClean="0"/>
              <a:t>Now, select using this interpolation of scores from the base and the generative.</a:t>
            </a:r>
          </a:p>
          <a:p>
            <a:endParaRPr lang="en-US" baseline="0" smtClean="0"/>
          </a:p>
          <a:p>
            <a:r>
              <a:rPr lang="en-US" baseline="0" smtClean="0"/>
              <a:t>We see improvements in all cases. Using scores from both models is more than able to compensate from the dip in performance we got when adding in candidates from the generative. We get the best overall results using candidates and scores from both models.</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2986068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So we’ve seen that combining the models more explicitly helps.</a:t>
            </a:r>
          </a:p>
          <a:p>
            <a:endParaRPr lang="en-US" baseline="0" smtClean="0"/>
          </a:p>
          <a:p>
            <a:r>
              <a:rPr lang="en-US" baseline="0" smtClean="0"/>
              <a:t>Using the scores of both models to select from the base parser’s candidates is fast, taking almost no more work than the standard B -&gt; G setting.</a:t>
            </a:r>
          </a:p>
          <a:p>
            <a:endParaRPr lang="en-US" baseline="0" smtClean="0"/>
          </a:p>
          <a:p>
            <a:r>
              <a:rPr lang="en-US" baseline="0" smtClean="0"/>
              <a:t>If we’re able to also add in candidates found by searching in the generative model, we can do even better.</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3793598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Final results, in comparison to past</a:t>
            </a:r>
            <a:r>
              <a:rPr lang="en-US" baseline="0" smtClean="0"/>
              <a:t> generative reranking systems</a:t>
            </a:r>
            <a:r>
              <a:rPr lang="en-US" smtClean="0"/>
              <a:t>.</a:t>
            </a:r>
            <a:r>
              <a:rPr lang="en-US" baseline="0" smtClean="0"/>
              <a:t> &lt;each one&gt; Green bar:  candidate and score combination from the RNNG generative and the base. </a:t>
            </a:r>
            <a:r>
              <a:rPr lang="en-US" smtClean="0"/>
              <a:t>We further improve</a:t>
            </a:r>
            <a:r>
              <a:rPr lang="en-US" baseline="0" smtClean="0"/>
              <a:t> on model combination by using the scores from all three models. </a:t>
            </a:r>
          </a:p>
          <a:p>
            <a:endParaRPr lang="en-US" baseline="0" smtClean="0"/>
          </a:p>
          <a:p>
            <a:r>
              <a:rPr lang="en-US" baseline="0" smtClean="0"/>
              <a:t>Choe and Charniak also trained on semi-supervised, silver data: trained their models on other parsers’ output on a large unannotated text corpus. We do the same for all models.</a:t>
            </a:r>
          </a:p>
          <a:p>
            <a:endParaRPr lang="en-US" baseline="0" smtClean="0"/>
          </a:p>
          <a:p>
            <a:r>
              <a:rPr lang="en-US" baseline="0" smtClean="0"/>
              <a:t>*fix bar overlays.</a:t>
            </a:r>
          </a:p>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2418434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We searched directly in the generative models. Procedure is still too slow to be used as a practical parser. But enough to explore the space and see what’s possible.</a:t>
            </a:r>
          </a:p>
          <a:p>
            <a:endParaRPr lang="en-US" baseline="0" smtClean="0"/>
          </a:p>
          <a:p>
            <a:r>
              <a:rPr lang="en-US" baseline="0" smtClean="0"/>
              <a:t>(see upcoming paper at EMNLP for an improved version)</a:t>
            </a:r>
          </a:p>
          <a:p>
            <a:endParaRPr lang="en-US" baseline="0" smtClean="0"/>
          </a:p>
          <a:p>
            <a:r>
              <a:rPr lang="en-US" baseline="0" smtClean="0"/>
              <a:t>We found that, while the models are strong, they still make errors which the B -&gt; G reranking setting helps compensate for.</a:t>
            </a:r>
          </a:p>
          <a:p>
            <a:endParaRPr lang="en-US" baseline="0" smtClean="0"/>
          </a:p>
          <a:p>
            <a:r>
              <a:rPr lang="en-US" baseline="0" smtClean="0"/>
              <a:t>Explicit score combination helps even in the reranking setting (when we only have candidates from the base parser). It doesn’t require any more work than’s currently being done, just keep the score from the base model and interpolate.</a:t>
            </a:r>
          </a:p>
          <a:p>
            <a:endParaRPr lang="en-US" baseline="0" smtClean="0"/>
          </a:p>
          <a:p>
            <a:r>
              <a:rPr lang="en-US" baseline="0" smtClean="0"/>
              <a:t>Hybrid systems can benefit from combining their parts more explicitly: using scores, and candidates if possible.</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3686394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353701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The models we’ll look at are generative: </a:t>
            </a:r>
            <a:r>
              <a:rPr lang="en-US" baseline="0" dirty="0" smtClean="0"/>
              <a:t>jointly produce a sentence and parse tree, using a top-down traversal.</a:t>
            </a:r>
          </a:p>
          <a:p>
            <a:endParaRPr lang="en-US" baseline="0" dirty="0" smtClean="0"/>
          </a:p>
          <a:p>
            <a:r>
              <a:rPr lang="en-US" baseline="0" dirty="0" smtClean="0"/>
              <a:t>Here’s an example parse, for the sent … The model traverses a linearized representation of the tree and sentence, from left-to-right.</a:t>
            </a:r>
          </a:p>
          <a:p>
            <a:endParaRPr lang="en-US" baseline="0" dirty="0" smtClean="0"/>
          </a:p>
          <a:p>
            <a:r>
              <a:rPr lang="en-US" baseline="0" dirty="0" smtClean="0"/>
              <a:t>At each point, the model chooses an action conditioned on all of the past actions. We’ll look at two recently-introduced generative parsing models that both have this same action space.</a:t>
            </a:r>
          </a:p>
          <a:p>
            <a:endParaRPr lang="en-US" baseline="0" dirty="0" smtClean="0"/>
          </a:p>
          <a:p>
            <a:r>
              <a:rPr lang="en-US" baseline="0" dirty="0" smtClean="0"/>
              <a:t>LSTM over action history vs. explicit compositional representation of the syntax.</a:t>
            </a:r>
          </a:p>
          <a:p>
            <a:endParaRPr lang="en-US" baseline="0" dirty="0" smtClean="0"/>
          </a:p>
          <a:p>
            <a:r>
              <a:rPr lang="en-US" baseline="0" dirty="0" smtClean="0"/>
              <a:t>Inferring a parse for a given sentence is difficult: model support is all trees, not just for this sent. We’ll see more about this in a little while.</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3681357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smtClean="0"/>
              <a:t>Since inference is difficult, systems that use these generative models have relied on base parsers, where search is easier, and used the generative models as rerankers.</a:t>
            </a:r>
          </a:p>
          <a:p>
            <a:endParaRPr lang="en-US" baseline="0" smtClean="0"/>
          </a:p>
          <a:p>
            <a:r>
              <a:rPr lang="en-US" baseline="0" smtClean="0"/>
              <a:t>Let B be our base parser, and G be our top-down, generative neural model.</a:t>
            </a:r>
            <a:endParaRPr lang="en-US" smtClean="0"/>
          </a:p>
          <a:p>
            <a:endParaRPr lang="en-US" baseline="0" smtClean="0"/>
          </a:p>
          <a:p>
            <a:r>
              <a:rPr lang="en-US" baseline="0" smtClean="0"/>
              <a:t>The procedure is: B proposes a set of candidate parses for a sentence, and G chooses the one with the highest score</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2134049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The papers that introduced these generative models saw</a:t>
            </a:r>
            <a:r>
              <a:rPr lang="en-US" baseline="0" smtClean="0"/>
              <a:t> large gains, measured by F1, when using the generative neural model to choose from the base parser’s output.</a:t>
            </a:r>
          </a:p>
          <a:p>
            <a:endParaRPr lang="en-US" baseline="0" smtClean="0"/>
          </a:p>
          <a:p>
            <a:r>
              <a:rPr lang="en-US" baseline="0" smtClean="0"/>
              <a:t>Both in the case of the LSTM parser, and RNNG.</a:t>
            </a:r>
          </a:p>
          <a:p>
            <a:endParaRPr lang="en-US" smtClean="0"/>
          </a:p>
          <a:p>
            <a:r>
              <a:rPr lang="en-US" smtClean="0"/>
              <a:t>The gap here is large enough that people have assumed G</a:t>
            </a:r>
            <a:r>
              <a:rPr lang="en-US" baseline="0" smtClean="0"/>
              <a:t> provides the power</a:t>
            </a:r>
            <a:r>
              <a:rPr lang="en-US" smtClean="0"/>
              <a:t>, B is just necessary to speed</a:t>
            </a:r>
            <a:r>
              <a:rPr lang="en-US" baseline="0" smtClean="0"/>
              <a:t> </a:t>
            </a:r>
            <a:r>
              <a:rPr lang="en-US" smtClean="0"/>
              <a:t>things up. Is</a:t>
            </a:r>
            <a:r>
              <a:rPr lang="en-US" baseline="0" smtClean="0"/>
              <a:t> this actually happening?</a:t>
            </a:r>
            <a:endParaRPr lang="en-US"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4</a:t>
            </a:fld>
            <a:endParaRPr lang="en-US"/>
          </a:p>
        </p:txBody>
      </p:sp>
    </p:spTree>
    <p:extLst>
      <p:ext uri="{BB962C8B-B14F-4D97-AF65-F5344CB8AC3E}">
        <p14:creationId xmlns:p14="http://schemas.microsoft.com/office/powerpoint/2010/main" val="323027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What role is B really playing here? Is it just a necessary evil we need to make parsing with G efficient? Or, alternatively, is B the secret sauce that combines with G to get these really strong results?</a:t>
            </a:r>
          </a:p>
          <a:p>
            <a:endParaRPr lang="en-US" baseline="0" smtClean="0"/>
          </a:p>
          <a:p>
            <a:r>
              <a:rPr lang="en-US" baseline="0" smtClean="0"/>
              <a:t>Should we try to get rid of B, if we could? No -- we’ll find that it’s better to combine the two models more directly than is currently being done in reranking, as B actually filters out model errors in G.</a:t>
            </a:r>
          </a:p>
          <a:p>
            <a:endParaRPr lang="en-US" smtClean="0"/>
          </a:p>
          <a:p>
            <a:r>
              <a:rPr lang="en-US" baseline="0" smtClean="0"/>
              <a:t>More explicit model combination leads us to new state-of-the-art results on the Penn Treebank.</a:t>
            </a:r>
          </a:p>
          <a:p>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5</a:t>
            </a:fld>
            <a:endParaRPr lang="en-US"/>
          </a:p>
        </p:txBody>
      </p:sp>
    </p:spTree>
    <p:extLst>
      <p:ext uri="{BB962C8B-B14F-4D97-AF65-F5344CB8AC3E}">
        <p14:creationId xmlns:p14="http://schemas.microsoft.com/office/powerpoint/2010/main" val="1707679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smtClean="0"/>
              <a:t>To do away with the</a:t>
            </a:r>
            <a:r>
              <a:rPr lang="en-US" baseline="0" smtClean="0"/>
              <a:t> base parser, we need a search procedure for G. Actions depend on unbounded context, so there’s no dynamic program.</a:t>
            </a:r>
          </a:p>
          <a:p>
            <a:pPr marL="0" indent="0">
              <a:buFontTx/>
              <a:buNone/>
            </a:pPr>
            <a:r>
              <a:rPr lang="en-US" smtClean="0"/>
              <a:t>But we can</a:t>
            </a:r>
            <a:r>
              <a:rPr lang="en-US" baseline="0" smtClean="0"/>
              <a:t> apply standard beam search – maintain a beam of partial parses, that have all taken the same number of actions, taking the highest scoring partial parses at each time step.</a:t>
            </a:r>
          </a:p>
          <a:p>
            <a:pPr marL="0" indent="0">
              <a:buFontTx/>
              <a:buNone/>
            </a:pPr>
            <a:r>
              <a:rPr lang="en-US" baseline="0" smtClean="0"/>
              <a:t>&lt;step through example&gt;</a:t>
            </a:r>
          </a:p>
          <a:p>
            <a:r>
              <a:rPr lang="en-US" baseline="0" smtClean="0"/>
              <a:t>However,  we find that search procedure prefers to just open constituents. This is a limitation of the search procedure: it’s finding things that have lower model probability than the true parses; the true parse is just falling off the beam too early.</a:t>
            </a:r>
          </a:p>
          <a:p>
            <a:endParaRPr lang="en-US" baseline="0" smtClean="0"/>
          </a:p>
          <a:p>
            <a:r>
              <a:rPr lang="en-US" baseline="0" smtClean="0"/>
              <a:t>This is borne out in the results; even with a large beam size, we get low performance in terms of F1.</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6</a:t>
            </a:fld>
            <a:endParaRPr lang="en-US"/>
          </a:p>
        </p:txBody>
      </p:sp>
    </p:spTree>
    <p:extLst>
      <p:ext uri="{BB962C8B-B14F-4D97-AF65-F5344CB8AC3E}">
        <p14:creationId xmlns:p14="http://schemas.microsoft.com/office/powerpoint/2010/main" val="2553556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aseline="0" smtClean="0"/>
              <a:t>The underlying reason for this is, since this is a generative model, it needs to also choose the word that is being produced, and so probability for word-generation actions is spread over the whole vocabulary. Looking more closely at the log probabilities for individual actions, we see that the structural actions (opening and closing constituents) have much higher probabilities than the lexicalized, word-generation actions.</a:t>
            </a:r>
          </a:p>
          <a:p>
            <a:endParaRPr lang="en-US" baseline="0" smtClean="0"/>
          </a:p>
          <a:p>
            <a:r>
              <a:rPr lang="en-US" baseline="0" smtClean="0"/>
              <a:t>The low performance with standard beam search are likely why these models have been used as rerankers.</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7</a:t>
            </a:fld>
            <a:endParaRPr lang="en-US"/>
          </a:p>
        </p:txBody>
      </p:sp>
    </p:spTree>
    <p:extLst>
      <p:ext uri="{BB962C8B-B14F-4D97-AF65-F5344CB8AC3E}">
        <p14:creationId xmlns:p14="http://schemas.microsoft.com/office/powerpoint/2010/main" val="1221384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smtClean="0"/>
              <a:t>Our approach, motivated</a:t>
            </a:r>
            <a:r>
              <a:rPr lang="en-US" baseline="0" smtClean="0"/>
              <a:t> by a lot of similar work in the literature, is to modify the beam search to organize it </a:t>
            </a:r>
            <a:r>
              <a:rPr lang="en-US" smtClean="0"/>
              <a:t>around these high-perplexity</a:t>
            </a:r>
            <a:r>
              <a:rPr lang="en-US" baseline="0" smtClean="0"/>
              <a:t> events: word-generation actions. Do beam search within each word, moving the word generation actions on to a new beam as soon as they happen. When this beam reaches a certain size, start search from there for the next word. </a:t>
            </a:r>
            <a:r>
              <a:rPr lang="en-US" smtClean="0"/>
              <a:t>This allows equal competition, preventing</a:t>
            </a:r>
            <a:r>
              <a:rPr lang="en-US" baseline="0" smtClean="0"/>
              <a:t> word generation actions competing compete against the higher probability structural actions.</a:t>
            </a:r>
          </a:p>
          <a:p>
            <a:pPr marL="0" indent="0">
              <a:buFontTx/>
              <a:buNone/>
            </a:pPr>
            <a:endParaRPr lang="en-US" baseline="0" smtClean="0"/>
          </a:p>
          <a:p>
            <a:pPr marL="0" indent="0">
              <a:buFontTx/>
              <a:buNone/>
            </a:pPr>
            <a:r>
              <a:rPr lang="en-US" baseline="0" smtClean="0"/>
              <a:t>This is just a sketch, more details are in the paper.</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1335749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mtClean="0"/>
              <a:t>This improved beam search gets</a:t>
            </a:r>
            <a:r>
              <a:rPr lang="en-US" baseline="0" smtClean="0"/>
              <a:t> much better performance in terms of F1 </a:t>
            </a:r>
            <a:r>
              <a:rPr lang="en-US" smtClean="0"/>
              <a:t>for</a:t>
            </a:r>
            <a:r>
              <a:rPr lang="en-US" baseline="0" smtClean="0"/>
              <a:t> roughly the same amount of search (e.g. size 100), although it’s still low. </a:t>
            </a:r>
          </a:p>
          <a:p>
            <a:endParaRPr lang="en-US" baseline="0" smtClean="0"/>
          </a:p>
          <a:p>
            <a:r>
              <a:rPr lang="en-US" smtClean="0"/>
              <a:t>Performance</a:t>
            </a:r>
            <a:r>
              <a:rPr lang="en-US" baseline="0" smtClean="0"/>
              <a:t> starts to level-off as we approach pretty large beam sizes. But it’s still below the B -&gt; G reranking setup.</a:t>
            </a:r>
          </a:p>
          <a:p>
            <a:endParaRPr lang="en-US" baseline="0" smtClean="0"/>
          </a:p>
          <a:p>
            <a:r>
              <a:rPr lang="en-US" smtClean="0"/>
              <a:t>One</a:t>
            </a:r>
            <a:r>
              <a:rPr lang="en-US" baseline="0" smtClean="0"/>
              <a:t> possibility: search in generative model might not be exploring it thoroughly enough. Or, it could hint at some model combination effects: searching in B and rescoring with G implicitly combines the two models, and maybe it’s this combination that’s partly responsible.</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1217226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222919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79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1321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lumMod val="75000"/>
                </a:schemeClr>
              </a:buClr>
              <a:defRPr/>
            </a:lvl1pPr>
            <a:lvl2pPr>
              <a:buClr>
                <a:schemeClr val="accent1">
                  <a:lumMod val="75000"/>
                </a:schemeClr>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EC14F6F-666A-1840-A233-A6AAB5922D35}"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1" y="253423"/>
            <a:ext cx="1011894" cy="800100"/>
          </a:xfrm>
          <a:prstGeom prst="rect">
            <a:avLst/>
          </a:prstGeom>
        </p:spPr>
      </p:pic>
      <p:sp>
        <p:nvSpPr>
          <p:cNvPr id="11" name="Rectangle 10"/>
          <p:cNvSpPr/>
          <p:nvPr userDrawn="1"/>
        </p:nvSpPr>
        <p:spPr>
          <a:xfrm>
            <a:off x="609600" y="1017732"/>
            <a:ext cx="11013851"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4119149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14F6F-666A-1840-A233-A6AAB5922D35}" type="datetimeFigureOut">
              <a:rPr lang="en-US" smtClean="0"/>
              <a:t>8/12/2017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263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14F6F-666A-1840-A233-A6AAB5922D35}"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8" name="Picture 7"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9" name="Rectangle 8"/>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83866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14F6F-666A-1840-A233-A6AAB5922D35}" type="datetimeFigureOut">
              <a:rPr lang="en-US" smtClean="0"/>
              <a:t>8/12/2017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11" name="Rectangle 10"/>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22793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14F6F-666A-1840-A233-A6AAB5922D35}" type="datetimeFigureOut">
              <a:rPr lang="en-US" smtClean="0"/>
              <a:t>8/12/2017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D4C2F-3DDF-0E4B-A4E4-62E14C8D3C1D}" type="slidenum">
              <a:rPr lang="en-US" smtClean="0"/>
              <a:t>‹#›</a:t>
            </a:fld>
            <a:endParaRPr lang="en-US"/>
          </a:p>
        </p:txBody>
      </p:sp>
      <p:pic>
        <p:nvPicPr>
          <p:cNvPr id="6" name="Picture 5"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 y="378931"/>
            <a:ext cx="1286933" cy="800100"/>
          </a:xfrm>
          <a:prstGeom prst="rect">
            <a:avLst/>
          </a:prstGeom>
        </p:spPr>
      </p:pic>
      <p:sp>
        <p:nvSpPr>
          <p:cNvPr id="7" name="Rectangle 6"/>
          <p:cNvSpPr/>
          <p:nvPr userDrawn="1"/>
        </p:nvSpPr>
        <p:spPr>
          <a:xfrm>
            <a:off x="609600" y="1155941"/>
            <a:ext cx="11013851"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4F6F-666A-1840-A233-A6AAB5922D35}" type="datetimeFigureOut">
              <a:rPr lang="en-US" smtClean="0"/>
              <a:t>8/12/2017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4F6F-666A-1840-A233-A6AAB5922D35}"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5416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4F6F-666A-1840-A233-A6AAB5922D35}" type="datetimeFigureOut">
              <a:rPr lang="en-US" smtClean="0"/>
              <a:t>8/12/2017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454600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21495" y="146242"/>
            <a:ext cx="9544243" cy="10096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307715"/>
            <a:ext cx="10972800" cy="4108361"/>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14F6F-666A-1840-A233-A6AAB5922D35}" type="datetimeFigureOut">
              <a:rPr lang="en-US" smtClean="0"/>
              <a:t>8/12/2017</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D4C2F-3DDF-0E4B-A4E4-62E14C8D3C1D}" type="slidenum">
              <a:rPr lang="en-US" smtClean="0"/>
              <a:t>‹#›</a:t>
            </a:fld>
            <a:endParaRPr lang="en-US"/>
          </a:p>
        </p:txBody>
      </p:sp>
      <p:sp>
        <p:nvSpPr>
          <p:cNvPr id="7" name="TextBox 6"/>
          <p:cNvSpPr txBox="1"/>
          <p:nvPr userDrawn="1"/>
        </p:nvSpPr>
        <p:spPr>
          <a:xfrm>
            <a:off x="4324050" y="3873123"/>
            <a:ext cx="184731" cy="369332"/>
          </a:xfrm>
          <a:prstGeom prst="rect">
            <a:avLst/>
          </a:prstGeom>
          <a:noFill/>
        </p:spPr>
        <p:txBody>
          <a:bodyPr wrap="none" rtlCol="0">
            <a:spAutoFit/>
          </a:bodyPr>
          <a:lstStyle/>
          <a:p>
            <a:endParaRPr lang="en-US" sz="1800" dirty="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hart" Target="../charts/char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6163"/>
            <a:ext cx="12192000" cy="1470025"/>
          </a:xfrm>
        </p:spPr>
        <p:txBody>
          <a:bodyPr>
            <a:noAutofit/>
          </a:bodyPr>
          <a:lstStyle/>
          <a:p>
            <a:r>
              <a:rPr lang="en-US" sz="4200" dirty="0">
                <a:solidFill>
                  <a:srgbClr val="333333"/>
                </a:solidFill>
              </a:rPr>
              <a:t>Improving Neural Parsing by Disentangling </a:t>
            </a:r>
            <a:r>
              <a:rPr lang="en-US" sz="4200" dirty="0" smtClean="0">
                <a:solidFill>
                  <a:srgbClr val="333333"/>
                </a:solidFill>
              </a:rPr>
              <a:t/>
            </a:r>
            <a:br>
              <a:rPr lang="en-US" sz="4200" dirty="0" smtClean="0">
                <a:solidFill>
                  <a:srgbClr val="333333"/>
                </a:solidFill>
              </a:rPr>
            </a:br>
            <a:r>
              <a:rPr lang="en-US" sz="4200" dirty="0" smtClean="0">
                <a:solidFill>
                  <a:srgbClr val="333333"/>
                </a:solidFill>
              </a:rPr>
              <a:t>Model </a:t>
            </a:r>
            <a:r>
              <a:rPr lang="en-US" sz="4200" dirty="0">
                <a:solidFill>
                  <a:srgbClr val="333333"/>
                </a:solidFill>
              </a:rPr>
              <a:t>Combination and </a:t>
            </a:r>
            <a:r>
              <a:rPr lang="en-US" sz="4200" dirty="0" err="1">
                <a:solidFill>
                  <a:srgbClr val="333333"/>
                </a:solidFill>
              </a:rPr>
              <a:t>Reranking</a:t>
            </a:r>
            <a:r>
              <a:rPr lang="en-US" sz="4200" dirty="0">
                <a:solidFill>
                  <a:srgbClr val="333333"/>
                </a:solidFill>
              </a:rPr>
              <a:t> Effects</a:t>
            </a:r>
          </a:p>
        </p:txBody>
      </p:sp>
      <p:sp>
        <p:nvSpPr>
          <p:cNvPr id="3" name="Subtitle 2"/>
          <p:cNvSpPr>
            <a:spLocks noGrp="1"/>
          </p:cNvSpPr>
          <p:nvPr>
            <p:ph type="subTitle" idx="1"/>
          </p:nvPr>
        </p:nvSpPr>
        <p:spPr>
          <a:xfrm>
            <a:off x="1524001" y="5031304"/>
            <a:ext cx="9143999" cy="1411492"/>
          </a:xfrm>
        </p:spPr>
        <p:txBody>
          <a:bodyPr>
            <a:normAutofit/>
          </a:bodyPr>
          <a:lstStyle/>
          <a:p>
            <a:r>
              <a:rPr lang="en-US" sz="3600" dirty="0" smtClean="0">
                <a:solidFill>
                  <a:srgbClr val="333333"/>
                </a:solidFill>
              </a:rPr>
              <a:t>Daniel Fried*, Mitchell Stern* and Dan Klein</a:t>
            </a:r>
            <a:br>
              <a:rPr lang="en-US" sz="3600" dirty="0" smtClean="0">
                <a:solidFill>
                  <a:srgbClr val="333333"/>
                </a:solidFill>
              </a:rPr>
            </a:br>
            <a:r>
              <a:rPr lang="en-US" sz="2800" dirty="0">
                <a:solidFill>
                  <a:srgbClr val="333333"/>
                </a:solidFill>
              </a:rPr>
              <a:t>UC Berkeley</a:t>
            </a: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1584" y="2407676"/>
            <a:ext cx="1528830" cy="2102141"/>
          </a:xfrm>
          <a:prstGeom prst="rect">
            <a:avLst/>
          </a:prstGeom>
        </p:spPr>
      </p:pic>
    </p:spTree>
    <p:extLst>
      <p:ext uri="{BB962C8B-B14F-4D97-AF65-F5344CB8AC3E}">
        <p14:creationId xmlns:p14="http://schemas.microsoft.com/office/powerpoint/2010/main" val="1890618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Straight Arrow Connector 19"/>
          <p:cNvCxnSpPr/>
          <p:nvPr/>
        </p:nvCxnSpPr>
        <p:spPr>
          <a:xfrm flipV="1">
            <a:off x="5526378" y="2920128"/>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2" name="Rounded Rectangle 21"/>
          <p:cNvSpPr/>
          <p:nvPr/>
        </p:nvSpPr>
        <p:spPr>
          <a:xfrm>
            <a:off x="7581461" y="2674909"/>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rgbClr val="FF9900"/>
                </a:solidFill>
              </a:rPr>
              <a:t>G</a:t>
            </a:r>
            <a:endParaRPr lang="en-US" sz="3000" b="1" dirty="0">
              <a:solidFill>
                <a:srgbClr val="FF9900"/>
              </a:solidFill>
            </a:endParaRPr>
          </a:p>
        </p:txBody>
      </p:sp>
      <p:sp>
        <p:nvSpPr>
          <p:cNvPr id="42" name="Rounded Rectangle 41"/>
          <p:cNvSpPr/>
          <p:nvPr/>
        </p:nvSpPr>
        <p:spPr>
          <a:xfrm>
            <a:off x="4746821" y="2674909"/>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chemeClr val="tx2">
                    <a:lumMod val="50000"/>
                  </a:schemeClr>
                </a:solidFill>
              </a:rPr>
              <a:t>B</a:t>
            </a:r>
            <a:endParaRPr lang="en-US" sz="3000" b="1" dirty="0">
              <a:solidFill>
                <a:schemeClr val="tx2">
                  <a:lumMod val="50000"/>
                </a:schemeClr>
              </a:solidFill>
            </a:endParaRPr>
          </a:p>
        </p:txBody>
      </p:sp>
      <p:grpSp>
        <p:nvGrpSpPr>
          <p:cNvPr id="242" name="Group 241"/>
          <p:cNvGrpSpPr/>
          <p:nvPr/>
        </p:nvGrpSpPr>
        <p:grpSpPr>
          <a:xfrm>
            <a:off x="3722693" y="2635178"/>
            <a:ext cx="925070" cy="553998"/>
            <a:chOff x="3340774" y="3834528"/>
            <a:chExt cx="925070" cy="553998"/>
          </a:xfrm>
        </p:grpSpPr>
        <p:sp>
          <p:nvSpPr>
            <p:cNvPr id="21" name="Rounded Rectangle 20"/>
            <p:cNvSpPr/>
            <p:nvPr/>
          </p:nvSpPr>
          <p:spPr>
            <a:xfrm>
              <a:off x="3340774" y="3874259"/>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rgbClr val="FF9900"/>
                  </a:solidFill>
                </a:rPr>
                <a:t>G</a:t>
              </a:r>
              <a:endParaRPr lang="en-US" sz="3000" b="1" dirty="0">
                <a:solidFill>
                  <a:srgbClr val="FF9900"/>
                </a:solidFill>
              </a:endParaRPr>
            </a:p>
          </p:txBody>
        </p:sp>
        <p:sp>
          <p:nvSpPr>
            <p:cNvPr id="3" name="TextBox 2"/>
            <p:cNvSpPr txBox="1"/>
            <p:nvPr/>
          </p:nvSpPr>
          <p:spPr>
            <a:xfrm>
              <a:off x="3899513" y="3834528"/>
              <a:ext cx="366331" cy="553998"/>
            </a:xfrm>
            <a:prstGeom prst="rect">
              <a:avLst/>
            </a:prstGeom>
            <a:noFill/>
          </p:spPr>
          <p:txBody>
            <a:bodyPr wrap="square" rtlCol="0">
              <a:spAutoFit/>
            </a:bodyPr>
            <a:lstStyle/>
            <a:p>
              <a:r>
                <a:rPr lang="en-US" sz="3000" dirty="0"/>
                <a:t>∪</a:t>
              </a:r>
            </a:p>
          </p:txBody>
        </p:sp>
      </p:grpSp>
      <p:sp>
        <p:nvSpPr>
          <p:cNvPr id="161" name="Rectangle 160"/>
          <p:cNvSpPr/>
          <p:nvPr/>
        </p:nvSpPr>
        <p:spPr>
          <a:xfrm>
            <a:off x="3018319" y="3691716"/>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2" name="Group 161"/>
          <p:cNvGrpSpPr/>
          <p:nvPr/>
        </p:nvGrpSpPr>
        <p:grpSpPr>
          <a:xfrm>
            <a:off x="3022654" y="3667841"/>
            <a:ext cx="1681462" cy="1104417"/>
            <a:chOff x="2094965" y="1228920"/>
            <a:chExt cx="5249000" cy="2657527"/>
          </a:xfrm>
        </p:grpSpPr>
        <p:grpSp>
          <p:nvGrpSpPr>
            <p:cNvPr id="163" name="Group 162"/>
            <p:cNvGrpSpPr/>
            <p:nvPr/>
          </p:nvGrpSpPr>
          <p:grpSpPr>
            <a:xfrm>
              <a:off x="2094965" y="1228920"/>
              <a:ext cx="5249000" cy="2657527"/>
              <a:chOff x="1233115" y="1228920"/>
              <a:chExt cx="5249000" cy="2657527"/>
            </a:xfrm>
          </p:grpSpPr>
          <p:sp>
            <p:nvSpPr>
              <p:cNvPr id="165" name="TextBox 164"/>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66" name="TextBox 165"/>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167" name="TextBox 166"/>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168" name="TextBox 167"/>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169" name="TextBox 168"/>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70" name="TextBox 169"/>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71" name="TextBox 170"/>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72" name="TextBox 171"/>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73" name="TextBox 172"/>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174" name="TextBox 173"/>
              <p:cNvSpPr txBox="1"/>
              <p:nvPr/>
            </p:nvSpPr>
            <p:spPr>
              <a:xfrm>
                <a:off x="3987346" y="1228920"/>
                <a:ext cx="796649" cy="666535"/>
              </a:xfrm>
              <a:prstGeom prst="rect">
                <a:avLst/>
              </a:prstGeom>
              <a:noFill/>
            </p:spPr>
            <p:txBody>
              <a:bodyPr wrap="none" rtlCol="0">
                <a:spAutoFit/>
              </a:bodyPr>
              <a:lstStyle/>
              <a:p>
                <a:r>
                  <a:rPr lang="en-US" sz="1200" dirty="0" smtClean="0"/>
                  <a:t>S</a:t>
                </a:r>
                <a:endParaRPr lang="en-US" sz="1200" dirty="0"/>
              </a:p>
            </p:txBody>
          </p:sp>
          <p:cxnSp>
            <p:nvCxnSpPr>
              <p:cNvPr id="175" name="Straight Connector 174"/>
              <p:cNvCxnSpPr>
                <a:stCxn id="165" idx="0"/>
                <a:endCxn id="171"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6" name="Straight Connector 175"/>
              <p:cNvCxnSpPr>
                <a:stCxn id="171" idx="2"/>
                <a:endCxn id="166"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171" idx="0"/>
                <a:endCxn id="174" idx="2"/>
              </p:cNvCxnSpPr>
              <p:nvPr/>
            </p:nvCxnSpPr>
            <p:spPr>
              <a:xfrm flipV="1">
                <a:off x="2188461" y="1895455"/>
                <a:ext cx="2197210" cy="82182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8" name="Straight Connector 177"/>
              <p:cNvCxnSpPr>
                <a:stCxn id="174" idx="2"/>
                <a:endCxn id="173" idx="0"/>
              </p:cNvCxnSpPr>
              <p:nvPr/>
            </p:nvCxnSpPr>
            <p:spPr>
              <a:xfrm>
                <a:off x="4385670" y="1895455"/>
                <a:ext cx="39040" cy="14992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79" name="Straight Connector 178"/>
              <p:cNvCxnSpPr>
                <a:stCxn id="173" idx="2"/>
                <a:endCxn id="167"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173" idx="2"/>
                <a:endCxn id="172"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a:stCxn id="172" idx="2"/>
                <a:endCxn id="168"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2" name="Straight Connector 181"/>
              <p:cNvCxnSpPr>
                <a:stCxn id="172" idx="2"/>
                <a:endCxn id="169"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64" name="Straight Connector 163"/>
            <p:cNvCxnSpPr>
              <a:stCxn id="174" idx="2"/>
              <a:endCxn id="170" idx="0"/>
            </p:cNvCxnSpPr>
            <p:nvPr/>
          </p:nvCxnSpPr>
          <p:spPr>
            <a:xfrm>
              <a:off x="5247520" y="1895455"/>
              <a:ext cx="1830979" cy="14625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50" name="Group 249"/>
          <p:cNvGrpSpPr/>
          <p:nvPr/>
        </p:nvGrpSpPr>
        <p:grpSpPr>
          <a:xfrm>
            <a:off x="3170719" y="3820241"/>
            <a:ext cx="1762387" cy="1144536"/>
            <a:chOff x="2865919" y="4744166"/>
            <a:chExt cx="1762387" cy="1144536"/>
          </a:xfrm>
        </p:grpSpPr>
        <p:sp>
          <p:nvSpPr>
            <p:cNvPr id="184" name="Rectangle 183"/>
            <p:cNvSpPr/>
            <p:nvPr/>
          </p:nvSpPr>
          <p:spPr>
            <a:xfrm>
              <a:off x="2865919" y="4768041"/>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85" name="Group 184"/>
            <p:cNvGrpSpPr/>
            <p:nvPr/>
          </p:nvGrpSpPr>
          <p:grpSpPr>
            <a:xfrm>
              <a:off x="2870254" y="4744166"/>
              <a:ext cx="1681462" cy="1104417"/>
              <a:chOff x="2094965" y="1228920"/>
              <a:chExt cx="5249000" cy="2657527"/>
            </a:xfrm>
          </p:grpSpPr>
          <p:grpSp>
            <p:nvGrpSpPr>
              <p:cNvPr id="186" name="Group 185"/>
              <p:cNvGrpSpPr/>
              <p:nvPr/>
            </p:nvGrpSpPr>
            <p:grpSpPr>
              <a:xfrm>
                <a:off x="2094965" y="1228920"/>
                <a:ext cx="5249000" cy="2657527"/>
                <a:chOff x="1233115" y="1228920"/>
                <a:chExt cx="5249000" cy="2657527"/>
              </a:xfrm>
            </p:grpSpPr>
            <p:sp>
              <p:nvSpPr>
                <p:cNvPr id="188" name="TextBox 187"/>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89" name="TextBox 188"/>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190" name="TextBox 189"/>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191" name="TextBox 190"/>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192" name="TextBox 191"/>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93" name="TextBox 192"/>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94" name="TextBox 193"/>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95" name="TextBox 194"/>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96" name="TextBox 195"/>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197" name="TextBox 196"/>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98" name="Straight Connector 197"/>
                <p:cNvCxnSpPr>
                  <a:stCxn id="188" idx="0"/>
                  <a:endCxn id="194"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a:stCxn id="194" idx="2"/>
                  <a:endCxn id="189"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0" name="Straight Connector 199"/>
                <p:cNvCxnSpPr>
                  <a:stCxn id="194" idx="0"/>
                  <a:endCxn id="197"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1" name="Straight Connector 200"/>
                <p:cNvCxnSpPr>
                  <a:stCxn id="197" idx="2"/>
                  <a:endCxn id="196" idx="0"/>
                </p:cNvCxnSpPr>
                <p:nvPr/>
              </p:nvCxnSpPr>
              <p:spPr>
                <a:xfrm>
                  <a:off x="4290953" y="1735519"/>
                  <a:ext cx="133755" cy="30985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2" name="Straight Connector 201"/>
                <p:cNvCxnSpPr>
                  <a:stCxn id="196" idx="2"/>
                  <a:endCxn id="190"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3" name="Straight Connector 202"/>
                <p:cNvCxnSpPr>
                  <a:stCxn id="196" idx="2"/>
                  <a:endCxn id="195"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4" name="Straight Connector 203"/>
                <p:cNvCxnSpPr>
                  <a:stCxn id="195" idx="2"/>
                  <a:endCxn id="191"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5" name="Straight Connector 204"/>
                <p:cNvCxnSpPr>
                  <a:stCxn id="195" idx="2"/>
                  <a:endCxn id="192"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87" name="Straight Connector 186"/>
              <p:cNvCxnSpPr>
                <a:stCxn id="197" idx="2"/>
                <a:endCxn id="193"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sp>
        <p:nvSpPr>
          <p:cNvPr id="207" name="Rectangle 206"/>
          <p:cNvSpPr/>
          <p:nvPr/>
        </p:nvSpPr>
        <p:spPr>
          <a:xfrm>
            <a:off x="3323119" y="3996516"/>
            <a:ext cx="1762387" cy="1120661"/>
          </a:xfrm>
          <a:prstGeom prst="rect">
            <a:avLst/>
          </a:prstGeom>
          <a:solidFill>
            <a:schemeClr val="accent6">
              <a:lumMod val="20000"/>
              <a:lumOff val="80000"/>
            </a:schemeClr>
          </a:solidFill>
          <a:ln w="38100" cap="rnd">
            <a:solidFill>
              <a:srgbClr val="FF99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08" name="Group 207"/>
          <p:cNvGrpSpPr/>
          <p:nvPr/>
        </p:nvGrpSpPr>
        <p:grpSpPr>
          <a:xfrm>
            <a:off x="3327454" y="3972641"/>
            <a:ext cx="1681462" cy="1104417"/>
            <a:chOff x="2094965" y="1228920"/>
            <a:chExt cx="5249000" cy="2657527"/>
          </a:xfrm>
        </p:grpSpPr>
        <p:grpSp>
          <p:nvGrpSpPr>
            <p:cNvPr id="209" name="Group 208"/>
            <p:cNvGrpSpPr/>
            <p:nvPr/>
          </p:nvGrpSpPr>
          <p:grpSpPr>
            <a:xfrm>
              <a:off x="2094965" y="1228920"/>
              <a:ext cx="5249000" cy="2657527"/>
              <a:chOff x="1233115" y="1228920"/>
              <a:chExt cx="5249000" cy="2657527"/>
            </a:xfrm>
          </p:grpSpPr>
          <p:sp>
            <p:nvSpPr>
              <p:cNvPr id="211" name="TextBox 210"/>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212" name="TextBox 211"/>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213" name="TextBox 212"/>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214" name="TextBox 213"/>
              <p:cNvSpPr txBox="1"/>
              <p:nvPr/>
            </p:nvSpPr>
            <p:spPr>
              <a:xfrm>
                <a:off x="4195001" y="3347315"/>
                <a:ext cx="805552" cy="506600"/>
              </a:xfrm>
              <a:prstGeom prst="rect">
                <a:avLst/>
              </a:prstGeom>
              <a:noFill/>
            </p:spPr>
            <p:txBody>
              <a:bodyPr wrap="none" rtlCol="0">
                <a:spAutoFit/>
              </a:bodyPr>
              <a:lstStyle/>
              <a:p>
                <a:r>
                  <a:rPr lang="en-US" sz="1200" dirty="0"/>
                  <a:t>an</a:t>
                </a:r>
              </a:p>
            </p:txBody>
          </p:sp>
          <p:sp>
            <p:nvSpPr>
              <p:cNvPr id="215" name="TextBox 214"/>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216" name="TextBox 215"/>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217" name="TextBox 216"/>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218" name="TextBox 217"/>
              <p:cNvSpPr txBox="1"/>
              <p:nvPr/>
            </p:nvSpPr>
            <p:spPr>
              <a:xfrm>
                <a:off x="4661753" y="2717278"/>
                <a:ext cx="866578" cy="506600"/>
              </a:xfrm>
              <a:prstGeom prst="rect">
                <a:avLst/>
              </a:prstGeom>
              <a:noFill/>
            </p:spPr>
            <p:txBody>
              <a:bodyPr wrap="none" rtlCol="0">
                <a:spAutoFit/>
              </a:bodyPr>
              <a:lstStyle/>
              <a:p>
                <a:r>
                  <a:rPr lang="en-US" sz="1200" dirty="0"/>
                  <a:t>NP</a:t>
                </a:r>
              </a:p>
            </p:txBody>
          </p:sp>
          <p:sp>
            <p:nvSpPr>
              <p:cNvPr id="219" name="TextBox 218"/>
              <p:cNvSpPr txBox="1"/>
              <p:nvPr/>
            </p:nvSpPr>
            <p:spPr>
              <a:xfrm>
                <a:off x="3467142" y="2063795"/>
                <a:ext cx="1096893" cy="666535"/>
              </a:xfrm>
              <a:prstGeom prst="rect">
                <a:avLst/>
              </a:prstGeom>
              <a:noFill/>
            </p:spPr>
            <p:txBody>
              <a:bodyPr wrap="none" rtlCol="0">
                <a:spAutoFit/>
              </a:bodyPr>
              <a:lstStyle/>
              <a:p>
                <a:r>
                  <a:rPr lang="en-US" sz="1200" dirty="0" smtClean="0"/>
                  <a:t>VP</a:t>
                </a:r>
                <a:endParaRPr lang="en-US" sz="1200" dirty="0"/>
              </a:p>
            </p:txBody>
          </p:sp>
          <p:sp>
            <p:nvSpPr>
              <p:cNvPr id="220" name="TextBox 219"/>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221" name="Straight Connector 220"/>
              <p:cNvCxnSpPr>
                <a:stCxn id="211" idx="0"/>
                <a:endCxn id="217"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2" name="Straight Connector 221"/>
              <p:cNvCxnSpPr>
                <a:stCxn id="217" idx="2"/>
                <a:endCxn id="212"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3" name="Straight Connector 222"/>
              <p:cNvCxnSpPr>
                <a:stCxn id="217" idx="0"/>
                <a:endCxn id="220"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4" name="Straight Connector 223"/>
              <p:cNvCxnSpPr>
                <a:stCxn id="220" idx="2"/>
                <a:endCxn id="219" idx="0"/>
              </p:cNvCxnSpPr>
              <p:nvPr/>
            </p:nvCxnSpPr>
            <p:spPr>
              <a:xfrm flipH="1">
                <a:off x="4015588" y="1735520"/>
                <a:ext cx="275367" cy="328276"/>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5" name="Straight Connector 224"/>
              <p:cNvCxnSpPr>
                <a:stCxn id="219" idx="2"/>
                <a:endCxn id="213" idx="0"/>
              </p:cNvCxnSpPr>
              <p:nvPr/>
            </p:nvCxnSpPr>
            <p:spPr>
              <a:xfrm flipH="1">
                <a:off x="3648556" y="2730330"/>
                <a:ext cx="367032" cy="6495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6" name="Straight Connector 225"/>
              <p:cNvCxnSpPr>
                <a:stCxn id="219" idx="2"/>
                <a:endCxn id="218" idx="0"/>
              </p:cNvCxnSpPr>
              <p:nvPr/>
            </p:nvCxnSpPr>
            <p:spPr>
              <a:xfrm flipV="1">
                <a:off x="4015588" y="2717278"/>
                <a:ext cx="1079455" cy="13052"/>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7" name="Straight Connector 226"/>
              <p:cNvCxnSpPr>
                <a:stCxn id="218" idx="2"/>
                <a:endCxn id="214" idx="0"/>
              </p:cNvCxnSpPr>
              <p:nvPr/>
            </p:nvCxnSpPr>
            <p:spPr>
              <a:xfrm flipH="1">
                <a:off x="4597777" y="3223878"/>
                <a:ext cx="497266" cy="12343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28" name="Straight Connector 227"/>
              <p:cNvCxnSpPr>
                <a:stCxn id="218" idx="2"/>
                <a:endCxn id="215"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210" name="Straight Connector 209"/>
            <p:cNvCxnSpPr>
              <a:stCxn id="220" idx="2"/>
              <a:endCxn id="216"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229" name="Rectangle 228"/>
          <p:cNvSpPr/>
          <p:nvPr/>
        </p:nvSpPr>
        <p:spPr>
          <a:xfrm>
            <a:off x="2396145" y="1720792"/>
            <a:ext cx="7035644" cy="584775"/>
          </a:xfrm>
          <a:prstGeom prst="rect">
            <a:avLst/>
          </a:prstGeom>
        </p:spPr>
        <p:txBody>
          <a:bodyPr wrap="none">
            <a:spAutoFit/>
          </a:bodyPr>
          <a:lstStyle/>
          <a:p>
            <a:r>
              <a:rPr lang="en-US" sz="3200" dirty="0"/>
              <a:t>Add G’s search proposal to candidate list:</a:t>
            </a:r>
          </a:p>
        </p:txBody>
      </p:sp>
      <p:grpSp>
        <p:nvGrpSpPr>
          <p:cNvPr id="249" name="Group 248"/>
          <p:cNvGrpSpPr/>
          <p:nvPr/>
        </p:nvGrpSpPr>
        <p:grpSpPr>
          <a:xfrm>
            <a:off x="3508253" y="4116523"/>
            <a:ext cx="2067187" cy="1449336"/>
            <a:chOff x="3203453" y="5040448"/>
            <a:chExt cx="2067187" cy="1449336"/>
          </a:xfrm>
        </p:grpSpPr>
        <p:grpSp>
          <p:nvGrpSpPr>
            <p:cNvPr id="45" name="Group 44"/>
            <p:cNvGrpSpPr/>
            <p:nvPr/>
          </p:nvGrpSpPr>
          <p:grpSpPr>
            <a:xfrm>
              <a:off x="3203453" y="5040448"/>
              <a:ext cx="1762387" cy="1144536"/>
              <a:chOff x="3221093" y="2649456"/>
              <a:chExt cx="2312200" cy="1505873"/>
            </a:xfrm>
          </p:grpSpPr>
          <p:sp>
            <p:nvSpPr>
              <p:cNvPr id="46" name="Rectangle 45"/>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7" name="Group 46"/>
              <p:cNvGrpSpPr/>
              <p:nvPr/>
            </p:nvGrpSpPr>
            <p:grpSpPr>
              <a:xfrm>
                <a:off x="3226781" y="2649456"/>
                <a:ext cx="2206029" cy="1453088"/>
                <a:chOff x="2094965" y="1228920"/>
                <a:chExt cx="5249000" cy="2657527"/>
              </a:xfrm>
            </p:grpSpPr>
            <p:grpSp>
              <p:nvGrpSpPr>
                <p:cNvPr id="48" name="Group 47"/>
                <p:cNvGrpSpPr/>
                <p:nvPr/>
              </p:nvGrpSpPr>
              <p:grpSpPr>
                <a:xfrm>
                  <a:off x="2094965" y="1228920"/>
                  <a:ext cx="5249000" cy="2657527"/>
                  <a:chOff x="1233115" y="1228920"/>
                  <a:chExt cx="5249000" cy="2657527"/>
                </a:xfrm>
              </p:grpSpPr>
              <p:sp>
                <p:nvSpPr>
                  <p:cNvPr id="50" name="TextBox 49"/>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51" name="TextBox 50"/>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52" name="TextBox 51"/>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53" name="TextBox 52"/>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54" name="TextBox 53"/>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55" name="TextBox 54"/>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56" name="TextBox 55"/>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57" name="TextBox 56"/>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58" name="TextBox 57"/>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59" name="TextBox 58"/>
                  <p:cNvSpPr txBox="1"/>
                  <p:nvPr/>
                </p:nvSpPr>
                <p:spPr>
                  <a:xfrm>
                    <a:off x="3987346" y="1228920"/>
                    <a:ext cx="1642339" cy="666535"/>
                  </a:xfrm>
                  <a:prstGeom prst="rect">
                    <a:avLst/>
                  </a:prstGeom>
                  <a:noFill/>
                </p:spPr>
                <p:txBody>
                  <a:bodyPr wrap="none" rtlCol="0">
                    <a:spAutoFit/>
                  </a:bodyPr>
                  <a:lstStyle/>
                  <a:p>
                    <a:r>
                      <a:rPr lang="en-US" sz="1200" dirty="0" smtClean="0"/>
                      <a:t>S-INV</a:t>
                    </a:r>
                    <a:endParaRPr lang="en-US" sz="1200" dirty="0"/>
                  </a:p>
                </p:txBody>
              </p:sp>
              <p:cxnSp>
                <p:nvCxnSpPr>
                  <p:cNvPr id="60" name="Straight Connector 59"/>
                  <p:cNvCxnSpPr>
                    <a:stCxn id="50" idx="0"/>
                    <a:endCxn id="56"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56" idx="2"/>
                    <a:endCxn id="51"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6" idx="0"/>
                    <a:endCxn id="59" idx="2"/>
                  </p:cNvCxnSpPr>
                  <p:nvPr/>
                </p:nvCxnSpPr>
                <p:spPr>
                  <a:xfrm flipV="1">
                    <a:off x="2188461" y="1895455"/>
                    <a:ext cx="2620055" cy="82182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a:stCxn id="59" idx="2"/>
                    <a:endCxn id="58" idx="0"/>
                  </p:cNvCxnSpPr>
                  <p:nvPr/>
                </p:nvCxnSpPr>
                <p:spPr>
                  <a:xfrm flipH="1">
                    <a:off x="4424710" y="1895455"/>
                    <a:ext cx="383805" cy="14992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58" idx="2"/>
                    <a:endCxn id="52"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58" idx="2"/>
                    <a:endCxn id="57"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57" idx="2"/>
                    <a:endCxn id="53"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57" idx="2"/>
                    <a:endCxn id="54"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49" name="Straight Connector 48"/>
                <p:cNvCxnSpPr>
                  <a:stCxn id="59" idx="2"/>
                  <a:endCxn id="55" idx="0"/>
                </p:cNvCxnSpPr>
                <p:nvPr/>
              </p:nvCxnSpPr>
              <p:spPr>
                <a:xfrm>
                  <a:off x="5670366" y="1895455"/>
                  <a:ext cx="1408134" cy="14625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68" name="Group 67"/>
            <p:cNvGrpSpPr/>
            <p:nvPr/>
          </p:nvGrpSpPr>
          <p:grpSpPr>
            <a:xfrm>
              <a:off x="3355853" y="5192848"/>
              <a:ext cx="1762387" cy="1144536"/>
              <a:chOff x="3221093" y="2649456"/>
              <a:chExt cx="2312200" cy="1505873"/>
            </a:xfrm>
          </p:grpSpPr>
          <p:sp>
            <p:nvSpPr>
              <p:cNvPr id="69" name="Rectangle 68"/>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0" name="Group 69"/>
              <p:cNvGrpSpPr/>
              <p:nvPr/>
            </p:nvGrpSpPr>
            <p:grpSpPr>
              <a:xfrm>
                <a:off x="3226781" y="2649456"/>
                <a:ext cx="2206029" cy="1453088"/>
                <a:chOff x="2094965" y="1228920"/>
                <a:chExt cx="5249000" cy="2657527"/>
              </a:xfrm>
            </p:grpSpPr>
            <p:grpSp>
              <p:nvGrpSpPr>
                <p:cNvPr id="71" name="Group 70"/>
                <p:cNvGrpSpPr/>
                <p:nvPr/>
              </p:nvGrpSpPr>
              <p:grpSpPr>
                <a:xfrm>
                  <a:off x="2094965" y="1228920"/>
                  <a:ext cx="5249000" cy="2657527"/>
                  <a:chOff x="1233115" y="1228920"/>
                  <a:chExt cx="5249000" cy="2657527"/>
                </a:xfrm>
              </p:grpSpPr>
              <p:sp>
                <p:nvSpPr>
                  <p:cNvPr id="73" name="TextBox 72"/>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74" name="TextBox 73"/>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75" name="TextBox 74"/>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76" name="TextBox 75"/>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77" name="TextBox 76"/>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78" name="TextBox 77"/>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79" name="TextBox 78"/>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80" name="TextBox 79"/>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81" name="TextBox 80"/>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82" name="TextBox 81"/>
                  <p:cNvSpPr txBox="1"/>
                  <p:nvPr/>
                </p:nvSpPr>
                <p:spPr>
                  <a:xfrm>
                    <a:off x="3987346" y="1228920"/>
                    <a:ext cx="941770" cy="666535"/>
                  </a:xfrm>
                  <a:prstGeom prst="rect">
                    <a:avLst/>
                  </a:prstGeom>
                  <a:noFill/>
                </p:spPr>
                <p:txBody>
                  <a:bodyPr wrap="none" rtlCol="0">
                    <a:spAutoFit/>
                  </a:bodyPr>
                  <a:lstStyle/>
                  <a:p>
                    <a:r>
                      <a:rPr lang="en-US" sz="1200" dirty="0" smtClean="0"/>
                      <a:t>S-</a:t>
                    </a:r>
                    <a:endParaRPr lang="en-US" sz="1200" dirty="0"/>
                  </a:p>
                </p:txBody>
              </p:sp>
              <p:cxnSp>
                <p:nvCxnSpPr>
                  <p:cNvPr id="83" name="Straight Connector 82"/>
                  <p:cNvCxnSpPr>
                    <a:stCxn id="73" idx="0"/>
                    <a:endCxn id="79"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a:stCxn id="79" idx="2"/>
                    <a:endCxn id="74"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79" idx="0"/>
                    <a:endCxn id="82" idx="2"/>
                  </p:cNvCxnSpPr>
                  <p:nvPr/>
                </p:nvCxnSpPr>
                <p:spPr>
                  <a:xfrm flipV="1">
                    <a:off x="2188461" y="1895455"/>
                    <a:ext cx="2269770" cy="82182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2" idx="2"/>
                    <a:endCxn id="81" idx="0"/>
                  </p:cNvCxnSpPr>
                  <p:nvPr/>
                </p:nvCxnSpPr>
                <p:spPr>
                  <a:xfrm flipH="1">
                    <a:off x="4424710" y="1895455"/>
                    <a:ext cx="33521" cy="14992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75"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81" idx="2"/>
                    <a:endCxn id="80"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a:stCxn id="80" idx="2"/>
                    <a:endCxn id="76"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80" idx="2"/>
                    <a:endCxn id="77"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72" name="Straight Connector 71"/>
                <p:cNvCxnSpPr>
                  <a:stCxn id="82" idx="2"/>
                  <a:endCxn id="78" idx="0"/>
                </p:cNvCxnSpPr>
                <p:nvPr/>
              </p:nvCxnSpPr>
              <p:spPr>
                <a:xfrm>
                  <a:off x="5320081" y="1895455"/>
                  <a:ext cx="1758419" cy="14625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91" name="Group 90"/>
            <p:cNvGrpSpPr/>
            <p:nvPr/>
          </p:nvGrpSpPr>
          <p:grpSpPr>
            <a:xfrm>
              <a:off x="3508253" y="5345248"/>
              <a:ext cx="1762387" cy="1144536"/>
              <a:chOff x="3221093" y="2649456"/>
              <a:chExt cx="2312200" cy="1505873"/>
            </a:xfrm>
          </p:grpSpPr>
          <p:sp>
            <p:nvSpPr>
              <p:cNvPr id="92" name="Rectangle 91"/>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3" name="Group 92"/>
              <p:cNvGrpSpPr/>
              <p:nvPr/>
            </p:nvGrpSpPr>
            <p:grpSpPr>
              <a:xfrm>
                <a:off x="3226781" y="2649456"/>
                <a:ext cx="2206029" cy="1453088"/>
                <a:chOff x="2094965" y="1228920"/>
                <a:chExt cx="5249000" cy="2657527"/>
              </a:xfrm>
            </p:grpSpPr>
            <p:grpSp>
              <p:nvGrpSpPr>
                <p:cNvPr id="94" name="Group 93"/>
                <p:cNvGrpSpPr/>
                <p:nvPr/>
              </p:nvGrpSpPr>
              <p:grpSpPr>
                <a:xfrm>
                  <a:off x="2094965" y="1228920"/>
                  <a:ext cx="5249000" cy="2657527"/>
                  <a:chOff x="1233115" y="1228920"/>
                  <a:chExt cx="5249000" cy="2657527"/>
                </a:xfrm>
              </p:grpSpPr>
              <p:sp>
                <p:nvSpPr>
                  <p:cNvPr id="96" name="TextBox 95"/>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97" name="TextBox 96"/>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98" name="TextBox 97"/>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99" name="TextBox 98"/>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100" name="TextBox 99"/>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01" name="TextBox 100"/>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02" name="TextBox 101"/>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03" name="TextBox 102"/>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04" name="TextBox 103"/>
                  <p:cNvSpPr txBox="1"/>
                  <p:nvPr/>
                </p:nvSpPr>
                <p:spPr>
                  <a:xfrm>
                    <a:off x="3504980" y="2045375"/>
                    <a:ext cx="1552063" cy="666535"/>
                  </a:xfrm>
                  <a:prstGeom prst="rect">
                    <a:avLst/>
                  </a:prstGeom>
                  <a:noFill/>
                </p:spPr>
                <p:txBody>
                  <a:bodyPr wrap="none" rtlCol="0">
                    <a:spAutoFit/>
                  </a:bodyPr>
                  <a:lstStyle/>
                  <a:p>
                    <a:r>
                      <a:rPr lang="en-US" sz="1200" dirty="0" smtClean="0"/>
                      <a:t>ADJP</a:t>
                    </a:r>
                    <a:endParaRPr lang="en-US" sz="1200" dirty="0"/>
                  </a:p>
                </p:txBody>
              </p:sp>
              <p:sp>
                <p:nvSpPr>
                  <p:cNvPr id="105" name="TextBox 104"/>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06" name="Straight Connector 105"/>
                  <p:cNvCxnSpPr>
                    <a:stCxn id="96" idx="0"/>
                    <a:endCxn id="102"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102" idx="2"/>
                    <a:endCxn id="97"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102" idx="0"/>
                    <a:endCxn id="105"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5" idx="2"/>
                    <a:endCxn id="104" idx="0"/>
                  </p:cNvCxnSpPr>
                  <p:nvPr/>
                </p:nvCxnSpPr>
                <p:spPr>
                  <a:xfrm flipH="1">
                    <a:off x="4281013" y="1735520"/>
                    <a:ext cx="9943" cy="309856"/>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a:stCxn id="104" idx="2"/>
                    <a:endCxn id="98" idx="0"/>
                  </p:cNvCxnSpPr>
                  <p:nvPr/>
                </p:nvCxnSpPr>
                <p:spPr>
                  <a:xfrm flipH="1">
                    <a:off x="3648556" y="2711910"/>
                    <a:ext cx="632457" cy="6679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04" idx="2"/>
                    <a:endCxn id="103" idx="0"/>
                  </p:cNvCxnSpPr>
                  <p:nvPr/>
                </p:nvCxnSpPr>
                <p:spPr>
                  <a:xfrm>
                    <a:off x="4281013" y="2711910"/>
                    <a:ext cx="814030" cy="536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103" idx="2"/>
                    <a:endCxn id="99"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3" name="Straight Connector 112"/>
                  <p:cNvCxnSpPr>
                    <a:stCxn id="103" idx="2"/>
                    <a:endCxn id="100"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a:stCxn id="105" idx="2"/>
                  <a:endCxn id="101"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sp>
        <p:nvSpPr>
          <p:cNvPr id="149" name="Title 1"/>
          <p:cNvSpPr>
            <a:spLocks noGrp="1"/>
          </p:cNvSpPr>
          <p:nvPr>
            <p:ph type="title"/>
          </p:nvPr>
        </p:nvSpPr>
        <p:spPr>
          <a:xfrm>
            <a:off x="1621495" y="146242"/>
            <a:ext cx="9544243" cy="1009698"/>
          </a:xfrm>
        </p:spPr>
        <p:txBody>
          <a:bodyPr>
            <a:normAutofit/>
          </a:bodyPr>
          <a:lstStyle/>
          <a:p>
            <a:r>
              <a:rPr lang="en-US" dirty="0" smtClean="0"/>
              <a:t>Finding model combination effects</a:t>
            </a:r>
            <a:endParaRPr lang="en-US" dirty="0"/>
          </a:p>
        </p:txBody>
      </p:sp>
    </p:spTree>
    <p:extLst>
      <p:ext uri="{BB962C8B-B14F-4D97-AF65-F5344CB8AC3E}">
        <p14:creationId xmlns:p14="http://schemas.microsoft.com/office/powerpoint/2010/main" val="3337412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nodeType="clickEffect">
                                  <p:stCondLst>
                                    <p:cond delay="0"/>
                                  </p:stCondLst>
                                  <p:childTnLst>
                                    <p:animMotion origin="layout" path="M -1.66667E-6 2.22222E-6 L 0.30287 -0.00648 " pathEditMode="relative" rAng="0" ptsTypes="AA">
                                      <p:cBhvr>
                                        <p:cTn id="38" dur="1000" fill="hold"/>
                                        <p:tgtEl>
                                          <p:spTgt spid="250"/>
                                        </p:tgtEl>
                                        <p:attrNameLst>
                                          <p:attrName>ppt_x</p:attrName>
                                          <p:attrName>ppt_y</p:attrName>
                                        </p:attrNameLst>
                                      </p:cBhvr>
                                      <p:rCtr x="15143" y="-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42" grpId="0" animBg="1"/>
      <p:bldP spid="161" grpId="0" animBg="1"/>
      <p:bldP spid="207" grpId="0" animBg="1"/>
      <p:bldP spid="2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7465392" y="2519966"/>
            <a:ext cx="1472184" cy="400086"/>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
        <p:nvSpPr>
          <p:cNvPr id="27" name="Rectangle 26"/>
          <p:cNvSpPr/>
          <p:nvPr/>
        </p:nvSpPr>
        <p:spPr>
          <a:xfrm>
            <a:off x="7465392" y="2857500"/>
            <a:ext cx="1472184" cy="2754497"/>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graphicFrame>
        <p:nvGraphicFramePr>
          <p:cNvPr id="46" name="Content Placeholder 4"/>
          <p:cNvGraphicFramePr>
            <a:graphicFrameLocks noGrp="1"/>
          </p:cNvGraphicFramePr>
          <p:nvPr>
            <p:ph idx="1"/>
            <p:extLst>
              <p:ext uri="{D42A27DB-BD31-4B8C-83A1-F6EECF244321}">
                <p14:modId xmlns:p14="http://schemas.microsoft.com/office/powerpoint/2010/main" val="2135023759"/>
              </p:ext>
            </p:extLst>
          </p:nvPr>
        </p:nvGraphicFramePr>
        <p:xfrm>
          <a:off x="771524" y="1308100"/>
          <a:ext cx="10791825" cy="4466167"/>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p:cNvSpPr/>
          <p:nvPr/>
        </p:nvSpPr>
        <p:spPr>
          <a:xfrm>
            <a:off x="1636060" y="2902110"/>
            <a:ext cx="1472515" cy="1431765"/>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9900"/>
              </a:solidFill>
            </a:endParaRPr>
          </a:p>
        </p:txBody>
      </p:sp>
      <p:sp>
        <p:nvSpPr>
          <p:cNvPr id="2" name="Rectangle 1"/>
          <p:cNvSpPr/>
          <p:nvPr/>
        </p:nvSpPr>
        <p:spPr>
          <a:xfrm>
            <a:off x="1636060" y="4172415"/>
            <a:ext cx="1472515" cy="1439584"/>
          </a:xfrm>
          <a:prstGeom prst="rect">
            <a:avLst/>
          </a:prstGeom>
          <a:solidFill>
            <a:srgbClr val="FFC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9900"/>
              </a:solidFill>
            </a:endParaRPr>
          </a:p>
        </p:txBody>
      </p:sp>
      <p:sp>
        <p:nvSpPr>
          <p:cNvPr id="32" name="Rectangle 31"/>
          <p:cNvSpPr/>
          <p:nvPr/>
        </p:nvSpPr>
        <p:spPr>
          <a:xfrm>
            <a:off x="2184077" y="5602325"/>
            <a:ext cx="327281" cy="430887"/>
          </a:xfrm>
          <a:prstGeom prst="rect">
            <a:avLst/>
          </a:prstGeom>
        </p:spPr>
        <p:txBody>
          <a:bodyPr wrap="square">
            <a:spAutoFit/>
          </a:bodyPr>
          <a:lstStyle/>
          <a:p>
            <a:pPr algn="ctr"/>
            <a:r>
              <a:rPr lang="en-US" sz="2200" dirty="0">
                <a:solidFill>
                  <a:schemeClr val="tx2">
                    <a:lumMod val="50000"/>
                  </a:schemeClr>
                </a:solidFill>
              </a:rPr>
              <a:t>B</a:t>
            </a:r>
          </a:p>
        </p:txBody>
      </p:sp>
      <mc:AlternateContent xmlns:mc="http://schemas.openxmlformats.org/markup-compatibility/2006" xmlns:a14="http://schemas.microsoft.com/office/drawing/2010/main">
        <mc:Choice Requires="a14">
          <p:sp>
            <p:nvSpPr>
              <p:cNvPr id="33" name="Rectangle 32"/>
              <p:cNvSpPr/>
              <p:nvPr/>
            </p:nvSpPr>
            <p:spPr>
              <a:xfrm>
                <a:off x="3556627" y="5568260"/>
                <a:ext cx="1472514" cy="430887"/>
              </a:xfrm>
              <a:prstGeom prst="rect">
                <a:avLst/>
              </a:prstGeom>
            </p:spPr>
            <p:txBody>
              <a:bodyPr wrap="square">
                <a:spAutoFit/>
              </a:bodyPr>
              <a:lstStyle/>
              <a:p>
                <a:pPr algn="ctr"/>
                <a:r>
                  <a:rPr lang="en-US" sz="2200" dirty="0">
                    <a:solidFill>
                      <a:srgbClr val="FF9900"/>
                    </a:solidFill>
                  </a:rPr>
                  <a:t>G</a:t>
                </a:r>
                <a:r>
                  <a:rPr lang="en-US" sz="2200" baseline="-25000" dirty="0">
                    <a:solidFill>
                      <a:srgbClr val="FF9900"/>
                    </a:solidFill>
                  </a:rPr>
                  <a:t>RNNG</a:t>
                </a:r>
                <a:r>
                  <a:rPr lang="en-US" sz="2200" dirty="0"/>
                  <a:t> </a:t>
                </a:r>
                <a14:m>
                  <m:oMath xmlns:m="http://schemas.openxmlformats.org/officeDocument/2006/math">
                    <m:r>
                      <a:rPr lang="en-US" sz="2200" b="1" i="1">
                        <a:latin typeface="Cambria Math" panose="02040503050406030204" pitchFamily="18" charset="0"/>
                      </a:rPr>
                      <m:t>∪</m:t>
                    </m:r>
                  </m:oMath>
                </a14:m>
                <a:r>
                  <a:rPr lang="en-US" sz="2200" dirty="0"/>
                  <a:t> </a:t>
                </a:r>
                <a:r>
                  <a:rPr lang="en-US" sz="2200" dirty="0">
                    <a:solidFill>
                      <a:schemeClr val="tx2">
                        <a:lumMod val="50000"/>
                      </a:schemeClr>
                    </a:solidFill>
                  </a:rPr>
                  <a:t>B</a:t>
                </a:r>
              </a:p>
            </p:txBody>
          </p:sp>
        </mc:Choice>
        <mc:Fallback xmlns="">
          <p:sp>
            <p:nvSpPr>
              <p:cNvPr id="33" name="Rectangle 32"/>
              <p:cNvSpPr>
                <a:spLocks noRot="1" noChangeAspect="1" noMove="1" noResize="1" noEditPoints="1" noAdjustHandles="1" noChangeArrowheads="1" noChangeShapeType="1" noTextEdit="1"/>
              </p:cNvSpPr>
              <p:nvPr/>
            </p:nvSpPr>
            <p:spPr>
              <a:xfrm>
                <a:off x="3556627" y="5568260"/>
                <a:ext cx="1472514" cy="430887"/>
              </a:xfrm>
              <a:prstGeom prst="rect">
                <a:avLst/>
              </a:prstGeom>
              <a:blipFill>
                <a:blip r:embed="rId4"/>
                <a:stretch>
                  <a:fillRect t="-8451" b="-28169"/>
                </a:stretch>
              </a:blipFill>
            </p:spPr>
            <p:txBody>
              <a:bodyPr/>
              <a:lstStyle/>
              <a:p>
                <a:r>
                  <a:rPr lang="en-US">
                    <a:noFill/>
                  </a:rPr>
                  <a:t> </a:t>
                </a:r>
              </a:p>
            </p:txBody>
          </p:sp>
        </mc:Fallback>
      </mc:AlternateContent>
      <p:sp>
        <p:nvSpPr>
          <p:cNvPr id="47" name="TextBox 46"/>
          <p:cNvSpPr txBox="1"/>
          <p:nvPr/>
        </p:nvSpPr>
        <p:spPr>
          <a:xfrm>
            <a:off x="3613679" y="4195274"/>
            <a:ext cx="1400222" cy="430887"/>
          </a:xfrm>
          <a:prstGeom prst="rect">
            <a:avLst/>
          </a:prstGeom>
          <a:noFill/>
        </p:spPr>
        <p:txBody>
          <a:bodyPr wrap="square" rtlCol="0">
            <a:spAutoFit/>
          </a:bodyPr>
          <a:lstStyle/>
          <a:p>
            <a:pPr algn="ctr"/>
            <a:r>
              <a:rPr lang="en-US" sz="2200" b="1" dirty="0" smtClean="0"/>
              <a:t>92.8</a:t>
            </a:r>
            <a:endParaRPr lang="en-US" sz="2200" b="1" dirty="0"/>
          </a:p>
        </p:txBody>
      </p:sp>
      <p:sp>
        <p:nvSpPr>
          <p:cNvPr id="52" name="TextBox 51"/>
          <p:cNvSpPr txBox="1"/>
          <p:nvPr/>
        </p:nvSpPr>
        <p:spPr>
          <a:xfrm>
            <a:off x="7480388" y="2551830"/>
            <a:ext cx="1398139" cy="430887"/>
          </a:xfrm>
          <a:prstGeom prst="rect">
            <a:avLst/>
          </a:prstGeom>
          <a:noFill/>
        </p:spPr>
        <p:txBody>
          <a:bodyPr wrap="square" rtlCol="0">
            <a:spAutoFit/>
          </a:bodyPr>
          <a:lstStyle/>
          <a:p>
            <a:pPr algn="ctr"/>
            <a:r>
              <a:rPr lang="en-US" sz="2200" b="1" dirty="0" smtClean="0"/>
              <a:t>93.7</a:t>
            </a:r>
            <a:endParaRPr lang="en-US" sz="2200" b="1" dirty="0"/>
          </a:p>
        </p:txBody>
      </p:sp>
      <p:sp>
        <p:nvSpPr>
          <p:cNvPr id="22" name="Rectangle 21"/>
          <p:cNvSpPr/>
          <p:nvPr/>
        </p:nvSpPr>
        <p:spPr>
          <a:xfrm>
            <a:off x="5095598" y="1197919"/>
            <a:ext cx="2301907" cy="553998"/>
          </a:xfrm>
          <a:prstGeom prst="rect">
            <a:avLst/>
          </a:prstGeom>
        </p:spPr>
        <p:txBody>
          <a:bodyPr wrap="square">
            <a:spAutoFit/>
          </a:bodyPr>
          <a:lstStyle/>
          <a:p>
            <a:pPr algn="ctr"/>
            <a:r>
              <a:rPr lang="en-US" sz="3000" dirty="0" smtClean="0"/>
              <a:t>F1 </a:t>
            </a:r>
            <a:r>
              <a:rPr lang="en-US" sz="3000" dirty="0"/>
              <a:t>on PTB</a:t>
            </a:r>
          </a:p>
        </p:txBody>
      </p:sp>
      <p:sp>
        <p:nvSpPr>
          <p:cNvPr id="19" name="Rectangle 18"/>
          <p:cNvSpPr/>
          <p:nvPr/>
        </p:nvSpPr>
        <p:spPr>
          <a:xfrm>
            <a:off x="1789128" y="5977925"/>
            <a:ext cx="3439517" cy="430887"/>
          </a:xfrm>
          <a:prstGeom prst="rect">
            <a:avLst/>
          </a:prstGeom>
        </p:spPr>
        <p:txBody>
          <a:bodyPr wrap="square">
            <a:spAutoFit/>
          </a:bodyPr>
          <a:lstStyle/>
          <a:p>
            <a:pPr algn="ctr"/>
            <a:r>
              <a:rPr lang="en-US" sz="2200" dirty="0"/>
              <a:t>RNNG Generative </a:t>
            </a:r>
            <a:r>
              <a:rPr lang="en-US" sz="2200" dirty="0" smtClean="0"/>
              <a:t>Model</a:t>
            </a:r>
            <a:endParaRPr lang="en-US" sz="2200" dirty="0"/>
          </a:p>
        </p:txBody>
      </p:sp>
      <p:sp>
        <p:nvSpPr>
          <p:cNvPr id="20" name="Rectangle 19"/>
          <p:cNvSpPr/>
          <p:nvPr/>
        </p:nvSpPr>
        <p:spPr>
          <a:xfrm>
            <a:off x="7628016" y="5989053"/>
            <a:ext cx="3195640" cy="430887"/>
          </a:xfrm>
          <a:prstGeom prst="rect">
            <a:avLst/>
          </a:prstGeom>
        </p:spPr>
        <p:txBody>
          <a:bodyPr wrap="square">
            <a:spAutoFit/>
          </a:bodyPr>
          <a:lstStyle/>
          <a:p>
            <a:pPr algn="ctr"/>
            <a:r>
              <a:rPr lang="en-US" sz="2200" dirty="0"/>
              <a:t>LSTM Generative </a:t>
            </a:r>
            <a:r>
              <a:rPr lang="en-US" sz="2200" dirty="0" smtClean="0"/>
              <a:t>Model</a:t>
            </a:r>
            <a:endParaRPr lang="en-US" sz="2200" dirty="0"/>
          </a:p>
        </p:txBody>
      </p:sp>
      <p:sp>
        <p:nvSpPr>
          <p:cNvPr id="21" name="Rectangle 20"/>
          <p:cNvSpPr/>
          <p:nvPr/>
        </p:nvSpPr>
        <p:spPr>
          <a:xfrm>
            <a:off x="7955695" y="5611998"/>
            <a:ext cx="447526" cy="430887"/>
          </a:xfrm>
          <a:prstGeom prst="rect">
            <a:avLst/>
          </a:prstGeom>
        </p:spPr>
        <p:txBody>
          <a:bodyPr wrap="square">
            <a:spAutoFit/>
          </a:bodyPr>
          <a:lstStyle/>
          <a:p>
            <a:pPr algn="ctr"/>
            <a:r>
              <a:rPr lang="en-US" sz="2200" dirty="0">
                <a:solidFill>
                  <a:schemeClr val="tx2">
                    <a:lumMod val="50000"/>
                  </a:schemeClr>
                </a:solidFill>
              </a:rPr>
              <a:t>B</a:t>
            </a:r>
          </a:p>
        </p:txBody>
      </p:sp>
      <mc:AlternateContent xmlns:mc="http://schemas.openxmlformats.org/markup-compatibility/2006" xmlns:a14="http://schemas.microsoft.com/office/drawing/2010/main">
        <mc:Choice Requires="a14">
          <p:sp>
            <p:nvSpPr>
              <p:cNvPr id="23" name="Rectangle 22"/>
              <p:cNvSpPr/>
              <p:nvPr/>
            </p:nvSpPr>
            <p:spPr>
              <a:xfrm>
                <a:off x="9374106" y="5596835"/>
                <a:ext cx="1449550" cy="430887"/>
              </a:xfrm>
              <a:prstGeom prst="rect">
                <a:avLst/>
              </a:prstGeom>
            </p:spPr>
            <p:txBody>
              <a:bodyPr wrap="square">
                <a:spAutoFit/>
              </a:bodyPr>
              <a:lstStyle/>
              <a:p>
                <a:pPr algn="ctr"/>
                <a:r>
                  <a:rPr lang="en-US" sz="2200" dirty="0">
                    <a:solidFill>
                      <a:srgbClr val="FF9900"/>
                    </a:solidFill>
                  </a:rPr>
                  <a:t>G</a:t>
                </a:r>
                <a:r>
                  <a:rPr lang="en-US" sz="2200" baseline="-25000" dirty="0">
                    <a:solidFill>
                      <a:srgbClr val="FF9900"/>
                    </a:solidFill>
                  </a:rPr>
                  <a:t>LSTM</a:t>
                </a:r>
                <a:r>
                  <a:rPr lang="en-US" sz="2200" dirty="0"/>
                  <a:t> </a:t>
                </a:r>
                <a14:m>
                  <m:oMath xmlns:m="http://schemas.openxmlformats.org/officeDocument/2006/math">
                    <m:r>
                      <a:rPr lang="en-US" sz="2200" b="1" i="1">
                        <a:latin typeface="Cambria Math" panose="02040503050406030204" pitchFamily="18" charset="0"/>
                      </a:rPr>
                      <m:t>∪</m:t>
                    </m:r>
                  </m:oMath>
                </a14:m>
                <a:r>
                  <a:rPr lang="en-US" sz="2200" dirty="0"/>
                  <a:t> </a:t>
                </a:r>
                <a:r>
                  <a:rPr lang="en-US" sz="2200" dirty="0">
                    <a:solidFill>
                      <a:schemeClr val="tx2">
                        <a:lumMod val="50000"/>
                      </a:schemeClr>
                    </a:solidFill>
                  </a:rPr>
                  <a:t>B</a:t>
                </a:r>
              </a:p>
            </p:txBody>
          </p:sp>
        </mc:Choice>
        <mc:Fallback xmlns="">
          <p:sp>
            <p:nvSpPr>
              <p:cNvPr id="23" name="Rectangle 22"/>
              <p:cNvSpPr>
                <a:spLocks noRot="1" noChangeAspect="1" noMove="1" noResize="1" noEditPoints="1" noAdjustHandles="1" noChangeArrowheads="1" noChangeShapeType="1" noTextEdit="1"/>
              </p:cNvSpPr>
              <p:nvPr/>
            </p:nvSpPr>
            <p:spPr>
              <a:xfrm>
                <a:off x="9374106" y="5596835"/>
                <a:ext cx="1449550" cy="430887"/>
              </a:xfrm>
              <a:prstGeom prst="rect">
                <a:avLst/>
              </a:prstGeom>
              <a:blipFill>
                <a:blip r:embed="rId5"/>
                <a:stretch>
                  <a:fillRect t="-9859" b="-28169"/>
                </a:stretch>
              </a:blipFill>
            </p:spPr>
            <p:txBody>
              <a:bodyPr/>
              <a:lstStyle/>
              <a:p>
                <a:r>
                  <a:rPr lang="en-US">
                    <a:noFill/>
                  </a:rPr>
                  <a:t> </a:t>
                </a:r>
              </a:p>
            </p:txBody>
          </p:sp>
        </mc:Fallback>
      </mc:AlternateContent>
      <p:sp>
        <p:nvSpPr>
          <p:cNvPr id="49" name="TextBox 48"/>
          <p:cNvSpPr txBox="1"/>
          <p:nvPr/>
        </p:nvSpPr>
        <p:spPr>
          <a:xfrm>
            <a:off x="1648647" y="2921162"/>
            <a:ext cx="1398139" cy="430887"/>
          </a:xfrm>
          <a:prstGeom prst="rect">
            <a:avLst/>
          </a:prstGeom>
          <a:noFill/>
        </p:spPr>
        <p:txBody>
          <a:bodyPr wrap="square" rtlCol="0">
            <a:spAutoFit/>
          </a:bodyPr>
          <a:lstStyle/>
          <a:p>
            <a:pPr algn="ctr"/>
            <a:r>
              <a:rPr lang="en-US" sz="2200" b="1" dirty="0" smtClean="0"/>
              <a:t>93.5</a:t>
            </a:r>
            <a:endParaRPr lang="en-US" sz="2200" b="1" dirty="0"/>
          </a:p>
        </p:txBody>
      </p:sp>
      <p:sp>
        <p:nvSpPr>
          <p:cNvPr id="54" name="TextBox 53"/>
          <p:cNvSpPr txBox="1"/>
          <p:nvPr/>
        </p:nvSpPr>
        <p:spPr>
          <a:xfrm>
            <a:off x="9400980" y="2920052"/>
            <a:ext cx="1437916" cy="430887"/>
          </a:xfrm>
          <a:prstGeom prst="rect">
            <a:avLst/>
          </a:prstGeom>
          <a:noFill/>
        </p:spPr>
        <p:txBody>
          <a:bodyPr wrap="square" rtlCol="0">
            <a:spAutoFit/>
          </a:bodyPr>
          <a:lstStyle/>
          <a:p>
            <a:pPr algn="ctr"/>
            <a:r>
              <a:rPr lang="en-US" sz="2200" b="1" dirty="0" smtClean="0"/>
              <a:t>93.5</a:t>
            </a:r>
            <a:endParaRPr lang="en-US" sz="2200" b="1" dirty="0"/>
          </a:p>
        </p:txBody>
      </p:sp>
      <p:sp>
        <p:nvSpPr>
          <p:cNvPr id="25" name="Title 1"/>
          <p:cNvSpPr>
            <a:spLocks noGrp="1"/>
          </p:cNvSpPr>
          <p:nvPr>
            <p:ph type="title"/>
          </p:nvPr>
        </p:nvSpPr>
        <p:spPr>
          <a:xfrm>
            <a:off x="1621495" y="146242"/>
            <a:ext cx="9544243" cy="1009698"/>
          </a:xfrm>
        </p:spPr>
        <p:txBody>
          <a:bodyPr>
            <a:normAutofit/>
          </a:bodyPr>
          <a:lstStyle/>
          <a:p>
            <a:r>
              <a:rPr lang="en-US" dirty="0" smtClean="0"/>
              <a:t>Finding model combination effects</a:t>
            </a:r>
            <a:endParaRPr lang="en-US" dirty="0"/>
          </a:p>
        </p:txBody>
      </p:sp>
    </p:spTree>
    <p:extLst>
      <p:ext uri="{BB962C8B-B14F-4D97-AF65-F5344CB8AC3E}">
        <p14:creationId xmlns:p14="http://schemas.microsoft.com/office/powerpoint/2010/main" val="377488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078 -0.00211 L 0.15755 -0.00279 " pathEditMode="fixed" rAng="0" ptsTypes="AA">
                                      <p:cBhvr>
                                        <p:cTn id="6" dur="1000" fill="hold"/>
                                        <p:tgtEl>
                                          <p:spTgt spid="16"/>
                                        </p:tgtEl>
                                        <p:attrNameLst>
                                          <p:attrName>ppt_x</p:attrName>
                                          <p:attrName>ppt_y</p:attrName>
                                        </p:attrNameLst>
                                      </p:cBhvr>
                                      <p:rCtr x="7917" y="-46"/>
                                    </p:animMotion>
                                  </p:childTnLst>
                                </p:cTn>
                              </p:par>
                              <p:par>
                                <p:cTn id="7" presetID="42" presetClass="path" presetSubtype="0" accel="50000" decel="50000" fill="hold" grpId="0" nodeType="withEffect">
                                  <p:stCondLst>
                                    <p:cond delay="0"/>
                                  </p:stCondLst>
                                  <p:childTnLst>
                                    <p:animMotion origin="layout" path="M -0.00078 0.00186 L 0.15755 -0.00115 " pathEditMode="fixed" rAng="0" ptsTypes="AA">
                                      <p:cBhvr>
                                        <p:cTn id="8" dur="1000" fill="hold"/>
                                        <p:tgtEl>
                                          <p:spTgt spid="2"/>
                                        </p:tgtEl>
                                        <p:attrNameLst>
                                          <p:attrName>ppt_x</p:attrName>
                                          <p:attrName>ppt_y</p:attrName>
                                        </p:attrNameLst>
                                      </p:cBhvr>
                                      <p:rCtr x="7917" y="-162"/>
                                    </p:animMotion>
                                  </p:childTnLst>
                                </p:cTn>
                              </p:par>
                              <p:par>
                                <p:cTn id="9" presetID="42" presetClass="path" presetSubtype="0" accel="50000" decel="50000" fill="hold" grpId="0" nodeType="withEffect">
                                  <p:stCondLst>
                                    <p:cond delay="0"/>
                                  </p:stCondLst>
                                  <p:childTnLst>
                                    <p:animMotion origin="layout" path="M 3.75E-6 2.22222E-6 L 0.15924 -0.00047 " pathEditMode="relative" rAng="0" ptsTypes="AA">
                                      <p:cBhvr>
                                        <p:cTn id="10" dur="1000" fill="hold"/>
                                        <p:tgtEl>
                                          <p:spTgt spid="28"/>
                                        </p:tgtEl>
                                        <p:attrNameLst>
                                          <p:attrName>ppt_x</p:attrName>
                                          <p:attrName>ppt_y</p:attrName>
                                        </p:attrNameLst>
                                      </p:cBhvr>
                                      <p:rCtr x="7956" y="-23"/>
                                    </p:animMotion>
                                  </p:childTnLst>
                                </p:cTn>
                              </p:par>
                              <p:par>
                                <p:cTn id="11" presetID="42" presetClass="path" presetSubtype="0" accel="50000" decel="50000" fill="hold" grpId="0" nodeType="withEffect">
                                  <p:stCondLst>
                                    <p:cond delay="0"/>
                                  </p:stCondLst>
                                  <p:childTnLst>
                                    <p:animMotion origin="layout" path="M 3.75E-6 -1.11111E-6 L 0.1595 -0.00069 " pathEditMode="relative" rAng="0" ptsTypes="AA">
                                      <p:cBhvr>
                                        <p:cTn id="12" dur="1000" fill="hold"/>
                                        <p:tgtEl>
                                          <p:spTgt spid="27"/>
                                        </p:tgtEl>
                                        <p:attrNameLst>
                                          <p:attrName>ppt_x</p:attrName>
                                          <p:attrName>ppt_y</p:attrName>
                                        </p:attrNameLst>
                                      </p:cBhvr>
                                      <p:rCtr x="7969" y="-46"/>
                                    </p:animMotion>
                                  </p:childTnLst>
                                </p:cTn>
                              </p:par>
                            </p:childTnLst>
                          </p:cTn>
                        </p:par>
                        <p:par>
                          <p:cTn id="13" fill="hold">
                            <p:stCondLst>
                              <p:cond delay="1000"/>
                            </p:stCondLst>
                            <p:childTnLst>
                              <p:par>
                                <p:cTn id="14" presetID="22" presetClass="exit" presetSubtype="1" fill="hold" grpId="1" nodeType="afterEffect">
                                  <p:stCondLst>
                                    <p:cond delay="0"/>
                                  </p:stCondLst>
                                  <p:childTnLst>
                                    <p:animEffect transition="out" filter="wipe(up)">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22" presetClass="exit" presetSubtype="1" fill="hold" grpId="1" nodeType="withEffect">
                                  <p:stCondLst>
                                    <p:cond delay="0"/>
                                  </p:stCondLst>
                                  <p:childTnLst>
                                    <p:animEffect transition="out" filter="wipe(up)">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8" grpId="1" animBg="1"/>
      <p:bldP spid="27" grpId="0" animBg="1"/>
      <p:bldP spid="16" grpId="0" animBg="1"/>
      <p:bldP spid="16" grpId="1" animBg="1"/>
      <p:bldP spid="2" grpId="0" animBg="1"/>
      <p:bldP spid="47" grpId="0"/>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025" y="4051300"/>
            <a:ext cx="7470775" cy="1009650"/>
          </a:xfrm>
        </p:spPr>
        <p:txBody>
          <a:bodyPr>
            <a:normAutofit/>
          </a:bodyPr>
          <a:lstStyle/>
          <a:p>
            <a:r>
              <a:rPr lang="en-US" b="1" dirty="0" smtClean="0">
                <a:solidFill>
                  <a:schemeClr val="tx2">
                    <a:lumMod val="50000"/>
                  </a:schemeClr>
                </a:solidFill>
              </a:rPr>
              <a:t>B</a:t>
            </a:r>
            <a:r>
              <a:rPr lang="en-US" dirty="0" smtClean="0"/>
              <a:t> hides model errors in </a:t>
            </a:r>
            <a:r>
              <a:rPr lang="en-US" b="1" dirty="0" smtClean="0">
                <a:solidFill>
                  <a:srgbClr val="FF9900"/>
                </a:solidFill>
              </a:rPr>
              <a:t>G</a:t>
            </a:r>
            <a:endParaRPr lang="en-US" b="1" dirty="0">
              <a:solidFill>
                <a:srgbClr val="FF9900"/>
              </a:solidFill>
            </a:endParaRPr>
          </a:p>
        </p:txBody>
      </p:sp>
      <p:cxnSp>
        <p:nvCxnSpPr>
          <p:cNvPr id="15" name="Straight Arrow Connector 14"/>
          <p:cNvCxnSpPr/>
          <p:nvPr/>
        </p:nvCxnSpPr>
        <p:spPr>
          <a:xfrm flipV="1">
            <a:off x="5227517" y="3241055"/>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6" name="Rounded Rectangle 15"/>
          <p:cNvSpPr/>
          <p:nvPr/>
        </p:nvSpPr>
        <p:spPr>
          <a:xfrm>
            <a:off x="4466248" y="2938686"/>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17" name="Rounded Rectangle 16"/>
          <p:cNvSpPr/>
          <p:nvPr/>
        </p:nvSpPr>
        <p:spPr>
          <a:xfrm>
            <a:off x="7273456" y="2938686"/>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sp>
        <p:nvSpPr>
          <p:cNvPr id="18" name="Title 1"/>
          <p:cNvSpPr txBox="1">
            <a:spLocks/>
          </p:cNvSpPr>
          <p:nvPr/>
        </p:nvSpPr>
        <p:spPr>
          <a:xfrm>
            <a:off x="539827" y="1331563"/>
            <a:ext cx="11049918" cy="10096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err="1" smtClean="0"/>
              <a:t>Reranking</a:t>
            </a:r>
            <a:r>
              <a:rPr lang="en-US" dirty="0" smtClean="0"/>
              <a:t> shows </a:t>
            </a:r>
            <a:r>
              <a:rPr lang="en-US" dirty="0"/>
              <a:t>i</a:t>
            </a:r>
            <a:r>
              <a:rPr lang="en-US" dirty="0" smtClean="0"/>
              <a:t>mplicit model combination</a:t>
            </a:r>
            <a:endParaRPr lang="en-US" b="1" dirty="0">
              <a:solidFill>
                <a:srgbClr val="FF9900"/>
              </a:solidFill>
            </a:endParaRPr>
          </a:p>
        </p:txBody>
      </p:sp>
    </p:spTree>
    <p:extLst>
      <p:ext uri="{BB962C8B-B14F-4D97-AF65-F5344CB8AC3E}">
        <p14:creationId xmlns:p14="http://schemas.microsoft.com/office/powerpoint/2010/main" val="32275557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62559" y="1307714"/>
            <a:ext cx="9465325" cy="586364"/>
          </a:xfrm>
        </p:spPr>
        <p:txBody>
          <a:bodyPr/>
          <a:lstStyle/>
          <a:p>
            <a:pPr marL="0" indent="0">
              <a:buNone/>
            </a:pPr>
            <a:r>
              <a:rPr lang="en-US" dirty="0" smtClean="0"/>
              <a:t>Can we do better by simply combining model scores?</a:t>
            </a:r>
            <a:endParaRPr lang="en-US" i="1" dirty="0" smtClean="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4" name="Rectangle 3"/>
              <p:cNvSpPr/>
              <p:nvPr/>
            </p:nvSpPr>
            <p:spPr>
              <a:xfrm>
                <a:off x="2634636" y="4763270"/>
                <a:ext cx="6715813"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𝜆</m:t>
                      </m:r>
                      <m:func>
                        <m:funcPr>
                          <m:ctrlPr>
                            <a:rPr lang="en-US" sz="3200" i="1">
                              <a:latin typeface="Cambria Math" panose="02040503050406030204" pitchFamily="18" charset="0"/>
                            </a:rPr>
                          </m:ctrlPr>
                        </m:funcPr>
                        <m:fName/>
                        <m:e>
                          <m:r>
                            <a:rPr lang="en-US" sz="3200" i="1">
                              <a:latin typeface="Cambria Math" panose="02040503050406030204" pitchFamily="18" charset="0"/>
                            </a:rPr>
                            <m:t>                   +  </m:t>
                          </m:r>
                          <m:d>
                            <m:dPr>
                              <m:ctrlPr>
                                <a:rPr lang="en-US" sz="3200" i="1">
                                  <a:latin typeface="Cambria Math" panose="02040503050406030204" pitchFamily="18" charset="0"/>
                                </a:rPr>
                              </m:ctrlPr>
                            </m:dPr>
                            <m:e>
                              <m:r>
                                <a:rPr lang="en-US" sz="3200" i="1">
                                  <a:latin typeface="Cambria Math" panose="02040503050406030204" pitchFamily="18" charset="0"/>
                                </a:rPr>
                                <m:t>1 −</m:t>
                              </m:r>
                              <m:r>
                                <a:rPr lang="en-US" sz="3200" i="1">
                                  <a:latin typeface="Cambria Math" panose="02040503050406030204" pitchFamily="18" charset="0"/>
                                </a:rPr>
                                <m:t>𝜆</m:t>
                              </m:r>
                            </m:e>
                          </m:d>
                          <m:func>
                            <m:funcPr>
                              <m:ctrlPr>
                                <a:rPr lang="en-US" sz="3200" i="1">
                                  <a:solidFill>
                                    <a:schemeClr val="tx2">
                                      <a:lumMod val="50000"/>
                                    </a:schemeClr>
                                  </a:solidFill>
                                  <a:latin typeface="Cambria Math" panose="02040503050406030204" pitchFamily="18" charset="0"/>
                                </a:rPr>
                              </m:ctrlPr>
                            </m:funcPr>
                            <m:fName>
                              <m:r>
                                <m:rPr>
                                  <m:sty m:val="p"/>
                                </m:rPr>
                                <a:rPr lang="en-US" sz="3200">
                                  <a:solidFill>
                                    <a:schemeClr val="tx2">
                                      <a:lumMod val="50000"/>
                                    </a:schemeClr>
                                  </a:solidFill>
                                  <a:latin typeface="Cambria Math" panose="02040503050406030204" pitchFamily="18" charset="0"/>
                                </a:rPr>
                                <m:t>log</m:t>
                              </m:r>
                            </m:fName>
                            <m:e>
                              <m:sSub>
                                <m:sSubPr>
                                  <m:ctrlPr>
                                    <a:rPr lang="en-US" sz="3200" i="1">
                                      <a:solidFill>
                                        <a:schemeClr val="tx2">
                                          <a:lumMod val="50000"/>
                                        </a:schemeClr>
                                      </a:solidFill>
                                      <a:latin typeface="Cambria Math" panose="02040503050406030204" pitchFamily="18" charset="0"/>
                                    </a:rPr>
                                  </m:ctrlPr>
                                </m:sSubPr>
                                <m:e>
                                  <m:r>
                                    <a:rPr lang="en-US" sz="3200" i="1">
                                      <a:solidFill>
                                        <a:schemeClr val="tx2">
                                          <a:lumMod val="50000"/>
                                        </a:schemeClr>
                                      </a:solidFill>
                                      <a:latin typeface="Cambria Math" panose="02040503050406030204" pitchFamily="18" charset="0"/>
                                    </a:rPr>
                                    <m:t>𝑝</m:t>
                                  </m:r>
                                </m:e>
                                <m:sub>
                                  <m:r>
                                    <a:rPr lang="en-US" sz="3200" b="1" i="1">
                                      <a:solidFill>
                                        <a:schemeClr val="tx2">
                                          <a:lumMod val="50000"/>
                                        </a:schemeClr>
                                      </a:solidFill>
                                      <a:latin typeface="Cambria Math" panose="02040503050406030204" pitchFamily="18" charset="0"/>
                                    </a:rPr>
                                    <m:t>𝑩</m:t>
                                  </m:r>
                                </m:sub>
                              </m:sSub>
                              <m:r>
                                <a:rPr lang="en-US" sz="3200" i="1">
                                  <a:solidFill>
                                    <a:schemeClr val="tx2">
                                      <a:lumMod val="50000"/>
                                    </a:schemeClr>
                                  </a:solidFill>
                                  <a:latin typeface="Cambria Math" panose="02040503050406030204" pitchFamily="18" charset="0"/>
                                </a:rPr>
                                <m:t>(</m:t>
                              </m:r>
                              <m:r>
                                <a:rPr lang="en-US" sz="3200" i="1">
                                  <a:solidFill>
                                    <a:schemeClr val="tx2">
                                      <a:lumMod val="50000"/>
                                    </a:schemeClr>
                                  </a:solidFill>
                                  <a:latin typeface="Cambria Math" panose="02040503050406030204" pitchFamily="18" charset="0"/>
                                </a:rPr>
                                <m:t>𝑦</m:t>
                              </m:r>
                              <m:r>
                                <a:rPr lang="en-US" sz="3200" i="1">
                                  <a:solidFill>
                                    <a:schemeClr val="tx2">
                                      <a:lumMod val="50000"/>
                                    </a:schemeClr>
                                  </a:solidFill>
                                  <a:latin typeface="Cambria Math" panose="02040503050406030204" pitchFamily="18" charset="0"/>
                                </a:rPr>
                                <m:t>|</m:t>
                              </m:r>
                              <m:r>
                                <a:rPr lang="en-US" sz="3200" i="1">
                                  <a:solidFill>
                                    <a:schemeClr val="tx2">
                                      <a:lumMod val="50000"/>
                                    </a:schemeClr>
                                  </a:solidFill>
                                  <a:latin typeface="Cambria Math" panose="02040503050406030204" pitchFamily="18" charset="0"/>
                                </a:rPr>
                                <m:t>𝑥</m:t>
                              </m:r>
                              <m:r>
                                <a:rPr lang="en-US" sz="3200" i="1">
                                  <a:solidFill>
                                    <a:schemeClr val="tx2">
                                      <a:lumMod val="50000"/>
                                    </a:schemeClr>
                                  </a:solidFill>
                                  <a:latin typeface="Cambria Math" panose="02040503050406030204" pitchFamily="18" charset="0"/>
                                </a:rPr>
                                <m:t>)</m:t>
                              </m:r>
                            </m:e>
                          </m:func>
                        </m:e>
                      </m:func>
                    </m:oMath>
                  </m:oMathPara>
                </a14:m>
                <a:endParaRPr lang="en-US" sz="3200" dirty="0"/>
              </a:p>
            </p:txBody>
          </p:sp>
        </mc:Choice>
        <mc:Fallback xmlns="">
          <p:sp>
            <p:nvSpPr>
              <p:cNvPr id="4" name="Rectangle 3"/>
              <p:cNvSpPr>
                <a:spLocks noRot="1" noChangeAspect="1" noMove="1" noResize="1" noEditPoints="1" noAdjustHandles="1" noChangeArrowheads="1" noChangeShapeType="1" noTextEdit="1"/>
              </p:cNvSpPr>
              <p:nvPr/>
            </p:nvSpPr>
            <p:spPr>
              <a:xfrm>
                <a:off x="2634636" y="4763270"/>
                <a:ext cx="671581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3110633" y="4752645"/>
                <a:ext cx="227337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FF9900"/>
                              </a:solidFill>
                              <a:latin typeface="Cambria Math" panose="02040503050406030204" pitchFamily="18" charset="0"/>
                            </a:rPr>
                          </m:ctrlPr>
                        </m:funcPr>
                        <m:fName>
                          <m:r>
                            <m:rPr>
                              <m:sty m:val="p"/>
                            </m:rPr>
                            <a:rPr lang="en-US" sz="3200">
                              <a:solidFill>
                                <a:srgbClr val="FF9900"/>
                              </a:solidFill>
                              <a:latin typeface="Cambria Math" panose="02040503050406030204" pitchFamily="18" charset="0"/>
                            </a:rPr>
                            <m:t>log</m:t>
                          </m:r>
                        </m:fName>
                        <m:e>
                          <m:sSub>
                            <m:sSubPr>
                              <m:ctrlPr>
                                <a:rPr lang="en-US" sz="3200" i="1">
                                  <a:solidFill>
                                    <a:srgbClr val="FF9900"/>
                                  </a:solidFill>
                                  <a:latin typeface="Cambria Math" panose="02040503050406030204" pitchFamily="18" charset="0"/>
                                </a:rPr>
                              </m:ctrlPr>
                            </m:sSubPr>
                            <m:e>
                              <m:r>
                                <a:rPr lang="en-US" sz="3200" i="1">
                                  <a:solidFill>
                                    <a:srgbClr val="FF9900"/>
                                  </a:solidFill>
                                  <a:latin typeface="Cambria Math" panose="02040503050406030204" pitchFamily="18" charset="0"/>
                                </a:rPr>
                                <m:t>𝑝</m:t>
                              </m:r>
                            </m:e>
                            <m:sub>
                              <m:r>
                                <a:rPr lang="en-US" sz="3200" b="1" i="1">
                                  <a:solidFill>
                                    <a:srgbClr val="FF9900"/>
                                  </a:solidFill>
                                  <a:latin typeface="Cambria Math" panose="02040503050406030204" pitchFamily="18" charset="0"/>
                                </a:rPr>
                                <m:t>𝑮</m:t>
                              </m:r>
                            </m:sub>
                          </m:sSub>
                          <m:r>
                            <a:rPr lang="en-US" sz="3200" i="1">
                              <a:solidFill>
                                <a:srgbClr val="FF9900"/>
                              </a:solidFill>
                              <a:latin typeface="Cambria Math" panose="02040503050406030204" pitchFamily="18" charset="0"/>
                            </a:rPr>
                            <m:t>(</m:t>
                          </m:r>
                          <m:r>
                            <a:rPr lang="en-US" sz="3200" i="1">
                              <a:solidFill>
                                <a:srgbClr val="FF9900"/>
                              </a:solidFill>
                              <a:latin typeface="Cambria Math" panose="02040503050406030204" pitchFamily="18" charset="0"/>
                            </a:rPr>
                            <m:t>𝑥</m:t>
                          </m:r>
                          <m:r>
                            <a:rPr lang="en-US" sz="3200" i="1">
                              <a:solidFill>
                                <a:srgbClr val="FF9900"/>
                              </a:solidFill>
                              <a:latin typeface="Cambria Math" panose="02040503050406030204" pitchFamily="18" charset="0"/>
                            </a:rPr>
                            <m:t>,</m:t>
                          </m:r>
                          <m:r>
                            <a:rPr lang="en-US" sz="3200" i="1">
                              <a:solidFill>
                                <a:srgbClr val="FF9900"/>
                              </a:solidFill>
                              <a:latin typeface="Cambria Math" panose="02040503050406030204" pitchFamily="18" charset="0"/>
                            </a:rPr>
                            <m:t>𝑦</m:t>
                          </m:r>
                          <m:r>
                            <a:rPr lang="en-US" sz="3200" i="1">
                              <a:solidFill>
                                <a:srgbClr val="FF9900"/>
                              </a:solidFill>
                              <a:latin typeface="Cambria Math" panose="02040503050406030204" pitchFamily="18" charset="0"/>
                            </a:rPr>
                            <m:t>)</m:t>
                          </m:r>
                        </m:e>
                      </m:func>
                    </m:oMath>
                  </m:oMathPara>
                </a14:m>
                <a:endParaRPr lang="en-US" sz="3200" dirty="0">
                  <a:solidFill>
                    <a:srgbClr val="FF9900"/>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3110633" y="4752645"/>
                <a:ext cx="2273379" cy="584775"/>
              </a:xfrm>
              <a:prstGeom prst="rect">
                <a:avLst/>
              </a:prstGeom>
              <a:blipFill>
                <a:blip r:embed="rId5"/>
                <a:stretch>
                  <a:fillRect/>
                </a:stretch>
              </a:blipFill>
            </p:spPr>
            <p:txBody>
              <a:bodyPr/>
              <a:lstStyle/>
              <a:p>
                <a:r>
                  <a:rPr lang="en-US">
                    <a:noFill/>
                  </a:rPr>
                  <a:t> </a:t>
                </a:r>
              </a:p>
            </p:txBody>
          </p:sp>
        </mc:Fallback>
      </mc:AlternateContent>
      <p:grpSp>
        <p:nvGrpSpPr>
          <p:cNvPr id="17" name="Group 16"/>
          <p:cNvGrpSpPr/>
          <p:nvPr/>
        </p:nvGrpSpPr>
        <p:grpSpPr>
          <a:xfrm>
            <a:off x="3572452" y="3512516"/>
            <a:ext cx="4401883" cy="553998"/>
            <a:chOff x="3340774" y="4510803"/>
            <a:chExt cx="4401883" cy="553998"/>
          </a:xfrm>
        </p:grpSpPr>
        <p:cxnSp>
          <p:nvCxnSpPr>
            <p:cNvPr id="18" name="Straight Arrow Connector 17"/>
            <p:cNvCxnSpPr/>
            <p:nvPr/>
          </p:nvCxnSpPr>
          <p:spPr>
            <a:xfrm flipV="1">
              <a:off x="5144459" y="4795753"/>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9" name="Rounded Rectangle 18"/>
            <p:cNvSpPr/>
            <p:nvPr/>
          </p:nvSpPr>
          <p:spPr>
            <a:xfrm>
              <a:off x="3340774" y="4550534"/>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rgbClr val="FF9900"/>
                  </a:solidFill>
                </a:rPr>
                <a:t>G</a:t>
              </a:r>
              <a:endParaRPr lang="en-US" sz="3000" b="1" dirty="0">
                <a:solidFill>
                  <a:srgbClr val="FF9900"/>
                </a:solidFill>
              </a:endParaRPr>
            </a:p>
          </p:txBody>
        </p:sp>
        <p:sp>
          <p:nvSpPr>
            <p:cNvPr id="20" name="Rounded Rectangle 19"/>
            <p:cNvSpPr/>
            <p:nvPr/>
          </p:nvSpPr>
          <p:spPr>
            <a:xfrm>
              <a:off x="7199542" y="4550534"/>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rgbClr val="FF9900"/>
                  </a:solidFill>
                </a:rPr>
                <a:t>G</a:t>
              </a:r>
              <a:endParaRPr lang="en-US" sz="3000" b="1" dirty="0">
                <a:solidFill>
                  <a:srgbClr val="FF9900"/>
                </a:solidFill>
              </a:endParaRPr>
            </a:p>
          </p:txBody>
        </p:sp>
        <p:sp>
          <p:nvSpPr>
            <p:cNvPr id="21" name="Rounded Rectangle 20"/>
            <p:cNvSpPr/>
            <p:nvPr/>
          </p:nvSpPr>
          <p:spPr>
            <a:xfrm>
              <a:off x="4364902" y="4550534"/>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chemeClr val="tx2">
                      <a:lumMod val="50000"/>
                    </a:schemeClr>
                  </a:solidFill>
                </a:rPr>
                <a:t>B</a:t>
              </a:r>
              <a:endParaRPr lang="en-US" sz="3000" b="1" dirty="0">
                <a:solidFill>
                  <a:schemeClr val="tx2">
                    <a:lumMod val="50000"/>
                  </a:schemeClr>
                </a:solidFill>
              </a:endParaRPr>
            </a:p>
          </p:txBody>
        </p:sp>
        <p:sp>
          <p:nvSpPr>
            <p:cNvPr id="22" name="TextBox 21"/>
            <p:cNvSpPr txBox="1"/>
            <p:nvPr/>
          </p:nvSpPr>
          <p:spPr>
            <a:xfrm>
              <a:off x="3899513" y="4510803"/>
              <a:ext cx="366331" cy="553998"/>
            </a:xfrm>
            <a:prstGeom prst="rect">
              <a:avLst/>
            </a:prstGeom>
            <a:noFill/>
          </p:spPr>
          <p:txBody>
            <a:bodyPr wrap="square" rtlCol="0">
              <a:spAutoFit/>
            </a:bodyPr>
            <a:lstStyle/>
            <a:p>
              <a:r>
                <a:rPr lang="en-US" sz="3000" dirty="0"/>
                <a:t>∪</a:t>
              </a:r>
            </a:p>
          </p:txBody>
        </p:sp>
      </p:grpSp>
      <p:grpSp>
        <p:nvGrpSpPr>
          <p:cNvPr id="10" name="Group 9"/>
          <p:cNvGrpSpPr/>
          <p:nvPr/>
        </p:nvGrpSpPr>
        <p:grpSpPr>
          <a:xfrm>
            <a:off x="4596580" y="2399391"/>
            <a:ext cx="3377755" cy="474536"/>
            <a:chOff x="4596580" y="2399391"/>
            <a:chExt cx="3377755" cy="474536"/>
          </a:xfrm>
        </p:grpSpPr>
        <p:cxnSp>
          <p:nvCxnSpPr>
            <p:cNvPr id="26" name="Straight Arrow Connector 25"/>
            <p:cNvCxnSpPr/>
            <p:nvPr/>
          </p:nvCxnSpPr>
          <p:spPr>
            <a:xfrm flipV="1">
              <a:off x="5376137" y="2644610"/>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8" name="Rounded Rectangle 27"/>
            <p:cNvSpPr/>
            <p:nvPr/>
          </p:nvSpPr>
          <p:spPr>
            <a:xfrm>
              <a:off x="7431220" y="2399391"/>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rgbClr val="FF9900"/>
                  </a:solidFill>
                </a:rPr>
                <a:t>G</a:t>
              </a:r>
              <a:endParaRPr lang="en-US" sz="3000" b="1" dirty="0">
                <a:solidFill>
                  <a:srgbClr val="FF9900"/>
                </a:solidFill>
              </a:endParaRPr>
            </a:p>
          </p:txBody>
        </p:sp>
        <p:sp>
          <p:nvSpPr>
            <p:cNvPr id="29" name="Rounded Rectangle 28"/>
            <p:cNvSpPr/>
            <p:nvPr/>
          </p:nvSpPr>
          <p:spPr>
            <a:xfrm>
              <a:off x="4596580" y="2399391"/>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chemeClr val="tx2">
                      <a:lumMod val="50000"/>
                    </a:schemeClr>
                  </a:solidFill>
                </a:rPr>
                <a:t>B</a:t>
              </a:r>
              <a:endParaRPr lang="en-US" sz="3000" b="1" dirty="0">
                <a:solidFill>
                  <a:schemeClr val="tx2">
                    <a:lumMod val="50000"/>
                  </a:schemeClr>
                </a:solidFill>
              </a:endParaRPr>
            </a:p>
          </p:txBody>
        </p:sp>
      </p:grpSp>
      <p:grpSp>
        <p:nvGrpSpPr>
          <p:cNvPr id="3" name="Group 2"/>
          <p:cNvGrpSpPr/>
          <p:nvPr/>
        </p:nvGrpSpPr>
        <p:grpSpPr>
          <a:xfrm>
            <a:off x="8027958" y="2332855"/>
            <a:ext cx="963069" cy="1706854"/>
            <a:chOff x="8027958" y="2332855"/>
            <a:chExt cx="963069" cy="1706854"/>
          </a:xfrm>
        </p:grpSpPr>
        <p:sp>
          <p:nvSpPr>
            <p:cNvPr id="23" name="Rounded Rectangle 22"/>
            <p:cNvSpPr/>
            <p:nvPr/>
          </p:nvSpPr>
          <p:spPr>
            <a:xfrm>
              <a:off x="8447912" y="3552247"/>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chemeClr val="tx2">
                      <a:lumMod val="50000"/>
                    </a:schemeClr>
                  </a:solidFill>
                </a:rPr>
                <a:t>B</a:t>
              </a:r>
              <a:endParaRPr lang="en-US" sz="3000" b="1" dirty="0">
                <a:solidFill>
                  <a:schemeClr val="tx2">
                    <a:lumMod val="50000"/>
                  </a:schemeClr>
                </a:solidFill>
              </a:endParaRPr>
            </a:p>
          </p:txBody>
        </p:sp>
        <p:sp>
          <p:nvSpPr>
            <p:cNvPr id="24" name="TextBox 23"/>
            <p:cNvSpPr txBox="1"/>
            <p:nvPr/>
          </p:nvSpPr>
          <p:spPr>
            <a:xfrm>
              <a:off x="8027958" y="3485711"/>
              <a:ext cx="366331" cy="553998"/>
            </a:xfrm>
            <a:prstGeom prst="rect">
              <a:avLst/>
            </a:prstGeom>
            <a:noFill/>
          </p:spPr>
          <p:txBody>
            <a:bodyPr wrap="square" rtlCol="0">
              <a:spAutoFit/>
            </a:bodyPr>
            <a:lstStyle/>
            <a:p>
              <a:r>
                <a:rPr lang="en-US" sz="3000" dirty="0"/>
                <a:t>+</a:t>
              </a:r>
            </a:p>
          </p:txBody>
        </p:sp>
        <p:sp>
          <p:nvSpPr>
            <p:cNvPr id="31" name="Rounded Rectangle 30"/>
            <p:cNvSpPr/>
            <p:nvPr/>
          </p:nvSpPr>
          <p:spPr>
            <a:xfrm>
              <a:off x="8447912" y="2399391"/>
              <a:ext cx="543115" cy="474536"/>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smtClean="0">
                  <a:solidFill>
                    <a:schemeClr val="tx2">
                      <a:lumMod val="50000"/>
                    </a:schemeClr>
                  </a:solidFill>
                </a:rPr>
                <a:t>B</a:t>
              </a:r>
              <a:endParaRPr lang="en-US" sz="3000" b="1" dirty="0">
                <a:solidFill>
                  <a:schemeClr val="tx2">
                    <a:lumMod val="50000"/>
                  </a:schemeClr>
                </a:solidFill>
              </a:endParaRPr>
            </a:p>
          </p:txBody>
        </p:sp>
        <p:sp>
          <p:nvSpPr>
            <p:cNvPr id="32" name="TextBox 31"/>
            <p:cNvSpPr txBox="1"/>
            <p:nvPr/>
          </p:nvSpPr>
          <p:spPr>
            <a:xfrm>
              <a:off x="8027958" y="2332855"/>
              <a:ext cx="366331" cy="553998"/>
            </a:xfrm>
            <a:prstGeom prst="rect">
              <a:avLst/>
            </a:prstGeom>
            <a:noFill/>
          </p:spPr>
          <p:txBody>
            <a:bodyPr wrap="square" rtlCol="0">
              <a:spAutoFit/>
            </a:bodyPr>
            <a:lstStyle/>
            <a:p>
              <a:r>
                <a:rPr lang="en-US" sz="3000" dirty="0"/>
                <a:t>+</a:t>
              </a:r>
            </a:p>
          </p:txBody>
        </p:sp>
      </p:grpSp>
      <p:sp>
        <p:nvSpPr>
          <p:cNvPr id="25" name="Title 1"/>
          <p:cNvSpPr>
            <a:spLocks noGrp="1"/>
          </p:cNvSpPr>
          <p:nvPr>
            <p:ph type="title"/>
          </p:nvPr>
        </p:nvSpPr>
        <p:spPr>
          <a:xfrm>
            <a:off x="1621495" y="146242"/>
            <a:ext cx="9544243" cy="1009698"/>
          </a:xfrm>
        </p:spPr>
        <p:txBody>
          <a:bodyPr>
            <a:normAutofit/>
          </a:bodyPr>
          <a:lstStyle/>
          <a:p>
            <a:r>
              <a:rPr lang="en-US" dirty="0" smtClean="0"/>
              <a:t>Making model combination explicit</a:t>
            </a:r>
            <a:endParaRPr lang="en-US" dirty="0"/>
          </a:p>
        </p:txBody>
      </p:sp>
    </p:spTree>
    <p:extLst>
      <p:ext uri="{BB962C8B-B14F-4D97-AF65-F5344CB8AC3E}">
        <p14:creationId xmlns:p14="http://schemas.microsoft.com/office/powerpoint/2010/main" val="3491775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2184077" y="5602325"/>
            <a:ext cx="327281" cy="430887"/>
          </a:xfrm>
          <a:prstGeom prst="rect">
            <a:avLst/>
          </a:prstGeom>
        </p:spPr>
        <p:txBody>
          <a:bodyPr wrap="square">
            <a:spAutoFit/>
          </a:bodyPr>
          <a:lstStyle/>
          <a:p>
            <a:pPr algn="ctr"/>
            <a:r>
              <a:rPr lang="en-US" sz="2200" dirty="0">
                <a:solidFill>
                  <a:schemeClr val="tx2">
                    <a:lumMod val="50000"/>
                  </a:schemeClr>
                </a:solidFill>
              </a:rPr>
              <a:t>B</a:t>
            </a:r>
          </a:p>
        </p:txBody>
      </p:sp>
      <mc:AlternateContent xmlns:mc="http://schemas.openxmlformats.org/markup-compatibility/2006" xmlns:a14="http://schemas.microsoft.com/office/drawing/2010/main">
        <mc:Choice Requires="a14">
          <p:sp>
            <p:nvSpPr>
              <p:cNvPr id="33" name="Rectangle 32"/>
              <p:cNvSpPr/>
              <p:nvPr/>
            </p:nvSpPr>
            <p:spPr>
              <a:xfrm>
                <a:off x="3663173" y="5568260"/>
                <a:ext cx="1301235" cy="430887"/>
              </a:xfrm>
              <a:prstGeom prst="rect">
                <a:avLst/>
              </a:prstGeom>
            </p:spPr>
            <p:txBody>
              <a:bodyPr wrap="square">
                <a:spAutoFit/>
              </a:bodyPr>
              <a:lstStyle/>
              <a:p>
                <a:pPr algn="ctr"/>
                <a:r>
                  <a:rPr lang="en-US" sz="2200" dirty="0">
                    <a:solidFill>
                      <a:srgbClr val="FF9900"/>
                    </a:solidFill>
                  </a:rPr>
                  <a:t>G</a:t>
                </a:r>
                <a:r>
                  <a:rPr lang="en-US" sz="2200" baseline="-25000" dirty="0">
                    <a:solidFill>
                      <a:srgbClr val="FF9900"/>
                    </a:solidFill>
                  </a:rPr>
                  <a:t>RNNG</a:t>
                </a:r>
                <a:r>
                  <a:rPr lang="en-US" sz="2200" dirty="0"/>
                  <a:t> </a:t>
                </a:r>
                <a14:m>
                  <m:oMath xmlns:m="http://schemas.openxmlformats.org/officeDocument/2006/math">
                    <m:r>
                      <a:rPr lang="en-US" sz="2200" b="1" i="1">
                        <a:latin typeface="Cambria Math" panose="02040503050406030204" pitchFamily="18" charset="0"/>
                      </a:rPr>
                      <m:t>∪</m:t>
                    </m:r>
                  </m:oMath>
                </a14:m>
                <a:r>
                  <a:rPr lang="en-US" sz="2200" dirty="0"/>
                  <a:t> </a:t>
                </a:r>
                <a:r>
                  <a:rPr lang="en-US" sz="2200" dirty="0">
                    <a:solidFill>
                      <a:schemeClr val="tx2">
                        <a:lumMod val="50000"/>
                      </a:schemeClr>
                    </a:solidFill>
                  </a:rPr>
                  <a:t>B</a:t>
                </a:r>
              </a:p>
            </p:txBody>
          </p:sp>
        </mc:Choice>
        <mc:Fallback xmlns="">
          <p:sp>
            <p:nvSpPr>
              <p:cNvPr id="33" name="Rectangle 32"/>
              <p:cNvSpPr>
                <a:spLocks noRot="1" noChangeAspect="1" noMove="1" noResize="1" noEditPoints="1" noAdjustHandles="1" noChangeArrowheads="1" noChangeShapeType="1" noTextEdit="1"/>
              </p:cNvSpPr>
              <p:nvPr/>
            </p:nvSpPr>
            <p:spPr>
              <a:xfrm>
                <a:off x="3663173" y="5568260"/>
                <a:ext cx="1301235" cy="430887"/>
              </a:xfrm>
              <a:prstGeom prst="rect">
                <a:avLst/>
              </a:prstGeom>
              <a:blipFill>
                <a:blip r:embed="rId3"/>
                <a:stretch>
                  <a:fillRect l="-5634" t="-8451" r="-5634" b="-28169"/>
                </a:stretch>
              </a:blipFill>
            </p:spPr>
            <p:txBody>
              <a:bodyPr/>
              <a:lstStyle/>
              <a:p>
                <a:r>
                  <a:rPr lang="en-US">
                    <a:noFill/>
                  </a:rPr>
                  <a:t> </a:t>
                </a:r>
              </a:p>
            </p:txBody>
          </p:sp>
        </mc:Fallback>
      </mc:AlternateContent>
      <p:graphicFrame>
        <p:nvGraphicFramePr>
          <p:cNvPr id="46" name="Content Placeholder 4"/>
          <p:cNvGraphicFramePr>
            <a:graphicFrameLocks noGrp="1"/>
          </p:cNvGraphicFramePr>
          <p:nvPr>
            <p:ph idx="1"/>
            <p:extLst>
              <p:ext uri="{D42A27DB-BD31-4B8C-83A1-F6EECF244321}">
                <p14:modId xmlns:p14="http://schemas.microsoft.com/office/powerpoint/2010/main" val="1143422834"/>
              </p:ext>
            </p:extLst>
          </p:nvPr>
        </p:nvGraphicFramePr>
        <p:xfrm>
          <a:off x="771524" y="1308100"/>
          <a:ext cx="10791825" cy="4466167"/>
        </p:xfrm>
        <a:graphic>
          <a:graphicData uri="http://schemas.openxmlformats.org/drawingml/2006/chart">
            <c:chart xmlns:c="http://schemas.openxmlformats.org/drawingml/2006/chart" xmlns:r="http://schemas.openxmlformats.org/officeDocument/2006/relationships" r:id="rId4"/>
          </a:graphicData>
        </a:graphic>
      </p:graphicFrame>
      <p:sp>
        <p:nvSpPr>
          <p:cNvPr id="47" name="TextBox 46"/>
          <p:cNvSpPr txBox="1"/>
          <p:nvPr/>
        </p:nvSpPr>
        <p:spPr>
          <a:xfrm>
            <a:off x="3593895" y="4441081"/>
            <a:ext cx="1400222" cy="430887"/>
          </a:xfrm>
          <a:prstGeom prst="rect">
            <a:avLst/>
          </a:prstGeom>
          <a:noFill/>
        </p:spPr>
        <p:txBody>
          <a:bodyPr wrap="square" rtlCol="0">
            <a:spAutoFit/>
          </a:bodyPr>
          <a:lstStyle/>
          <a:p>
            <a:pPr algn="ctr"/>
            <a:r>
              <a:rPr lang="en-US" sz="2200" b="1" dirty="0" smtClean="0"/>
              <a:t>92.8</a:t>
            </a:r>
            <a:endParaRPr lang="en-US" sz="2200" b="1" dirty="0"/>
          </a:p>
        </p:txBody>
      </p:sp>
      <p:sp>
        <p:nvSpPr>
          <p:cNvPr id="49" name="TextBox 48"/>
          <p:cNvSpPr txBox="1"/>
          <p:nvPr/>
        </p:nvSpPr>
        <p:spPr>
          <a:xfrm>
            <a:off x="1648650" y="3437141"/>
            <a:ext cx="1398139" cy="430887"/>
          </a:xfrm>
          <a:prstGeom prst="rect">
            <a:avLst/>
          </a:prstGeom>
          <a:noFill/>
        </p:spPr>
        <p:txBody>
          <a:bodyPr wrap="square" rtlCol="0">
            <a:spAutoFit/>
          </a:bodyPr>
          <a:lstStyle/>
          <a:p>
            <a:pPr algn="ctr"/>
            <a:r>
              <a:rPr lang="en-US" sz="2200" b="1" dirty="0" smtClean="0"/>
              <a:t>93.5</a:t>
            </a:r>
            <a:endParaRPr lang="en-US" sz="2200" b="1" dirty="0"/>
          </a:p>
        </p:txBody>
      </p:sp>
      <p:sp>
        <p:nvSpPr>
          <p:cNvPr id="52" name="TextBox 51"/>
          <p:cNvSpPr txBox="1"/>
          <p:nvPr/>
        </p:nvSpPr>
        <p:spPr>
          <a:xfrm>
            <a:off x="7488894" y="3148385"/>
            <a:ext cx="1398139" cy="430887"/>
          </a:xfrm>
          <a:prstGeom prst="rect">
            <a:avLst/>
          </a:prstGeom>
          <a:noFill/>
        </p:spPr>
        <p:txBody>
          <a:bodyPr wrap="square" rtlCol="0">
            <a:spAutoFit/>
          </a:bodyPr>
          <a:lstStyle/>
          <a:p>
            <a:pPr algn="ctr"/>
            <a:r>
              <a:rPr lang="en-US" sz="2200" b="1" dirty="0" smtClean="0"/>
              <a:t>93.7</a:t>
            </a:r>
            <a:endParaRPr lang="en-US" sz="2200" b="1" dirty="0"/>
          </a:p>
        </p:txBody>
      </p:sp>
      <p:sp>
        <p:nvSpPr>
          <p:cNvPr id="54" name="TextBox 53"/>
          <p:cNvSpPr txBox="1"/>
          <p:nvPr/>
        </p:nvSpPr>
        <p:spPr>
          <a:xfrm>
            <a:off x="9377989" y="3408566"/>
            <a:ext cx="1437916" cy="430887"/>
          </a:xfrm>
          <a:prstGeom prst="rect">
            <a:avLst/>
          </a:prstGeom>
          <a:noFill/>
        </p:spPr>
        <p:txBody>
          <a:bodyPr wrap="square" rtlCol="0">
            <a:spAutoFit/>
          </a:bodyPr>
          <a:lstStyle/>
          <a:p>
            <a:pPr algn="ctr"/>
            <a:r>
              <a:rPr lang="en-US" sz="2200" b="1" dirty="0" smtClean="0"/>
              <a:t>93.5</a:t>
            </a:r>
            <a:endParaRPr lang="en-US" sz="2200" b="1" dirty="0"/>
          </a:p>
        </p:txBody>
      </p:sp>
      <p:sp>
        <p:nvSpPr>
          <p:cNvPr id="22" name="Rectangle 21"/>
          <p:cNvSpPr/>
          <p:nvPr/>
        </p:nvSpPr>
        <p:spPr>
          <a:xfrm>
            <a:off x="5095598" y="1197919"/>
            <a:ext cx="2301907" cy="553998"/>
          </a:xfrm>
          <a:prstGeom prst="rect">
            <a:avLst/>
          </a:prstGeom>
        </p:spPr>
        <p:txBody>
          <a:bodyPr wrap="square">
            <a:spAutoFit/>
          </a:bodyPr>
          <a:lstStyle/>
          <a:p>
            <a:pPr algn="ctr"/>
            <a:r>
              <a:rPr lang="en-US" sz="3000" dirty="0" smtClean="0"/>
              <a:t>F1 </a:t>
            </a:r>
            <a:r>
              <a:rPr lang="en-US" sz="3000" dirty="0"/>
              <a:t>on PTB</a:t>
            </a:r>
          </a:p>
        </p:txBody>
      </p:sp>
      <p:sp>
        <p:nvSpPr>
          <p:cNvPr id="15" name="TextBox 14"/>
          <p:cNvSpPr txBox="1"/>
          <p:nvPr/>
        </p:nvSpPr>
        <p:spPr>
          <a:xfrm>
            <a:off x="3555796" y="2324456"/>
            <a:ext cx="1515991" cy="430887"/>
          </a:xfrm>
          <a:prstGeom prst="rect">
            <a:avLst/>
          </a:prstGeom>
          <a:noFill/>
        </p:spPr>
        <p:txBody>
          <a:bodyPr wrap="square" rtlCol="0">
            <a:spAutoFit/>
          </a:bodyPr>
          <a:lstStyle/>
          <a:p>
            <a:pPr algn="ctr"/>
            <a:r>
              <a:rPr lang="en-US" sz="2200" b="1" dirty="0" smtClean="0"/>
              <a:t>93.9</a:t>
            </a:r>
            <a:endParaRPr lang="en-US" sz="2200" b="1" dirty="0"/>
          </a:p>
        </p:txBody>
      </p:sp>
      <p:sp>
        <p:nvSpPr>
          <p:cNvPr id="16" name="TextBox 15"/>
          <p:cNvSpPr txBox="1"/>
          <p:nvPr/>
        </p:nvSpPr>
        <p:spPr>
          <a:xfrm>
            <a:off x="1788653" y="2413733"/>
            <a:ext cx="1117181" cy="430887"/>
          </a:xfrm>
          <a:prstGeom prst="rect">
            <a:avLst/>
          </a:prstGeom>
          <a:noFill/>
        </p:spPr>
        <p:txBody>
          <a:bodyPr wrap="square" rtlCol="0">
            <a:spAutoFit/>
          </a:bodyPr>
          <a:lstStyle/>
          <a:p>
            <a:pPr algn="ctr"/>
            <a:r>
              <a:rPr lang="en-US" sz="2200" b="1" dirty="0" smtClean="0"/>
              <a:t>93.9</a:t>
            </a:r>
            <a:endParaRPr lang="en-US" sz="2200" b="1" dirty="0"/>
          </a:p>
        </p:txBody>
      </p:sp>
      <p:sp>
        <p:nvSpPr>
          <p:cNvPr id="17" name="TextBox 16"/>
          <p:cNvSpPr txBox="1"/>
          <p:nvPr/>
        </p:nvSpPr>
        <p:spPr>
          <a:xfrm>
            <a:off x="7488894" y="2221210"/>
            <a:ext cx="1398139" cy="430887"/>
          </a:xfrm>
          <a:prstGeom prst="rect">
            <a:avLst/>
          </a:prstGeom>
          <a:noFill/>
        </p:spPr>
        <p:txBody>
          <a:bodyPr wrap="square" rtlCol="0">
            <a:spAutoFit/>
          </a:bodyPr>
          <a:lstStyle/>
          <a:p>
            <a:pPr algn="ctr"/>
            <a:r>
              <a:rPr lang="en-US" sz="2200" b="1" dirty="0" smtClean="0"/>
              <a:t>94.0</a:t>
            </a:r>
            <a:endParaRPr lang="en-US" sz="2200" b="1" dirty="0"/>
          </a:p>
        </p:txBody>
      </p:sp>
      <p:sp>
        <p:nvSpPr>
          <p:cNvPr id="18" name="TextBox 17"/>
          <p:cNvSpPr txBox="1"/>
          <p:nvPr/>
        </p:nvSpPr>
        <p:spPr>
          <a:xfrm>
            <a:off x="9433249" y="2011188"/>
            <a:ext cx="1390407" cy="430887"/>
          </a:xfrm>
          <a:prstGeom prst="rect">
            <a:avLst/>
          </a:prstGeom>
          <a:noFill/>
        </p:spPr>
        <p:txBody>
          <a:bodyPr wrap="square" rtlCol="0">
            <a:spAutoFit/>
          </a:bodyPr>
          <a:lstStyle/>
          <a:p>
            <a:pPr algn="ctr"/>
            <a:r>
              <a:rPr lang="en-US" sz="2200" b="1" dirty="0" smtClean="0"/>
              <a:t>94.2</a:t>
            </a:r>
            <a:endParaRPr lang="en-US" sz="2200" b="1" dirty="0"/>
          </a:p>
        </p:txBody>
      </p:sp>
      <p:sp>
        <p:nvSpPr>
          <p:cNvPr id="19" name="Rectangle 18"/>
          <p:cNvSpPr/>
          <p:nvPr/>
        </p:nvSpPr>
        <p:spPr>
          <a:xfrm>
            <a:off x="1789128" y="5977925"/>
            <a:ext cx="3439517" cy="769441"/>
          </a:xfrm>
          <a:prstGeom prst="rect">
            <a:avLst/>
          </a:prstGeom>
        </p:spPr>
        <p:txBody>
          <a:bodyPr wrap="square">
            <a:spAutoFit/>
          </a:bodyPr>
          <a:lstStyle/>
          <a:p>
            <a:pPr algn="ctr"/>
            <a:r>
              <a:rPr lang="en-US" sz="2200" dirty="0"/>
              <a:t>RNNG Generative Model (</a:t>
            </a:r>
            <a:r>
              <a:rPr lang="en-US" sz="2200" dirty="0">
                <a:solidFill>
                  <a:srgbClr val="FF9900"/>
                </a:solidFill>
              </a:rPr>
              <a:t>G</a:t>
            </a:r>
            <a:r>
              <a:rPr lang="en-US" sz="2200" dirty="0"/>
              <a:t>=</a:t>
            </a:r>
            <a:r>
              <a:rPr lang="en-US" sz="2200" dirty="0">
                <a:solidFill>
                  <a:srgbClr val="FF9900"/>
                </a:solidFill>
              </a:rPr>
              <a:t>G</a:t>
            </a:r>
            <a:r>
              <a:rPr lang="en-US" sz="2200" baseline="-25000" dirty="0">
                <a:solidFill>
                  <a:srgbClr val="FF9900"/>
                </a:solidFill>
              </a:rPr>
              <a:t>RNNG</a:t>
            </a:r>
            <a:r>
              <a:rPr lang="en-US" sz="2200" dirty="0"/>
              <a:t>) </a:t>
            </a:r>
          </a:p>
        </p:txBody>
      </p:sp>
      <p:sp>
        <p:nvSpPr>
          <p:cNvPr id="20" name="Rectangle 19"/>
          <p:cNvSpPr/>
          <p:nvPr/>
        </p:nvSpPr>
        <p:spPr>
          <a:xfrm>
            <a:off x="7628016" y="5989053"/>
            <a:ext cx="3195640" cy="769441"/>
          </a:xfrm>
          <a:prstGeom prst="rect">
            <a:avLst/>
          </a:prstGeom>
        </p:spPr>
        <p:txBody>
          <a:bodyPr wrap="square">
            <a:spAutoFit/>
          </a:bodyPr>
          <a:lstStyle/>
          <a:p>
            <a:pPr algn="ctr"/>
            <a:r>
              <a:rPr lang="en-US" sz="2200" dirty="0"/>
              <a:t>LSTM Generative Model (</a:t>
            </a:r>
            <a:r>
              <a:rPr lang="en-US" sz="2200" dirty="0">
                <a:solidFill>
                  <a:srgbClr val="FF9900"/>
                </a:solidFill>
              </a:rPr>
              <a:t>G</a:t>
            </a:r>
            <a:r>
              <a:rPr lang="en-US" sz="2200" dirty="0"/>
              <a:t>=</a:t>
            </a:r>
            <a:r>
              <a:rPr lang="en-US" sz="2200" dirty="0">
                <a:solidFill>
                  <a:srgbClr val="FF9900"/>
                </a:solidFill>
              </a:rPr>
              <a:t>G</a:t>
            </a:r>
            <a:r>
              <a:rPr lang="en-US" sz="2200" baseline="-25000" dirty="0">
                <a:solidFill>
                  <a:srgbClr val="FF9900"/>
                </a:solidFill>
              </a:rPr>
              <a:t>LSTM</a:t>
            </a:r>
            <a:r>
              <a:rPr lang="en-US" sz="2200" dirty="0"/>
              <a:t>)</a:t>
            </a:r>
          </a:p>
        </p:txBody>
      </p:sp>
      <p:sp>
        <p:nvSpPr>
          <p:cNvPr id="21" name="Rectangle 20"/>
          <p:cNvSpPr/>
          <p:nvPr/>
        </p:nvSpPr>
        <p:spPr>
          <a:xfrm>
            <a:off x="7955695" y="5611998"/>
            <a:ext cx="447526" cy="430887"/>
          </a:xfrm>
          <a:prstGeom prst="rect">
            <a:avLst/>
          </a:prstGeom>
        </p:spPr>
        <p:txBody>
          <a:bodyPr wrap="square">
            <a:spAutoFit/>
          </a:bodyPr>
          <a:lstStyle/>
          <a:p>
            <a:pPr algn="ctr"/>
            <a:r>
              <a:rPr lang="en-US" sz="2200" dirty="0">
                <a:solidFill>
                  <a:schemeClr val="tx2">
                    <a:lumMod val="50000"/>
                  </a:schemeClr>
                </a:solidFill>
              </a:rPr>
              <a:t>B</a:t>
            </a:r>
          </a:p>
        </p:txBody>
      </p:sp>
      <mc:AlternateContent xmlns:mc="http://schemas.openxmlformats.org/markup-compatibility/2006" xmlns:a14="http://schemas.microsoft.com/office/drawing/2010/main">
        <mc:Choice Requires="a14">
          <p:sp>
            <p:nvSpPr>
              <p:cNvPr id="23" name="Rectangle 22"/>
              <p:cNvSpPr/>
              <p:nvPr/>
            </p:nvSpPr>
            <p:spPr>
              <a:xfrm>
                <a:off x="9433249" y="5596835"/>
                <a:ext cx="1319628" cy="430887"/>
              </a:xfrm>
              <a:prstGeom prst="rect">
                <a:avLst/>
              </a:prstGeom>
            </p:spPr>
            <p:txBody>
              <a:bodyPr wrap="square">
                <a:spAutoFit/>
              </a:bodyPr>
              <a:lstStyle/>
              <a:p>
                <a:pPr algn="ctr"/>
                <a:r>
                  <a:rPr lang="en-US" sz="2200" dirty="0">
                    <a:solidFill>
                      <a:srgbClr val="FF9900"/>
                    </a:solidFill>
                  </a:rPr>
                  <a:t>G</a:t>
                </a:r>
                <a:r>
                  <a:rPr lang="en-US" sz="2200" baseline="-25000" dirty="0">
                    <a:solidFill>
                      <a:srgbClr val="FF9900"/>
                    </a:solidFill>
                  </a:rPr>
                  <a:t>LSTM</a:t>
                </a:r>
                <a:r>
                  <a:rPr lang="en-US" sz="2200" dirty="0"/>
                  <a:t> </a:t>
                </a:r>
                <a14:m>
                  <m:oMath xmlns:m="http://schemas.openxmlformats.org/officeDocument/2006/math">
                    <m:r>
                      <a:rPr lang="en-US" sz="2200" b="1" i="1">
                        <a:latin typeface="Cambria Math" panose="02040503050406030204" pitchFamily="18" charset="0"/>
                      </a:rPr>
                      <m:t>∪</m:t>
                    </m:r>
                  </m:oMath>
                </a14:m>
                <a:r>
                  <a:rPr lang="en-US" sz="2200" dirty="0"/>
                  <a:t> </a:t>
                </a:r>
                <a:r>
                  <a:rPr lang="en-US" sz="2200" dirty="0">
                    <a:solidFill>
                      <a:schemeClr val="tx2">
                        <a:lumMod val="50000"/>
                      </a:schemeClr>
                    </a:solidFill>
                  </a:rPr>
                  <a:t>B</a:t>
                </a:r>
              </a:p>
            </p:txBody>
          </p:sp>
        </mc:Choice>
        <mc:Fallback xmlns="">
          <p:sp>
            <p:nvSpPr>
              <p:cNvPr id="23" name="Rectangle 22"/>
              <p:cNvSpPr>
                <a:spLocks noRot="1" noChangeAspect="1" noMove="1" noResize="1" noEditPoints="1" noAdjustHandles="1" noChangeArrowheads="1" noChangeShapeType="1" noTextEdit="1"/>
              </p:cNvSpPr>
              <p:nvPr/>
            </p:nvSpPr>
            <p:spPr>
              <a:xfrm>
                <a:off x="9433249" y="5596835"/>
                <a:ext cx="1319628" cy="430887"/>
              </a:xfrm>
              <a:prstGeom prst="rect">
                <a:avLst/>
              </a:prstGeom>
              <a:blipFill>
                <a:blip r:embed="rId5"/>
                <a:stretch>
                  <a:fillRect l="-3226" t="-9859" r="-2304" b="-28169"/>
                </a:stretch>
              </a:blipFill>
            </p:spPr>
            <p:txBody>
              <a:bodyPr/>
              <a:lstStyle/>
              <a:p>
                <a:r>
                  <a:rPr lang="en-US">
                    <a:noFill/>
                  </a:rPr>
                  <a:t> </a:t>
                </a:r>
              </a:p>
            </p:txBody>
          </p:sp>
        </mc:Fallback>
      </mc:AlternateContent>
      <p:sp>
        <p:nvSpPr>
          <p:cNvPr id="2" name="Rectangle 1"/>
          <p:cNvSpPr/>
          <p:nvPr/>
        </p:nvSpPr>
        <p:spPr>
          <a:xfrm>
            <a:off x="1609143" y="1359598"/>
            <a:ext cx="2297185" cy="49192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itle 1"/>
          <p:cNvSpPr>
            <a:spLocks noGrp="1"/>
          </p:cNvSpPr>
          <p:nvPr>
            <p:ph type="title"/>
          </p:nvPr>
        </p:nvSpPr>
        <p:spPr>
          <a:xfrm>
            <a:off x="1621495" y="146242"/>
            <a:ext cx="9544243" cy="1009698"/>
          </a:xfrm>
        </p:spPr>
        <p:txBody>
          <a:bodyPr>
            <a:normAutofit/>
          </a:bodyPr>
          <a:lstStyle/>
          <a:p>
            <a:r>
              <a:rPr lang="en-US" dirty="0" smtClean="0"/>
              <a:t>Making model combination explicit</a:t>
            </a:r>
            <a:endParaRPr lang="en-US" dirty="0"/>
          </a:p>
        </p:txBody>
      </p:sp>
    </p:spTree>
    <p:extLst>
      <p:ext uri="{BB962C8B-B14F-4D97-AF65-F5344CB8AC3E}">
        <p14:creationId xmlns:p14="http://schemas.microsoft.com/office/powerpoint/2010/main" val="259558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graphicEl>
                                              <a:chart seriesIdx="0" categoryIdx="-4" bldStep="series"/>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6">
                                            <p:graphicEl>
                                              <a:chart seriesIdx="1" categoryIdx="-4" bldStep="series"/>
                                            </p:graphicEl>
                                          </p:spTgt>
                                        </p:tgtEl>
                                        <p:attrNameLst>
                                          <p:attrName>style.visibility</p:attrName>
                                        </p:attrNameLst>
                                      </p:cBhvr>
                                      <p:to>
                                        <p:strVal val="visible"/>
                                      </p:to>
                                    </p:set>
                                    <p:animEffect transition="in" filter="wipe(down)">
                                      <p:cBhvr>
                                        <p:cTn id="13" dur="500"/>
                                        <p:tgtEl>
                                          <p:spTgt spid="46">
                                            <p:graphicEl>
                                              <a:chart seriesIdx="1" categoryIdx="-4" bldStep="series"/>
                                            </p:graphicEl>
                                          </p:spTgt>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uiExpand="1">
        <p:bldSub>
          <a:bldChart bld="series"/>
        </p:bldSub>
      </p:bldGraphic>
      <p:bldP spid="15" grpId="0"/>
      <p:bldP spid="16" grpId="0"/>
      <p:bldP spid="17" grpId="0"/>
      <p:bldP spid="18" grpId="0"/>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8625" y="1652095"/>
            <a:ext cx="11191875" cy="1009650"/>
          </a:xfrm>
        </p:spPr>
        <p:txBody>
          <a:bodyPr>
            <a:normAutofit/>
          </a:bodyPr>
          <a:lstStyle/>
          <a:p>
            <a:r>
              <a:rPr lang="en-US" dirty="0" smtClean="0"/>
              <a:t>Explicit score combination prevents errors</a:t>
            </a:r>
            <a:endParaRPr lang="en-US" b="1" dirty="0">
              <a:solidFill>
                <a:srgbClr val="FF9900"/>
              </a:solidFill>
            </a:endParaRPr>
          </a:p>
        </p:txBody>
      </p:sp>
      <p:cxnSp>
        <p:nvCxnSpPr>
          <p:cNvPr id="27" name="Straight Arrow Connector 26"/>
          <p:cNvCxnSpPr/>
          <p:nvPr/>
        </p:nvCxnSpPr>
        <p:spPr>
          <a:xfrm flipV="1">
            <a:off x="4751267" y="3269883"/>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28" name="Rounded Rectangle 27"/>
          <p:cNvSpPr/>
          <p:nvPr/>
        </p:nvSpPr>
        <p:spPr>
          <a:xfrm>
            <a:off x="3989998" y="2967514"/>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29" name="Rounded Rectangle 28"/>
          <p:cNvSpPr/>
          <p:nvPr/>
        </p:nvSpPr>
        <p:spPr>
          <a:xfrm>
            <a:off x="6797206" y="2967514"/>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sp>
        <p:nvSpPr>
          <p:cNvPr id="30" name="Rounded Rectangle 29"/>
          <p:cNvSpPr/>
          <p:nvPr/>
        </p:nvSpPr>
        <p:spPr>
          <a:xfrm>
            <a:off x="8098465" y="2967514"/>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3" name="TextBox 2"/>
          <p:cNvSpPr txBox="1"/>
          <p:nvPr/>
        </p:nvSpPr>
        <p:spPr>
          <a:xfrm>
            <a:off x="7551262" y="2875575"/>
            <a:ext cx="364165" cy="769441"/>
          </a:xfrm>
          <a:prstGeom prst="rect">
            <a:avLst/>
          </a:prstGeom>
          <a:noFill/>
        </p:spPr>
        <p:txBody>
          <a:bodyPr wrap="square" rtlCol="0">
            <a:spAutoFit/>
          </a:bodyPr>
          <a:lstStyle/>
          <a:p>
            <a:r>
              <a:rPr lang="en-US" sz="4400" dirty="0" smtClean="0"/>
              <a:t>+</a:t>
            </a:r>
            <a:endParaRPr lang="en-US" sz="4400" dirty="0"/>
          </a:p>
        </p:txBody>
      </p:sp>
      <p:cxnSp>
        <p:nvCxnSpPr>
          <p:cNvPr id="31" name="Straight Arrow Connector 30"/>
          <p:cNvCxnSpPr/>
          <p:nvPr/>
        </p:nvCxnSpPr>
        <p:spPr>
          <a:xfrm flipV="1">
            <a:off x="4751267" y="4441619"/>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32" name="Rounded Rectangle 31"/>
          <p:cNvSpPr/>
          <p:nvPr/>
        </p:nvSpPr>
        <p:spPr>
          <a:xfrm>
            <a:off x="3989998" y="4139250"/>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33" name="Rounded Rectangle 32"/>
          <p:cNvSpPr/>
          <p:nvPr/>
        </p:nvSpPr>
        <p:spPr>
          <a:xfrm>
            <a:off x="6797206" y="4139250"/>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sp>
        <p:nvSpPr>
          <p:cNvPr id="34" name="Rounded Rectangle 33"/>
          <p:cNvSpPr/>
          <p:nvPr/>
        </p:nvSpPr>
        <p:spPr>
          <a:xfrm>
            <a:off x="8098465" y="4139250"/>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35" name="TextBox 34"/>
          <p:cNvSpPr txBox="1"/>
          <p:nvPr/>
        </p:nvSpPr>
        <p:spPr>
          <a:xfrm>
            <a:off x="7551262" y="4047311"/>
            <a:ext cx="364165" cy="769441"/>
          </a:xfrm>
          <a:prstGeom prst="rect">
            <a:avLst/>
          </a:prstGeom>
          <a:noFill/>
        </p:spPr>
        <p:txBody>
          <a:bodyPr wrap="square" rtlCol="0">
            <a:spAutoFit/>
          </a:bodyPr>
          <a:lstStyle/>
          <a:p>
            <a:r>
              <a:rPr lang="en-US" sz="4400" dirty="0" smtClean="0"/>
              <a:t>+</a:t>
            </a:r>
            <a:endParaRPr lang="en-US" sz="4400" dirty="0"/>
          </a:p>
        </p:txBody>
      </p:sp>
      <p:sp>
        <p:nvSpPr>
          <p:cNvPr id="36" name="TextBox 35"/>
          <p:cNvSpPr txBox="1"/>
          <p:nvPr/>
        </p:nvSpPr>
        <p:spPr>
          <a:xfrm>
            <a:off x="3452320" y="4087676"/>
            <a:ext cx="364165" cy="707886"/>
          </a:xfrm>
          <a:prstGeom prst="rect">
            <a:avLst/>
          </a:prstGeom>
          <a:noFill/>
        </p:spPr>
        <p:txBody>
          <a:bodyPr wrap="square" rtlCol="0">
            <a:spAutoFit/>
          </a:bodyPr>
          <a:lstStyle/>
          <a:p>
            <a:r>
              <a:rPr lang="en-US" sz="4000" dirty="0"/>
              <a:t>∪</a:t>
            </a:r>
          </a:p>
        </p:txBody>
      </p:sp>
      <p:sp>
        <p:nvSpPr>
          <p:cNvPr id="37" name="Rounded Rectangle 36"/>
          <p:cNvSpPr/>
          <p:nvPr/>
        </p:nvSpPr>
        <p:spPr>
          <a:xfrm>
            <a:off x="2736364" y="4148837"/>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sp>
        <p:nvSpPr>
          <p:cNvPr id="38" name="Title 1"/>
          <p:cNvSpPr txBox="1">
            <a:spLocks/>
          </p:cNvSpPr>
          <p:nvPr/>
        </p:nvSpPr>
        <p:spPr>
          <a:xfrm>
            <a:off x="9491673" y="2960481"/>
            <a:ext cx="1253634" cy="618804"/>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fast</a:t>
            </a:r>
            <a:endParaRPr lang="en-US" b="1" dirty="0">
              <a:solidFill>
                <a:srgbClr val="FF9900"/>
              </a:solidFill>
            </a:endParaRPr>
          </a:p>
        </p:txBody>
      </p:sp>
      <p:sp>
        <p:nvSpPr>
          <p:cNvPr id="39" name="Title 1"/>
          <p:cNvSpPr txBox="1">
            <a:spLocks/>
          </p:cNvSpPr>
          <p:nvPr/>
        </p:nvSpPr>
        <p:spPr>
          <a:xfrm>
            <a:off x="9491673" y="4176758"/>
            <a:ext cx="1253634" cy="618804"/>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smtClean="0"/>
              <a:t>best</a:t>
            </a:r>
            <a:endParaRPr lang="en-US" b="1" dirty="0">
              <a:solidFill>
                <a:srgbClr val="FF9900"/>
              </a:solidFill>
            </a:endParaRPr>
          </a:p>
        </p:txBody>
      </p:sp>
      <p:sp>
        <p:nvSpPr>
          <p:cNvPr id="4" name="Rectangle 3"/>
          <p:cNvSpPr/>
          <p:nvPr/>
        </p:nvSpPr>
        <p:spPr>
          <a:xfrm>
            <a:off x="7551263" y="2784297"/>
            <a:ext cx="1387254" cy="2147299"/>
          </a:xfrm>
          <a:prstGeom prst="rect">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7432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 name="Content Placeholder 4"/>
          <p:cNvGraphicFramePr>
            <a:graphicFrameLocks noGrp="1"/>
          </p:cNvGraphicFramePr>
          <p:nvPr>
            <p:ph idx="1"/>
            <p:extLst>
              <p:ext uri="{D42A27DB-BD31-4B8C-83A1-F6EECF244321}">
                <p14:modId xmlns:p14="http://schemas.microsoft.com/office/powerpoint/2010/main" val="1132129002"/>
              </p:ext>
            </p:extLst>
          </p:nvPr>
        </p:nvGraphicFramePr>
        <p:xfrm>
          <a:off x="221381" y="1289812"/>
          <a:ext cx="11675443" cy="4584853"/>
        </p:xfrm>
        <a:graphic>
          <a:graphicData uri="http://schemas.openxmlformats.org/drawingml/2006/chart">
            <c:chart xmlns:c="http://schemas.openxmlformats.org/drawingml/2006/chart" xmlns:r="http://schemas.openxmlformats.org/officeDocument/2006/relationships" r:id="rId3"/>
          </a:graphicData>
        </a:graphic>
      </p:graphicFrame>
      <p:sp>
        <p:nvSpPr>
          <p:cNvPr id="7" name="Title 1"/>
          <p:cNvSpPr>
            <a:spLocks noGrp="1"/>
          </p:cNvSpPr>
          <p:nvPr>
            <p:ph type="title"/>
          </p:nvPr>
        </p:nvSpPr>
        <p:spPr>
          <a:xfrm>
            <a:off x="2614996" y="146242"/>
            <a:ext cx="7470679" cy="1009698"/>
          </a:xfrm>
        </p:spPr>
        <p:txBody>
          <a:bodyPr>
            <a:normAutofit/>
          </a:bodyPr>
          <a:lstStyle/>
          <a:p>
            <a:r>
              <a:rPr lang="en-US" dirty="0" smtClean="0"/>
              <a:t>Comparison to past work</a:t>
            </a:r>
            <a:endParaRPr lang="en-US" dirty="0"/>
          </a:p>
        </p:txBody>
      </p:sp>
      <p:sp>
        <p:nvSpPr>
          <p:cNvPr id="22" name="Rectangle 21"/>
          <p:cNvSpPr/>
          <p:nvPr/>
        </p:nvSpPr>
        <p:spPr>
          <a:xfrm>
            <a:off x="5610511" y="1155940"/>
            <a:ext cx="1729897" cy="553998"/>
          </a:xfrm>
          <a:prstGeom prst="rect">
            <a:avLst/>
          </a:prstGeom>
        </p:spPr>
        <p:txBody>
          <a:bodyPr wrap="none">
            <a:spAutoFit/>
          </a:bodyPr>
          <a:lstStyle/>
          <a:p>
            <a:r>
              <a:rPr lang="en-US" sz="3000" dirty="0" smtClean="0"/>
              <a:t>F1 on PTB</a:t>
            </a:r>
            <a:endParaRPr lang="en-US" sz="3000" dirty="0"/>
          </a:p>
        </p:txBody>
      </p:sp>
      <p:sp>
        <p:nvSpPr>
          <p:cNvPr id="21" name="Rectangle 20"/>
          <p:cNvSpPr/>
          <p:nvPr/>
        </p:nvSpPr>
        <p:spPr>
          <a:xfrm>
            <a:off x="1273310" y="4905020"/>
            <a:ext cx="1842169" cy="430887"/>
          </a:xfrm>
          <a:prstGeom prst="rect">
            <a:avLst/>
          </a:prstGeom>
        </p:spPr>
        <p:txBody>
          <a:bodyPr wrap="square">
            <a:spAutoFit/>
          </a:bodyPr>
          <a:lstStyle/>
          <a:p>
            <a:pPr algn="ctr"/>
            <a:r>
              <a:rPr lang="en-US" sz="2200" b="1" dirty="0" smtClean="0"/>
              <a:t>92.6</a:t>
            </a:r>
          </a:p>
        </p:txBody>
      </p:sp>
      <mc:AlternateContent xmlns:mc="http://schemas.openxmlformats.org/markup-compatibility/2006" xmlns:a14="http://schemas.microsoft.com/office/drawing/2010/main">
        <mc:Choice Requires="a14">
          <p:sp>
            <p:nvSpPr>
              <p:cNvPr id="29" name="Rectangle 28"/>
              <p:cNvSpPr/>
              <p:nvPr/>
            </p:nvSpPr>
            <p:spPr>
              <a:xfrm>
                <a:off x="8523117" y="3848529"/>
                <a:ext cx="3084415" cy="769441"/>
              </a:xfrm>
              <a:prstGeom prst="rect">
                <a:avLst/>
              </a:prstGeom>
            </p:spPr>
            <p:txBody>
              <a:bodyPr wrap="square">
                <a:spAutoFit/>
              </a:bodyPr>
              <a:lstStyle/>
              <a:p>
                <a:pPr algn="ctr"/>
                <a:r>
                  <a:rPr lang="en-US" sz="2200" b="1" dirty="0" smtClean="0"/>
                  <a:t>93.5</a:t>
                </a:r>
              </a:p>
              <a:p>
                <a:pPr algn="ctr"/>
                <a:r>
                  <a:rPr lang="en-US" sz="2200" dirty="0"/>
                  <a:t>G</a:t>
                </a:r>
                <a:r>
                  <a:rPr lang="en-US" sz="2200" baseline="-25000" dirty="0"/>
                  <a:t>RNNG</a:t>
                </a:r>
                <a14:m>
                  <m:oMath xmlns:m="http://schemas.openxmlformats.org/officeDocument/2006/math">
                    <m:r>
                      <a:rPr lang="en-US">
                        <a:latin typeface="Cambria Math" panose="02040503050406030204" pitchFamily="18" charset="0"/>
                      </a:rPr>
                      <m:t> </m:t>
                    </m:r>
                    <m:r>
                      <a:rPr lang="en-US" b="1" i="1">
                        <a:latin typeface="Cambria Math" panose="02040503050406030204" pitchFamily="18" charset="0"/>
                      </a:rPr>
                      <m:t>∪ </m:t>
                    </m:r>
                  </m:oMath>
                </a14:m>
                <a:r>
                  <a:rPr lang="en-US" sz="2200" dirty="0" smtClean="0"/>
                  <a:t>B</a:t>
                </a:r>
                <a:r>
                  <a:rPr lang="en-US" sz="2200" dirty="0"/>
                  <a:t>→</a:t>
                </a:r>
                <a:r>
                  <a:rPr lang="en-US" sz="2200" dirty="0" smtClean="0"/>
                  <a:t>G</a:t>
                </a:r>
                <a:r>
                  <a:rPr lang="en-US" sz="2200" baseline="-25000" dirty="0" smtClean="0"/>
                  <a:t>RNNG</a:t>
                </a:r>
                <a:r>
                  <a:rPr lang="en-US" sz="2200" dirty="0" smtClean="0"/>
                  <a:t>+B</a:t>
                </a:r>
                <a:endParaRPr lang="en-US" sz="2200" dirty="0"/>
              </a:p>
            </p:txBody>
          </p:sp>
        </mc:Choice>
        <mc:Fallback xmlns="">
          <p:sp>
            <p:nvSpPr>
              <p:cNvPr id="29" name="Rectangle 28"/>
              <p:cNvSpPr>
                <a:spLocks noRot="1" noChangeAspect="1" noMove="1" noResize="1" noEditPoints="1" noAdjustHandles="1" noChangeArrowheads="1" noChangeShapeType="1" noTextEdit="1"/>
              </p:cNvSpPr>
              <p:nvPr/>
            </p:nvSpPr>
            <p:spPr>
              <a:xfrm>
                <a:off x="8523117" y="3848529"/>
                <a:ext cx="3084415" cy="769441"/>
              </a:xfrm>
              <a:prstGeom prst="rect">
                <a:avLst/>
              </a:prstGeom>
              <a:blipFill>
                <a:blip r:embed="rId4"/>
                <a:stretch>
                  <a:fillRect t="-4724" b="-14961"/>
                </a:stretch>
              </a:blipFill>
            </p:spPr>
            <p:txBody>
              <a:bodyPr/>
              <a:lstStyle/>
              <a:p>
                <a:r>
                  <a:rPr lang="en-US">
                    <a:noFill/>
                  </a:rPr>
                  <a:t> </a:t>
                </a:r>
              </a:p>
            </p:txBody>
          </p:sp>
        </mc:Fallback>
      </mc:AlternateContent>
      <p:sp>
        <p:nvSpPr>
          <p:cNvPr id="10" name="TextBox 9"/>
          <p:cNvSpPr txBox="1"/>
          <p:nvPr/>
        </p:nvSpPr>
        <p:spPr>
          <a:xfrm>
            <a:off x="1263479" y="3338229"/>
            <a:ext cx="1842169" cy="769441"/>
          </a:xfrm>
          <a:prstGeom prst="rect">
            <a:avLst/>
          </a:prstGeom>
          <a:noFill/>
        </p:spPr>
        <p:txBody>
          <a:bodyPr wrap="square" rtlCol="0">
            <a:spAutoFit/>
          </a:bodyPr>
          <a:lstStyle/>
          <a:p>
            <a:pPr algn="ctr"/>
            <a:r>
              <a:rPr lang="en-US" sz="2200" b="1" dirty="0" smtClean="0"/>
              <a:t>93.8</a:t>
            </a:r>
          </a:p>
          <a:p>
            <a:pPr algn="ctr"/>
            <a:r>
              <a:rPr lang="en-US" sz="2200" dirty="0"/>
              <a:t>a</a:t>
            </a:r>
            <a:r>
              <a:rPr lang="en-US" sz="2200" dirty="0" smtClean="0"/>
              <a:t>dd silver data</a:t>
            </a:r>
            <a:endParaRPr lang="en-US" sz="2200" dirty="0"/>
          </a:p>
        </p:txBody>
      </p:sp>
      <p:sp>
        <p:nvSpPr>
          <p:cNvPr id="11" name="Rectangle 10"/>
          <p:cNvSpPr/>
          <p:nvPr/>
        </p:nvSpPr>
        <p:spPr>
          <a:xfrm>
            <a:off x="1091827" y="5703408"/>
            <a:ext cx="2205962" cy="769441"/>
          </a:xfrm>
          <a:prstGeom prst="rect">
            <a:avLst/>
          </a:prstGeom>
        </p:spPr>
        <p:txBody>
          <a:bodyPr wrap="square">
            <a:spAutoFit/>
          </a:bodyPr>
          <a:lstStyle/>
          <a:p>
            <a:pPr algn="ctr"/>
            <a:r>
              <a:rPr lang="en-US" sz="2200" dirty="0" err="1" smtClean="0"/>
              <a:t>Choe</a:t>
            </a:r>
            <a:r>
              <a:rPr lang="en-US" sz="2200" dirty="0" smtClean="0"/>
              <a:t> &amp; </a:t>
            </a:r>
            <a:r>
              <a:rPr lang="en-US" sz="2200" dirty="0" err="1" smtClean="0"/>
              <a:t>Charniak</a:t>
            </a:r>
            <a:endParaRPr lang="en-US" sz="2200" dirty="0" smtClean="0"/>
          </a:p>
          <a:p>
            <a:pPr algn="ctr"/>
            <a:r>
              <a:rPr lang="en-US" sz="2200" dirty="0" smtClean="0"/>
              <a:t>2016</a:t>
            </a:r>
            <a:endParaRPr lang="en-US" sz="2200" dirty="0"/>
          </a:p>
        </p:txBody>
      </p:sp>
      <p:sp>
        <p:nvSpPr>
          <p:cNvPr id="13" name="Rectangle 12"/>
          <p:cNvSpPr/>
          <p:nvPr/>
        </p:nvSpPr>
        <p:spPr>
          <a:xfrm>
            <a:off x="3918757" y="5703408"/>
            <a:ext cx="1842169" cy="769441"/>
          </a:xfrm>
          <a:prstGeom prst="rect">
            <a:avLst/>
          </a:prstGeom>
        </p:spPr>
        <p:txBody>
          <a:bodyPr wrap="square">
            <a:spAutoFit/>
          </a:bodyPr>
          <a:lstStyle/>
          <a:p>
            <a:pPr algn="ctr"/>
            <a:r>
              <a:rPr lang="en-US" sz="2200" dirty="0" smtClean="0"/>
              <a:t>Dyer et al. </a:t>
            </a:r>
            <a:endParaRPr lang="en-US" sz="2200" dirty="0"/>
          </a:p>
          <a:p>
            <a:pPr algn="ctr"/>
            <a:r>
              <a:rPr lang="en-US" sz="2200" dirty="0" smtClean="0"/>
              <a:t>2016</a:t>
            </a:r>
            <a:endParaRPr lang="en-US" sz="2200" dirty="0"/>
          </a:p>
        </p:txBody>
      </p:sp>
      <p:sp>
        <p:nvSpPr>
          <p:cNvPr id="14" name="Rectangle 13"/>
          <p:cNvSpPr/>
          <p:nvPr/>
        </p:nvSpPr>
        <p:spPr>
          <a:xfrm>
            <a:off x="6565447" y="5746845"/>
            <a:ext cx="1842169" cy="769441"/>
          </a:xfrm>
          <a:prstGeom prst="rect">
            <a:avLst/>
          </a:prstGeom>
        </p:spPr>
        <p:txBody>
          <a:bodyPr wrap="square">
            <a:spAutoFit/>
          </a:bodyPr>
          <a:lstStyle/>
          <a:p>
            <a:pPr algn="ctr"/>
            <a:r>
              <a:rPr lang="en-US" sz="2200" dirty="0" err="1" smtClean="0"/>
              <a:t>Kuncoro</a:t>
            </a:r>
            <a:r>
              <a:rPr lang="en-US" sz="2200" dirty="0" smtClean="0"/>
              <a:t> et al. </a:t>
            </a:r>
          </a:p>
          <a:p>
            <a:pPr algn="ctr"/>
            <a:r>
              <a:rPr lang="en-US" sz="2200" dirty="0" smtClean="0"/>
              <a:t>2017</a:t>
            </a:r>
            <a:endParaRPr lang="en-US" sz="2200" dirty="0"/>
          </a:p>
        </p:txBody>
      </p:sp>
      <p:sp>
        <p:nvSpPr>
          <p:cNvPr id="15" name="Rectangle 14"/>
          <p:cNvSpPr/>
          <p:nvPr/>
        </p:nvSpPr>
        <p:spPr>
          <a:xfrm>
            <a:off x="8924652" y="5732907"/>
            <a:ext cx="2205962" cy="430887"/>
          </a:xfrm>
          <a:prstGeom prst="rect">
            <a:avLst/>
          </a:prstGeom>
        </p:spPr>
        <p:txBody>
          <a:bodyPr wrap="square">
            <a:spAutoFit/>
          </a:bodyPr>
          <a:lstStyle/>
          <a:p>
            <a:pPr algn="ctr"/>
            <a:r>
              <a:rPr lang="en-US" sz="2200" dirty="0" smtClean="0"/>
              <a:t>Ours</a:t>
            </a:r>
            <a:endParaRPr lang="en-US" sz="2200" dirty="0"/>
          </a:p>
        </p:txBody>
      </p:sp>
      <p:sp>
        <p:nvSpPr>
          <p:cNvPr id="16" name="Rectangle 15"/>
          <p:cNvSpPr/>
          <p:nvPr/>
        </p:nvSpPr>
        <p:spPr>
          <a:xfrm>
            <a:off x="3918756" y="3968763"/>
            <a:ext cx="1842169" cy="430887"/>
          </a:xfrm>
          <a:prstGeom prst="rect">
            <a:avLst/>
          </a:prstGeom>
        </p:spPr>
        <p:txBody>
          <a:bodyPr wrap="square">
            <a:spAutoFit/>
          </a:bodyPr>
          <a:lstStyle/>
          <a:p>
            <a:pPr algn="ctr"/>
            <a:r>
              <a:rPr lang="en-US" sz="2200" b="1" dirty="0" smtClean="0"/>
              <a:t>93.3</a:t>
            </a:r>
          </a:p>
        </p:txBody>
      </p:sp>
      <p:sp>
        <p:nvSpPr>
          <p:cNvPr id="17" name="Rectangle 16"/>
          <p:cNvSpPr/>
          <p:nvPr/>
        </p:nvSpPr>
        <p:spPr>
          <a:xfrm>
            <a:off x="6526948" y="3604951"/>
            <a:ext cx="1842169" cy="430887"/>
          </a:xfrm>
          <a:prstGeom prst="rect">
            <a:avLst/>
          </a:prstGeom>
        </p:spPr>
        <p:txBody>
          <a:bodyPr wrap="square">
            <a:spAutoFit/>
          </a:bodyPr>
          <a:lstStyle/>
          <a:p>
            <a:pPr algn="ctr"/>
            <a:r>
              <a:rPr lang="en-US" sz="2200" b="1" dirty="0" smtClean="0"/>
              <a:t>93.6</a:t>
            </a:r>
          </a:p>
        </p:txBody>
      </p:sp>
      <p:sp>
        <p:nvSpPr>
          <p:cNvPr id="19" name="Rectangle 18"/>
          <p:cNvSpPr/>
          <p:nvPr/>
        </p:nvSpPr>
        <p:spPr>
          <a:xfrm>
            <a:off x="9006532" y="3117142"/>
            <a:ext cx="2125927" cy="769441"/>
          </a:xfrm>
          <a:prstGeom prst="rect">
            <a:avLst/>
          </a:prstGeom>
        </p:spPr>
        <p:txBody>
          <a:bodyPr wrap="square">
            <a:spAutoFit/>
          </a:bodyPr>
          <a:lstStyle/>
          <a:p>
            <a:pPr algn="ctr"/>
            <a:r>
              <a:rPr lang="en-US" sz="2200" b="1" dirty="0" smtClean="0"/>
              <a:t>93.9</a:t>
            </a:r>
          </a:p>
          <a:p>
            <a:pPr algn="ctr"/>
            <a:r>
              <a:rPr lang="en-US" dirty="0" smtClean="0"/>
              <a:t> </a:t>
            </a:r>
            <a:r>
              <a:rPr lang="en-US" sz="2200" dirty="0" smtClean="0"/>
              <a:t>add</a:t>
            </a:r>
            <a:r>
              <a:rPr lang="en-US" dirty="0" smtClean="0"/>
              <a:t> </a:t>
            </a:r>
            <a:r>
              <a:rPr lang="en-US" sz="2200" dirty="0" smtClean="0"/>
              <a:t>G</a:t>
            </a:r>
            <a:r>
              <a:rPr lang="en-US" sz="2200" baseline="-25000" dirty="0" smtClean="0"/>
              <a:t>LSTM</a:t>
            </a:r>
            <a:endParaRPr lang="en-US" sz="2200" dirty="0"/>
          </a:p>
        </p:txBody>
      </p:sp>
      <p:sp>
        <p:nvSpPr>
          <p:cNvPr id="23" name="TextBox 22"/>
          <p:cNvSpPr txBox="1"/>
          <p:nvPr/>
        </p:nvSpPr>
        <p:spPr>
          <a:xfrm>
            <a:off x="9158037" y="2243646"/>
            <a:ext cx="1842169" cy="769441"/>
          </a:xfrm>
          <a:prstGeom prst="rect">
            <a:avLst/>
          </a:prstGeom>
          <a:noFill/>
        </p:spPr>
        <p:txBody>
          <a:bodyPr wrap="square" rtlCol="0">
            <a:spAutoFit/>
          </a:bodyPr>
          <a:lstStyle/>
          <a:p>
            <a:pPr algn="ctr"/>
            <a:r>
              <a:rPr lang="en-US" sz="2200" b="1" dirty="0" smtClean="0"/>
              <a:t>94.7</a:t>
            </a:r>
          </a:p>
          <a:p>
            <a:pPr algn="ctr"/>
            <a:r>
              <a:rPr lang="en-US" sz="2200" dirty="0"/>
              <a:t>a</a:t>
            </a:r>
            <a:r>
              <a:rPr lang="en-US" sz="2200" dirty="0" smtClean="0"/>
              <a:t>dd silver data</a:t>
            </a:r>
            <a:endParaRPr lang="en-US" sz="2200" dirty="0"/>
          </a:p>
        </p:txBody>
      </p:sp>
    </p:spTree>
    <p:extLst>
      <p:ext uri="{BB962C8B-B14F-4D97-AF65-F5344CB8AC3E}">
        <p14:creationId xmlns:p14="http://schemas.microsoft.com/office/powerpoint/2010/main" val="27995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
                                            <p:graphicEl>
                                              <a:chart seriesIdx="0" categoryIdx="0" bldStep="ptInSeries"/>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graphicEl>
                                              <a:chart seriesIdx="0" categoryIdx="1" bldStep="ptInSeries"/>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
                                            <p:graphicEl>
                                              <a:chart seriesIdx="0" categoryIdx="2" bldStep="ptInSeries"/>
                                            </p:graphic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graphicEl>
                                              <a:chart seriesIdx="0" categoryIdx="3" bldStep="ptInSeries"/>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graphicEl>
                                              <a:chart seriesIdx="1" categoryIdx="0" bldStep="ptInSeries"/>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graphicEl>
                                              <a:chart seriesIdx="1" categoryIdx="1" bldStep="ptInSeries"/>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6">
                                            <p:graphicEl>
                                              <a:chart seriesIdx="1" categoryIdx="2" bldStep="ptInSeries"/>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6">
                                            <p:graphicEl>
                                              <a:chart seriesIdx="1" categoryIdx="3" bldStep="ptInSeries"/>
                                            </p:graphicEl>
                                          </p:spTgt>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6">
                                            <p:graphicEl>
                                              <a:chart seriesIdx="2" categoryIdx="0" bldStep="ptInSeries"/>
                                            </p:graphic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0"/>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46">
                                            <p:graphicEl>
                                              <a:chart seriesIdx="2" categoryIdx="1" bldStep="ptInSeries"/>
                                            </p:graphic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6">
                                            <p:graphicEl>
                                              <a:chart seriesIdx="2" categoryIdx="2" bldStep="ptInSeries"/>
                                            </p:graphicEl>
                                          </p:spTgt>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6">
                                            <p:graphicEl>
                                              <a:chart seriesIdx="2" categoryIdx="3" bldStep="ptInSeries"/>
                                            </p:graphic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uiExpand="1">
        <p:bldSub>
          <a:bldChart bld="seriesEl"/>
        </p:bldSub>
      </p:bldGraphic>
      <p:bldP spid="21" grpId="0" uiExpand="1"/>
      <p:bldP spid="29" grpId="0" uiExpand="1"/>
      <p:bldP spid="10" grpId="0" uiExpand="1"/>
      <p:bldP spid="11" grpId="0" uiExpand="1"/>
      <p:bldP spid="13" grpId="0" uiExpand="1"/>
      <p:bldP spid="14" grpId="0" uiExpand="1"/>
      <p:bldP spid="15" grpId="0" uiExpand="1"/>
      <p:bldP spid="16" grpId="0" uiExpand="1"/>
      <p:bldP spid="17" grpId="0" uiExpand="1"/>
      <p:bldP spid="19" grpId="0" uiExpand="1"/>
      <p:bldP spid="2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6242"/>
            <a:ext cx="12191999" cy="1009698"/>
          </a:xfrm>
        </p:spPr>
        <p:txBody>
          <a:bodyPr/>
          <a:lstStyle/>
          <a:p>
            <a:r>
              <a:rPr lang="en-US" dirty="0" smtClean="0">
                <a:solidFill>
                  <a:srgbClr val="333333"/>
                </a:solidFill>
              </a:rPr>
              <a:t>Conclusion</a:t>
            </a:r>
            <a:endParaRPr lang="en-US" dirty="0">
              <a:solidFill>
                <a:srgbClr val="333333"/>
              </a:solidFill>
            </a:endParaRPr>
          </a:p>
        </p:txBody>
      </p:sp>
      <p:sp>
        <p:nvSpPr>
          <p:cNvPr id="4" name="Content Placeholder 3"/>
          <p:cNvSpPr>
            <a:spLocks noGrp="1"/>
          </p:cNvSpPr>
          <p:nvPr>
            <p:ph idx="1"/>
          </p:nvPr>
        </p:nvSpPr>
        <p:spPr>
          <a:xfrm>
            <a:off x="874007" y="1650477"/>
            <a:ext cx="3758105" cy="596536"/>
          </a:xfrm>
        </p:spPr>
        <p:txBody>
          <a:bodyPr>
            <a:normAutofit/>
          </a:bodyPr>
          <a:lstStyle/>
          <a:p>
            <a:pPr marL="0" indent="0">
              <a:buNone/>
            </a:pPr>
            <a:r>
              <a:rPr lang="en-US" dirty="0" smtClean="0"/>
              <a:t>Search procedure for</a:t>
            </a:r>
            <a:endParaRPr lang="en-US" dirty="0"/>
          </a:p>
        </p:txBody>
      </p:sp>
      <p:grpSp>
        <p:nvGrpSpPr>
          <p:cNvPr id="14" name="Group 13"/>
          <p:cNvGrpSpPr/>
          <p:nvPr/>
        </p:nvGrpSpPr>
        <p:grpSpPr>
          <a:xfrm>
            <a:off x="3685229" y="5140684"/>
            <a:ext cx="4747619" cy="769441"/>
            <a:chOff x="4114886" y="5031355"/>
            <a:chExt cx="4747619" cy="769441"/>
          </a:xfrm>
        </p:grpSpPr>
        <p:cxnSp>
          <p:nvCxnSpPr>
            <p:cNvPr id="5" name="Straight Arrow Connector 4"/>
            <p:cNvCxnSpPr/>
            <p:nvPr/>
          </p:nvCxnSpPr>
          <p:spPr>
            <a:xfrm flipV="1">
              <a:off x="4876155" y="5425663"/>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114886" y="5123294"/>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7" name="Rounded Rectangle 6"/>
            <p:cNvSpPr/>
            <p:nvPr/>
          </p:nvSpPr>
          <p:spPr>
            <a:xfrm>
              <a:off x="6922094" y="5123294"/>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sp>
          <p:nvSpPr>
            <p:cNvPr id="8" name="Rounded Rectangle 7"/>
            <p:cNvSpPr/>
            <p:nvPr/>
          </p:nvSpPr>
          <p:spPr>
            <a:xfrm>
              <a:off x="8223353" y="5123294"/>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9" name="TextBox 8"/>
            <p:cNvSpPr txBox="1"/>
            <p:nvPr/>
          </p:nvSpPr>
          <p:spPr>
            <a:xfrm>
              <a:off x="7676150" y="5031355"/>
              <a:ext cx="364165" cy="769441"/>
            </a:xfrm>
            <a:prstGeom prst="rect">
              <a:avLst/>
            </a:prstGeom>
            <a:noFill/>
          </p:spPr>
          <p:txBody>
            <a:bodyPr wrap="square" rtlCol="0">
              <a:spAutoFit/>
            </a:bodyPr>
            <a:lstStyle/>
            <a:p>
              <a:r>
                <a:rPr lang="en-US" sz="4400" dirty="0" smtClean="0"/>
                <a:t>+</a:t>
              </a:r>
              <a:endParaRPr lang="en-US" sz="4400" dirty="0"/>
            </a:p>
          </p:txBody>
        </p:sp>
      </p:grpSp>
      <p:sp>
        <p:nvSpPr>
          <p:cNvPr id="10" name="Rounded Rectangle 9"/>
          <p:cNvSpPr/>
          <p:nvPr/>
        </p:nvSpPr>
        <p:spPr>
          <a:xfrm>
            <a:off x="4632112" y="1655963"/>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grpSp>
        <p:nvGrpSpPr>
          <p:cNvPr id="3" name="Group 2"/>
          <p:cNvGrpSpPr/>
          <p:nvPr/>
        </p:nvGrpSpPr>
        <p:grpSpPr>
          <a:xfrm>
            <a:off x="7123704" y="3297710"/>
            <a:ext cx="3477602" cy="585564"/>
            <a:chOff x="6877286" y="3072821"/>
            <a:chExt cx="3477602" cy="585564"/>
          </a:xfrm>
        </p:grpSpPr>
        <p:cxnSp>
          <p:nvCxnSpPr>
            <p:cNvPr id="11" name="Straight Arrow Connector 10"/>
            <p:cNvCxnSpPr/>
            <p:nvPr/>
          </p:nvCxnSpPr>
          <p:spPr>
            <a:xfrm flipV="1">
              <a:off x="7638555" y="3375190"/>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2" name="Rounded Rectangle 11"/>
            <p:cNvSpPr/>
            <p:nvPr/>
          </p:nvSpPr>
          <p:spPr>
            <a:xfrm>
              <a:off x="6877286" y="3072821"/>
              <a:ext cx="639152"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13" name="Rounded Rectangle 12"/>
            <p:cNvSpPr/>
            <p:nvPr/>
          </p:nvSpPr>
          <p:spPr>
            <a:xfrm>
              <a:off x="9684494" y="3072821"/>
              <a:ext cx="670394" cy="585564"/>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grpSp>
      <p:sp>
        <p:nvSpPr>
          <p:cNvPr id="15" name="Rectangle 14"/>
          <p:cNvSpPr/>
          <p:nvPr/>
        </p:nvSpPr>
        <p:spPr>
          <a:xfrm>
            <a:off x="874007" y="4374360"/>
            <a:ext cx="10354566" cy="584775"/>
          </a:xfrm>
          <a:prstGeom prst="rect">
            <a:avLst/>
          </a:prstGeom>
        </p:spPr>
        <p:txBody>
          <a:bodyPr wrap="none">
            <a:spAutoFit/>
          </a:bodyPr>
          <a:lstStyle/>
          <a:p>
            <a:r>
              <a:rPr lang="en-US" sz="3200" dirty="0"/>
              <a:t>Large improvements from simple, explicit score combination:</a:t>
            </a:r>
          </a:p>
        </p:txBody>
      </p:sp>
      <p:sp>
        <p:nvSpPr>
          <p:cNvPr id="16" name="Rectangle 15"/>
          <p:cNvSpPr/>
          <p:nvPr/>
        </p:nvSpPr>
        <p:spPr>
          <a:xfrm>
            <a:off x="874007" y="3308627"/>
            <a:ext cx="6280694" cy="584775"/>
          </a:xfrm>
          <a:prstGeom prst="rect">
            <a:avLst/>
          </a:prstGeom>
        </p:spPr>
        <p:txBody>
          <a:bodyPr wrap="none">
            <a:spAutoFit/>
          </a:bodyPr>
          <a:lstStyle/>
          <a:p>
            <a:r>
              <a:rPr lang="en-US" sz="3200" dirty="0" smtClean="0"/>
              <a:t>Found model combination effects in</a:t>
            </a:r>
            <a:endParaRPr lang="en-US" sz="3200" dirty="0"/>
          </a:p>
        </p:txBody>
      </p:sp>
      <p:sp>
        <p:nvSpPr>
          <p:cNvPr id="17" name="Content Placeholder 3"/>
          <p:cNvSpPr txBox="1">
            <a:spLocks/>
          </p:cNvSpPr>
          <p:nvPr/>
        </p:nvSpPr>
        <p:spPr>
          <a:xfrm>
            <a:off x="1046288" y="2342644"/>
            <a:ext cx="10592437" cy="596536"/>
          </a:xfrm>
          <a:prstGeom prst="rect">
            <a:avLst/>
          </a:prstGeom>
        </p:spPr>
        <p:txBody>
          <a:bodyPr vert="horz" lIns="91440" tIns="45720" rIns="91440" bIns="45720" rtlCol="0" anchor="ctr" anchorCtr="0">
            <a:normAutofit/>
          </a:bodyPr>
          <a:lst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smtClean="0"/>
              <a:t>(more effective version forthcoming: Stern et al., EMNLP 2017)</a:t>
            </a:r>
            <a:r>
              <a:rPr lang="en-US" i="1" dirty="0" smtClean="0"/>
              <a:t> </a:t>
            </a:r>
            <a:endParaRPr lang="en-US" dirty="0"/>
          </a:p>
        </p:txBody>
      </p:sp>
    </p:spTree>
    <p:extLst>
      <p:ext uri="{BB962C8B-B14F-4D97-AF65-F5344CB8AC3E}">
        <p14:creationId xmlns:p14="http://schemas.microsoft.com/office/powerpoint/2010/main" val="25733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0" grpId="0" animBg="1"/>
      <p:bldP spid="15" grpId="0"/>
      <p:bldP spid="16" grpId="0"/>
      <p:bldP spid="1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0" y="1308100"/>
            <a:ext cx="12192000" cy="4108450"/>
          </a:xfrm>
        </p:spPr>
        <p:txBody>
          <a:bodyPr>
            <a:normAutofit/>
          </a:bodyPr>
          <a:lstStyle/>
          <a:p>
            <a:pPr marL="0" indent="0" algn="ctr">
              <a:buNone/>
            </a:pPr>
            <a:r>
              <a:rPr lang="en-US" sz="4400" dirty="0" smtClean="0"/>
              <a:t>Thanks!</a:t>
            </a:r>
            <a:endParaRPr lang="en-US" sz="4400" dirty="0"/>
          </a:p>
        </p:txBody>
      </p:sp>
    </p:spTree>
    <p:extLst>
      <p:ext uri="{BB962C8B-B14F-4D97-AF65-F5344CB8AC3E}">
        <p14:creationId xmlns:p14="http://schemas.microsoft.com/office/powerpoint/2010/main" val="12139703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146242"/>
            <a:ext cx="12192000" cy="1009698"/>
          </a:xfrm>
        </p:spPr>
        <p:txBody>
          <a:bodyPr>
            <a:normAutofit/>
          </a:bodyPr>
          <a:lstStyle/>
          <a:p>
            <a:r>
              <a:rPr lang="en-US" dirty="0" smtClean="0"/>
              <a:t>Top-down generative models</a:t>
            </a:r>
            <a:endParaRPr lang="en-US" dirty="0"/>
          </a:p>
        </p:txBody>
      </p:sp>
      <p:grpSp>
        <p:nvGrpSpPr>
          <p:cNvPr id="56" name="Group 55"/>
          <p:cNvGrpSpPr/>
          <p:nvPr/>
        </p:nvGrpSpPr>
        <p:grpSpPr>
          <a:xfrm>
            <a:off x="3127227" y="1155940"/>
            <a:ext cx="5236633" cy="2858864"/>
            <a:chOff x="2094965" y="1228920"/>
            <a:chExt cx="5027815" cy="2744863"/>
          </a:xfrm>
        </p:grpSpPr>
        <p:grpSp>
          <p:nvGrpSpPr>
            <p:cNvPr id="39" name="Group 38"/>
            <p:cNvGrpSpPr/>
            <p:nvPr/>
          </p:nvGrpSpPr>
          <p:grpSpPr>
            <a:xfrm>
              <a:off x="2094965" y="1228920"/>
              <a:ext cx="5027815" cy="2744863"/>
              <a:chOff x="1233115" y="1228920"/>
              <a:chExt cx="5027815" cy="2744863"/>
            </a:xfrm>
          </p:grpSpPr>
          <p:sp>
            <p:nvSpPr>
              <p:cNvPr id="9" name="TextBox 8"/>
              <p:cNvSpPr txBox="1"/>
              <p:nvPr/>
            </p:nvSpPr>
            <p:spPr>
              <a:xfrm>
                <a:off x="1233115" y="3379848"/>
                <a:ext cx="815196" cy="587114"/>
              </a:xfrm>
              <a:prstGeom prst="rect">
                <a:avLst/>
              </a:prstGeom>
              <a:noFill/>
            </p:spPr>
            <p:txBody>
              <a:bodyPr wrap="none" rtlCol="0">
                <a:spAutoFit/>
              </a:bodyPr>
              <a:lstStyle/>
              <a:p>
                <a:r>
                  <a:rPr lang="en-US" sz="2800" dirty="0"/>
                  <a:t>The</a:t>
                </a:r>
              </a:p>
            </p:txBody>
          </p:sp>
          <p:sp>
            <p:nvSpPr>
              <p:cNvPr id="10" name="TextBox 9"/>
              <p:cNvSpPr txBox="1"/>
              <p:nvPr/>
            </p:nvSpPr>
            <p:spPr>
              <a:xfrm>
                <a:off x="2121239" y="3379848"/>
                <a:ext cx="933914" cy="587114"/>
              </a:xfrm>
              <a:prstGeom prst="rect">
                <a:avLst/>
              </a:prstGeom>
              <a:noFill/>
            </p:spPr>
            <p:txBody>
              <a:bodyPr wrap="none" rtlCol="0">
                <a:spAutoFit/>
              </a:bodyPr>
              <a:lstStyle/>
              <a:p>
                <a:r>
                  <a:rPr lang="en-US" sz="2800" dirty="0"/>
                  <a:t>man</a:t>
                </a:r>
              </a:p>
            </p:txBody>
          </p:sp>
          <p:sp>
            <p:nvSpPr>
              <p:cNvPr id="11" name="TextBox 10"/>
              <p:cNvSpPr txBox="1"/>
              <p:nvPr/>
            </p:nvSpPr>
            <p:spPr>
              <a:xfrm>
                <a:off x="3170052" y="3386669"/>
                <a:ext cx="824190" cy="587114"/>
              </a:xfrm>
              <a:prstGeom prst="rect">
                <a:avLst/>
              </a:prstGeom>
              <a:noFill/>
            </p:spPr>
            <p:txBody>
              <a:bodyPr wrap="none" rtlCol="0">
                <a:spAutoFit/>
              </a:bodyPr>
              <a:lstStyle/>
              <a:p>
                <a:r>
                  <a:rPr lang="en-US" sz="2800" dirty="0"/>
                  <a:t>had</a:t>
                </a:r>
              </a:p>
            </p:txBody>
          </p:sp>
          <p:sp>
            <p:nvSpPr>
              <p:cNvPr id="12" name="TextBox 11"/>
              <p:cNvSpPr txBox="1"/>
              <p:nvPr/>
            </p:nvSpPr>
            <p:spPr>
              <a:xfrm>
                <a:off x="4224628" y="3367717"/>
                <a:ext cx="611937" cy="587114"/>
              </a:xfrm>
              <a:prstGeom prst="rect">
                <a:avLst/>
              </a:prstGeom>
              <a:noFill/>
            </p:spPr>
            <p:txBody>
              <a:bodyPr wrap="none" rtlCol="0">
                <a:spAutoFit/>
              </a:bodyPr>
              <a:lstStyle/>
              <a:p>
                <a:r>
                  <a:rPr lang="en-US" sz="2800" dirty="0"/>
                  <a:t>an</a:t>
                </a:r>
              </a:p>
            </p:txBody>
          </p:sp>
          <p:sp>
            <p:nvSpPr>
              <p:cNvPr id="13" name="TextBox 12"/>
              <p:cNvSpPr txBox="1"/>
              <p:nvPr/>
            </p:nvSpPr>
            <p:spPr>
              <a:xfrm>
                <a:off x="5058250" y="3358016"/>
                <a:ext cx="903336" cy="587114"/>
              </a:xfrm>
              <a:prstGeom prst="rect">
                <a:avLst/>
              </a:prstGeom>
              <a:noFill/>
            </p:spPr>
            <p:txBody>
              <a:bodyPr wrap="none" rtlCol="0">
                <a:spAutoFit/>
              </a:bodyPr>
              <a:lstStyle/>
              <a:p>
                <a:r>
                  <a:rPr lang="en-US" sz="2800" dirty="0"/>
                  <a:t>idea</a:t>
                </a:r>
              </a:p>
            </p:txBody>
          </p:sp>
          <p:sp>
            <p:nvSpPr>
              <p:cNvPr id="14" name="TextBox 13"/>
              <p:cNvSpPr txBox="1"/>
              <p:nvPr/>
            </p:nvSpPr>
            <p:spPr>
              <a:xfrm>
                <a:off x="5951183" y="3358016"/>
                <a:ext cx="309747" cy="587114"/>
              </a:xfrm>
              <a:prstGeom prst="rect">
                <a:avLst/>
              </a:prstGeom>
              <a:noFill/>
            </p:spPr>
            <p:txBody>
              <a:bodyPr wrap="none" rtlCol="0">
                <a:spAutoFit/>
              </a:bodyPr>
              <a:lstStyle/>
              <a:p>
                <a:r>
                  <a:rPr lang="en-US" sz="2800" dirty="0"/>
                  <a:t>.</a:t>
                </a:r>
              </a:p>
            </p:txBody>
          </p:sp>
          <p:sp>
            <p:nvSpPr>
              <p:cNvPr id="15" name="TextBox 14"/>
              <p:cNvSpPr txBox="1"/>
              <p:nvPr/>
            </p:nvSpPr>
            <p:spPr>
              <a:xfrm>
                <a:off x="1755169" y="2717280"/>
                <a:ext cx="676692" cy="587114"/>
              </a:xfrm>
              <a:prstGeom prst="rect">
                <a:avLst/>
              </a:prstGeom>
              <a:noFill/>
            </p:spPr>
            <p:txBody>
              <a:bodyPr wrap="none" rtlCol="0">
                <a:spAutoFit/>
              </a:bodyPr>
              <a:lstStyle/>
              <a:p>
                <a:r>
                  <a:rPr lang="en-US" sz="2800" dirty="0"/>
                  <a:t>NP</a:t>
                </a:r>
              </a:p>
            </p:txBody>
          </p:sp>
          <p:sp>
            <p:nvSpPr>
              <p:cNvPr id="16" name="TextBox 15"/>
              <p:cNvSpPr txBox="1"/>
              <p:nvPr/>
            </p:nvSpPr>
            <p:spPr>
              <a:xfrm>
                <a:off x="4661755" y="2717280"/>
                <a:ext cx="676692" cy="587114"/>
              </a:xfrm>
              <a:prstGeom prst="rect">
                <a:avLst/>
              </a:prstGeom>
              <a:noFill/>
            </p:spPr>
            <p:txBody>
              <a:bodyPr wrap="none" rtlCol="0">
                <a:spAutoFit/>
              </a:bodyPr>
              <a:lstStyle/>
              <a:p>
                <a:r>
                  <a:rPr lang="en-US" sz="2800" dirty="0"/>
                  <a:t>NP</a:t>
                </a:r>
              </a:p>
            </p:txBody>
          </p:sp>
          <p:sp>
            <p:nvSpPr>
              <p:cNvPr id="17" name="TextBox 16"/>
              <p:cNvSpPr txBox="1"/>
              <p:nvPr/>
            </p:nvSpPr>
            <p:spPr>
              <a:xfrm>
                <a:off x="4006677" y="2045376"/>
                <a:ext cx="644315" cy="587114"/>
              </a:xfrm>
              <a:prstGeom prst="rect">
                <a:avLst/>
              </a:prstGeom>
              <a:noFill/>
            </p:spPr>
            <p:txBody>
              <a:bodyPr wrap="none" rtlCol="0">
                <a:spAutoFit/>
              </a:bodyPr>
              <a:lstStyle/>
              <a:p>
                <a:r>
                  <a:rPr lang="en-US" sz="2800" dirty="0"/>
                  <a:t>VP</a:t>
                </a:r>
              </a:p>
            </p:txBody>
          </p:sp>
          <p:sp>
            <p:nvSpPr>
              <p:cNvPr id="18" name="TextBox 17"/>
              <p:cNvSpPr txBox="1"/>
              <p:nvPr/>
            </p:nvSpPr>
            <p:spPr>
              <a:xfrm>
                <a:off x="3987346" y="1228920"/>
                <a:ext cx="392489" cy="587114"/>
              </a:xfrm>
              <a:prstGeom prst="rect">
                <a:avLst/>
              </a:prstGeom>
              <a:noFill/>
            </p:spPr>
            <p:txBody>
              <a:bodyPr wrap="none" rtlCol="0">
                <a:spAutoFit/>
              </a:bodyPr>
              <a:lstStyle/>
              <a:p>
                <a:r>
                  <a:rPr lang="en-US" sz="2800" dirty="0"/>
                  <a:t>S</a:t>
                </a:r>
              </a:p>
            </p:txBody>
          </p:sp>
          <p:cxnSp>
            <p:nvCxnSpPr>
              <p:cNvPr id="20" name="Straight Connector 19"/>
              <p:cNvCxnSpPr>
                <a:stCxn id="9" idx="0"/>
                <a:endCxn id="15" idx="2"/>
              </p:cNvCxnSpPr>
              <p:nvPr/>
            </p:nvCxnSpPr>
            <p:spPr>
              <a:xfrm flipV="1">
                <a:off x="1596356" y="3240500"/>
                <a:ext cx="460338" cy="139348"/>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5" idx="2"/>
                <a:endCxn id="10" idx="0"/>
              </p:cNvCxnSpPr>
              <p:nvPr/>
            </p:nvCxnSpPr>
            <p:spPr>
              <a:xfrm>
                <a:off x="2056694" y="3240500"/>
                <a:ext cx="480685" cy="139348"/>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15" idx="0"/>
                <a:endCxn id="18" idx="2"/>
              </p:cNvCxnSpPr>
              <p:nvPr/>
            </p:nvCxnSpPr>
            <p:spPr>
              <a:xfrm flipV="1">
                <a:off x="2056694" y="1752140"/>
                <a:ext cx="2105539" cy="965140"/>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8" idx="2"/>
                <a:endCxn id="17" idx="0"/>
              </p:cNvCxnSpPr>
              <p:nvPr/>
            </p:nvCxnSpPr>
            <p:spPr>
              <a:xfrm>
                <a:off x="4162233" y="1752140"/>
                <a:ext cx="131541" cy="293236"/>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17" idx="2"/>
                <a:endCxn id="11" idx="0"/>
              </p:cNvCxnSpPr>
              <p:nvPr/>
            </p:nvCxnSpPr>
            <p:spPr>
              <a:xfrm flipH="1">
                <a:off x="3537301" y="2568597"/>
                <a:ext cx="756474" cy="818072"/>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a:stCxn id="17" idx="2"/>
                <a:endCxn id="16" idx="0"/>
              </p:cNvCxnSpPr>
              <p:nvPr/>
            </p:nvCxnSpPr>
            <p:spPr>
              <a:xfrm>
                <a:off x="4293774" y="2568597"/>
                <a:ext cx="669505" cy="148684"/>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16" idx="2"/>
                <a:endCxn id="12" idx="0"/>
              </p:cNvCxnSpPr>
              <p:nvPr/>
            </p:nvCxnSpPr>
            <p:spPr>
              <a:xfrm flipH="1">
                <a:off x="4497299" y="3240500"/>
                <a:ext cx="465981" cy="127217"/>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6" idx="2"/>
                <a:endCxn id="13" idx="0"/>
              </p:cNvCxnSpPr>
              <p:nvPr/>
            </p:nvCxnSpPr>
            <p:spPr>
              <a:xfrm>
                <a:off x="4963280" y="3240500"/>
                <a:ext cx="497485" cy="117516"/>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3" name="Straight Connector 42"/>
            <p:cNvCxnSpPr>
              <a:stCxn id="18" idx="2"/>
              <a:endCxn id="14" idx="0"/>
            </p:cNvCxnSpPr>
            <p:nvPr/>
          </p:nvCxnSpPr>
          <p:spPr>
            <a:xfrm>
              <a:off x="5024083" y="1752140"/>
              <a:ext cx="1926969" cy="1605876"/>
            </a:xfrm>
            <a:prstGeom prst="line">
              <a:avLst/>
            </a:prstGeom>
            <a:ln w="41275">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1499511" y="4219563"/>
            <a:ext cx="647854" cy="523220"/>
          </a:xfrm>
          <a:prstGeom prst="rect">
            <a:avLst/>
          </a:prstGeom>
          <a:noFill/>
        </p:spPr>
        <p:txBody>
          <a:bodyPr wrap="square" rtlCol="0">
            <a:spAutoFit/>
          </a:bodyPr>
          <a:lstStyle/>
          <a:p>
            <a:r>
              <a:rPr lang="en-US" sz="2800" dirty="0"/>
              <a:t>(S</a:t>
            </a:r>
          </a:p>
        </p:txBody>
      </p:sp>
      <p:sp>
        <p:nvSpPr>
          <p:cNvPr id="46" name="TextBox 45"/>
          <p:cNvSpPr txBox="1"/>
          <p:nvPr/>
        </p:nvSpPr>
        <p:spPr>
          <a:xfrm>
            <a:off x="2090437" y="4219564"/>
            <a:ext cx="983479" cy="523220"/>
          </a:xfrm>
          <a:prstGeom prst="rect">
            <a:avLst/>
          </a:prstGeom>
          <a:noFill/>
        </p:spPr>
        <p:txBody>
          <a:bodyPr wrap="square" rtlCol="0">
            <a:spAutoFit/>
          </a:bodyPr>
          <a:lstStyle/>
          <a:p>
            <a:r>
              <a:rPr lang="en-US" sz="2800" dirty="0"/>
              <a:t>(NP</a:t>
            </a:r>
          </a:p>
        </p:txBody>
      </p:sp>
      <p:grpSp>
        <p:nvGrpSpPr>
          <p:cNvPr id="6" name="Group 5"/>
          <p:cNvGrpSpPr/>
          <p:nvPr/>
        </p:nvGrpSpPr>
        <p:grpSpPr>
          <a:xfrm>
            <a:off x="5300097" y="4219564"/>
            <a:ext cx="5384714" cy="523220"/>
            <a:chOff x="4048370" y="4718975"/>
            <a:chExt cx="4262154" cy="303894"/>
          </a:xfrm>
        </p:grpSpPr>
        <p:sp>
          <p:nvSpPr>
            <p:cNvPr id="47" name="TextBox 46"/>
            <p:cNvSpPr txBox="1"/>
            <p:nvPr/>
          </p:nvSpPr>
          <p:spPr>
            <a:xfrm>
              <a:off x="5698119" y="4718975"/>
              <a:ext cx="797368" cy="303894"/>
            </a:xfrm>
            <a:prstGeom prst="rect">
              <a:avLst/>
            </a:prstGeom>
            <a:noFill/>
          </p:spPr>
          <p:txBody>
            <a:bodyPr wrap="square" rtlCol="0">
              <a:spAutoFit/>
            </a:bodyPr>
            <a:lstStyle/>
            <a:p>
              <a:r>
                <a:rPr lang="en-US" sz="2800" dirty="0"/>
                <a:t>idea</a:t>
              </a:r>
            </a:p>
          </p:txBody>
        </p:sp>
        <p:sp>
          <p:nvSpPr>
            <p:cNvPr id="48" name="TextBox 47"/>
            <p:cNvSpPr txBox="1"/>
            <p:nvPr/>
          </p:nvSpPr>
          <p:spPr>
            <a:xfrm>
              <a:off x="6440950" y="4718975"/>
              <a:ext cx="317322" cy="303894"/>
            </a:xfrm>
            <a:prstGeom prst="rect">
              <a:avLst/>
            </a:prstGeom>
            <a:noFill/>
          </p:spPr>
          <p:txBody>
            <a:bodyPr wrap="square" rtlCol="0">
              <a:spAutoFit/>
            </a:bodyPr>
            <a:lstStyle/>
            <a:p>
              <a:r>
                <a:rPr lang="en-US" sz="2800" dirty="0"/>
                <a:t>)</a:t>
              </a:r>
            </a:p>
          </p:txBody>
        </p:sp>
        <p:sp>
          <p:nvSpPr>
            <p:cNvPr id="49" name="TextBox 48"/>
            <p:cNvSpPr txBox="1"/>
            <p:nvPr/>
          </p:nvSpPr>
          <p:spPr>
            <a:xfrm>
              <a:off x="5249361" y="4718975"/>
              <a:ext cx="797368" cy="303894"/>
            </a:xfrm>
            <a:prstGeom prst="rect">
              <a:avLst/>
            </a:prstGeom>
            <a:noFill/>
          </p:spPr>
          <p:txBody>
            <a:bodyPr wrap="square" rtlCol="0">
              <a:spAutoFit/>
            </a:bodyPr>
            <a:lstStyle/>
            <a:p>
              <a:r>
                <a:rPr lang="en-US" sz="2800" dirty="0"/>
                <a:t>an</a:t>
              </a:r>
            </a:p>
          </p:txBody>
        </p:sp>
        <p:sp>
          <p:nvSpPr>
            <p:cNvPr id="50" name="TextBox 49"/>
            <p:cNvSpPr txBox="1"/>
            <p:nvPr/>
          </p:nvSpPr>
          <p:spPr>
            <a:xfrm>
              <a:off x="6937822" y="4718975"/>
              <a:ext cx="317322" cy="303894"/>
            </a:xfrm>
            <a:prstGeom prst="rect">
              <a:avLst/>
            </a:prstGeom>
            <a:noFill/>
          </p:spPr>
          <p:txBody>
            <a:bodyPr wrap="square" rtlCol="0">
              <a:spAutoFit/>
            </a:bodyPr>
            <a:lstStyle/>
            <a:p>
              <a:r>
                <a:rPr lang="en-US" sz="2800" dirty="0"/>
                <a:t>)</a:t>
              </a:r>
            </a:p>
          </p:txBody>
        </p:sp>
        <p:sp>
          <p:nvSpPr>
            <p:cNvPr id="51" name="TextBox 50"/>
            <p:cNvSpPr txBox="1"/>
            <p:nvPr/>
          </p:nvSpPr>
          <p:spPr>
            <a:xfrm>
              <a:off x="7469525" y="4718975"/>
              <a:ext cx="317322" cy="303894"/>
            </a:xfrm>
            <a:prstGeom prst="rect">
              <a:avLst/>
            </a:prstGeom>
            <a:noFill/>
          </p:spPr>
          <p:txBody>
            <a:bodyPr wrap="square" rtlCol="0">
              <a:spAutoFit/>
            </a:bodyPr>
            <a:lstStyle/>
            <a:p>
              <a:r>
                <a:rPr lang="en-US" sz="2800" dirty="0"/>
                <a:t>.</a:t>
              </a:r>
            </a:p>
          </p:txBody>
        </p:sp>
        <p:sp>
          <p:nvSpPr>
            <p:cNvPr id="52" name="TextBox 51"/>
            <p:cNvSpPr txBox="1"/>
            <p:nvPr/>
          </p:nvSpPr>
          <p:spPr>
            <a:xfrm>
              <a:off x="7993202" y="4718975"/>
              <a:ext cx="317322" cy="303894"/>
            </a:xfrm>
            <a:prstGeom prst="rect">
              <a:avLst/>
            </a:prstGeom>
            <a:noFill/>
          </p:spPr>
          <p:txBody>
            <a:bodyPr wrap="square" rtlCol="0">
              <a:spAutoFit/>
            </a:bodyPr>
            <a:lstStyle/>
            <a:p>
              <a:r>
                <a:rPr lang="en-US" sz="2800" dirty="0"/>
                <a:t>)</a:t>
              </a:r>
            </a:p>
          </p:txBody>
        </p:sp>
        <p:sp>
          <p:nvSpPr>
            <p:cNvPr id="53" name="TextBox 52"/>
            <p:cNvSpPr txBox="1"/>
            <p:nvPr/>
          </p:nvSpPr>
          <p:spPr>
            <a:xfrm>
              <a:off x="4636552" y="4718975"/>
              <a:ext cx="797368" cy="303894"/>
            </a:xfrm>
            <a:prstGeom prst="rect">
              <a:avLst/>
            </a:prstGeom>
            <a:noFill/>
          </p:spPr>
          <p:txBody>
            <a:bodyPr wrap="square" rtlCol="0">
              <a:spAutoFit/>
            </a:bodyPr>
            <a:lstStyle/>
            <a:p>
              <a:r>
                <a:rPr lang="en-US" sz="2800" dirty="0"/>
                <a:t>(NP</a:t>
              </a:r>
            </a:p>
          </p:txBody>
        </p:sp>
        <p:sp>
          <p:nvSpPr>
            <p:cNvPr id="54" name="TextBox 53"/>
            <p:cNvSpPr txBox="1"/>
            <p:nvPr/>
          </p:nvSpPr>
          <p:spPr>
            <a:xfrm>
              <a:off x="4048370" y="4718975"/>
              <a:ext cx="705168" cy="303894"/>
            </a:xfrm>
            <a:prstGeom prst="rect">
              <a:avLst/>
            </a:prstGeom>
            <a:noFill/>
          </p:spPr>
          <p:txBody>
            <a:bodyPr wrap="square" rtlCol="0">
              <a:spAutoFit/>
            </a:bodyPr>
            <a:lstStyle/>
            <a:p>
              <a:pPr algn="ctr"/>
              <a:r>
                <a:rPr lang="en-US" sz="2800" dirty="0"/>
                <a:t>had</a:t>
              </a:r>
            </a:p>
          </p:txBody>
        </p:sp>
      </p:grpSp>
      <p:sp>
        <p:nvSpPr>
          <p:cNvPr id="58" name="TextBox 57"/>
          <p:cNvSpPr txBox="1"/>
          <p:nvPr/>
        </p:nvSpPr>
        <p:spPr>
          <a:xfrm>
            <a:off x="4673681" y="4219564"/>
            <a:ext cx="768546" cy="523220"/>
          </a:xfrm>
          <a:prstGeom prst="rect">
            <a:avLst/>
          </a:prstGeom>
          <a:noFill/>
        </p:spPr>
        <p:txBody>
          <a:bodyPr wrap="square" rtlCol="0">
            <a:spAutoFit/>
          </a:bodyPr>
          <a:lstStyle/>
          <a:p>
            <a:pPr algn="ctr"/>
            <a:r>
              <a:rPr lang="en-US" sz="2800" dirty="0"/>
              <a:t>(VP</a:t>
            </a:r>
          </a:p>
        </p:txBody>
      </p:sp>
      <p:sp>
        <p:nvSpPr>
          <p:cNvPr id="59" name="TextBox 58"/>
          <p:cNvSpPr txBox="1"/>
          <p:nvPr/>
        </p:nvSpPr>
        <p:spPr>
          <a:xfrm>
            <a:off x="2796412" y="4219568"/>
            <a:ext cx="983479" cy="523220"/>
          </a:xfrm>
          <a:prstGeom prst="rect">
            <a:avLst/>
          </a:prstGeom>
          <a:noFill/>
        </p:spPr>
        <p:txBody>
          <a:bodyPr wrap="square" rtlCol="0">
            <a:spAutoFit/>
          </a:bodyPr>
          <a:lstStyle/>
          <a:p>
            <a:r>
              <a:rPr lang="en-US" sz="2800" dirty="0"/>
              <a:t>The</a:t>
            </a:r>
          </a:p>
        </p:txBody>
      </p:sp>
      <p:sp>
        <p:nvSpPr>
          <p:cNvPr id="60" name="TextBox 59"/>
          <p:cNvSpPr txBox="1"/>
          <p:nvPr/>
        </p:nvSpPr>
        <p:spPr>
          <a:xfrm>
            <a:off x="3491695" y="4219561"/>
            <a:ext cx="983479" cy="523220"/>
          </a:xfrm>
          <a:prstGeom prst="rect">
            <a:avLst/>
          </a:prstGeom>
          <a:noFill/>
        </p:spPr>
        <p:txBody>
          <a:bodyPr wrap="square" rtlCol="0">
            <a:spAutoFit/>
          </a:bodyPr>
          <a:lstStyle/>
          <a:p>
            <a:r>
              <a:rPr lang="en-US" sz="2800" dirty="0"/>
              <a:t>man</a:t>
            </a:r>
          </a:p>
        </p:txBody>
      </p:sp>
      <p:sp>
        <p:nvSpPr>
          <p:cNvPr id="61" name="TextBox 60"/>
          <p:cNvSpPr txBox="1"/>
          <p:nvPr/>
        </p:nvSpPr>
        <p:spPr>
          <a:xfrm>
            <a:off x="4301399" y="4219563"/>
            <a:ext cx="400898" cy="523220"/>
          </a:xfrm>
          <a:prstGeom prst="rect">
            <a:avLst/>
          </a:prstGeom>
          <a:noFill/>
        </p:spPr>
        <p:txBody>
          <a:bodyPr wrap="square" rtlCol="0">
            <a:spAutoFit/>
          </a:bodyPr>
          <a:lstStyle/>
          <a:p>
            <a:r>
              <a:rPr lang="en-US" sz="2800" dirty="0"/>
              <a:t>)</a:t>
            </a:r>
          </a:p>
        </p:txBody>
      </p:sp>
      <p:sp>
        <p:nvSpPr>
          <p:cNvPr id="41" name="Content Placeholder 2"/>
          <p:cNvSpPr>
            <a:spLocks noGrp="1"/>
          </p:cNvSpPr>
          <p:nvPr>
            <p:ph idx="1"/>
          </p:nvPr>
        </p:nvSpPr>
        <p:spPr>
          <a:xfrm>
            <a:off x="1803223" y="5119751"/>
            <a:ext cx="8219985" cy="469131"/>
          </a:xfrm>
        </p:spPr>
        <p:txBody>
          <a:bodyPr>
            <a:noAutofit/>
          </a:bodyPr>
          <a:lstStyle/>
          <a:p>
            <a:pPr marL="457200" lvl="1" indent="0">
              <a:buClr>
                <a:srgbClr val="BDD0F0">
                  <a:lumMod val="75000"/>
                </a:srgbClr>
              </a:buClr>
              <a:buNone/>
            </a:pPr>
            <a:r>
              <a:rPr lang="en-US" sz="3000" b="1" dirty="0">
                <a:solidFill>
                  <a:srgbClr val="FF9900"/>
                </a:solidFill>
              </a:rPr>
              <a:t>G</a:t>
            </a:r>
            <a:r>
              <a:rPr lang="en-US" sz="3000" baseline="-25000" dirty="0">
                <a:solidFill>
                  <a:srgbClr val="FF9900"/>
                </a:solidFill>
              </a:rPr>
              <a:t>LSTM</a:t>
            </a:r>
            <a:r>
              <a:rPr lang="en-US" sz="3000" dirty="0">
                <a:solidFill>
                  <a:srgbClr val="333333"/>
                </a:solidFill>
              </a:rPr>
              <a:t> </a:t>
            </a:r>
            <a:r>
              <a:rPr lang="en-US" sz="2200" dirty="0">
                <a:solidFill>
                  <a:srgbClr val="333333"/>
                </a:solidFill>
              </a:rPr>
              <a:t>[</a:t>
            </a:r>
            <a:r>
              <a:rPr lang="en-US" sz="2200" i="1" dirty="0">
                <a:solidFill>
                  <a:srgbClr val="333333"/>
                </a:solidFill>
              </a:rPr>
              <a:t>Parsing as Language Modeling</a:t>
            </a:r>
            <a:r>
              <a:rPr lang="en-US" sz="2200" dirty="0">
                <a:solidFill>
                  <a:srgbClr val="333333"/>
                </a:solidFill>
              </a:rPr>
              <a:t>, </a:t>
            </a:r>
            <a:r>
              <a:rPr lang="en-US" sz="2200" dirty="0" err="1">
                <a:solidFill>
                  <a:srgbClr val="333333"/>
                </a:solidFill>
              </a:rPr>
              <a:t>Choe</a:t>
            </a:r>
            <a:r>
              <a:rPr lang="en-US" sz="2200" dirty="0">
                <a:solidFill>
                  <a:srgbClr val="333333"/>
                </a:solidFill>
              </a:rPr>
              <a:t> and </a:t>
            </a:r>
            <a:r>
              <a:rPr lang="en-US" sz="2200" dirty="0" err="1">
                <a:solidFill>
                  <a:srgbClr val="333333"/>
                </a:solidFill>
              </a:rPr>
              <a:t>Charniak</a:t>
            </a:r>
            <a:r>
              <a:rPr lang="en-US" sz="2200" dirty="0">
                <a:solidFill>
                  <a:srgbClr val="333333"/>
                </a:solidFill>
              </a:rPr>
              <a:t>, 2016</a:t>
            </a:r>
            <a:r>
              <a:rPr lang="en-US" sz="2200" dirty="0" smtClean="0">
                <a:solidFill>
                  <a:srgbClr val="333333"/>
                </a:solidFill>
              </a:rPr>
              <a:t>]</a:t>
            </a:r>
            <a:endParaRPr lang="en-US" sz="3000" b="1" dirty="0" smtClean="0">
              <a:solidFill>
                <a:srgbClr val="FF9900"/>
              </a:solidFill>
            </a:endParaRPr>
          </a:p>
        </p:txBody>
      </p:sp>
      <p:sp>
        <p:nvSpPr>
          <p:cNvPr id="5" name="Rectangle 4"/>
          <p:cNvSpPr/>
          <p:nvPr/>
        </p:nvSpPr>
        <p:spPr>
          <a:xfrm>
            <a:off x="1799770" y="5720858"/>
            <a:ext cx="8227458" cy="553998"/>
          </a:xfrm>
          <a:prstGeom prst="rect">
            <a:avLst/>
          </a:prstGeom>
        </p:spPr>
        <p:txBody>
          <a:bodyPr wrap="square">
            <a:spAutoFit/>
          </a:bodyPr>
          <a:lstStyle/>
          <a:p>
            <a:pPr lvl="1">
              <a:spcBef>
                <a:spcPct val="20000"/>
              </a:spcBef>
              <a:buClr>
                <a:srgbClr val="BDD0F0">
                  <a:lumMod val="75000"/>
                </a:srgbClr>
              </a:buClr>
            </a:pPr>
            <a:r>
              <a:rPr lang="en-US" sz="3000" b="1" dirty="0">
                <a:solidFill>
                  <a:srgbClr val="FF9900"/>
                </a:solidFill>
              </a:rPr>
              <a:t>G</a:t>
            </a:r>
            <a:r>
              <a:rPr lang="en-US" sz="3000" baseline="-25000" dirty="0">
                <a:solidFill>
                  <a:srgbClr val="FF9900"/>
                </a:solidFill>
              </a:rPr>
              <a:t>RNNG</a:t>
            </a:r>
            <a:r>
              <a:rPr lang="en-US" sz="3000" dirty="0">
                <a:solidFill>
                  <a:srgbClr val="333333"/>
                </a:solidFill>
              </a:rPr>
              <a:t> </a:t>
            </a:r>
            <a:r>
              <a:rPr lang="en-US" sz="2200" dirty="0" smtClean="0">
                <a:solidFill>
                  <a:srgbClr val="333333"/>
                </a:solidFill>
              </a:rPr>
              <a:t>[</a:t>
            </a:r>
            <a:r>
              <a:rPr lang="en-US" sz="2200" i="1" dirty="0">
                <a:solidFill>
                  <a:srgbClr val="333333"/>
                </a:solidFill>
              </a:rPr>
              <a:t>Recurrent Neural Network Grammars</a:t>
            </a:r>
            <a:r>
              <a:rPr lang="en-US" sz="2200" dirty="0">
                <a:solidFill>
                  <a:srgbClr val="333333"/>
                </a:solidFill>
              </a:rPr>
              <a:t>, Dyer et al. 2016]</a:t>
            </a:r>
          </a:p>
        </p:txBody>
      </p:sp>
    </p:spTree>
    <p:extLst>
      <p:ext uri="{BB962C8B-B14F-4D97-AF65-F5344CB8AC3E}">
        <p14:creationId xmlns:p14="http://schemas.microsoft.com/office/powerpoint/2010/main" val="3608105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6" grpId="0"/>
      <p:bldP spid="58" grpId="0"/>
      <p:bldP spid="59" grpId="0"/>
      <p:bldP spid="60" grpId="0"/>
      <p:bldP spid="61" grpId="0"/>
      <p:bldP spid="41" grpId="0" build="p"/>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46242"/>
            <a:ext cx="11533631" cy="1009698"/>
          </a:xfrm>
        </p:spPr>
        <p:txBody>
          <a:bodyPr>
            <a:normAutofit/>
          </a:bodyPr>
          <a:lstStyle/>
          <a:p>
            <a:r>
              <a:rPr lang="en-US" dirty="0">
                <a:solidFill>
                  <a:srgbClr val="333333"/>
                </a:solidFill>
              </a:rPr>
              <a:t>Generative models as </a:t>
            </a:r>
            <a:r>
              <a:rPr lang="en-US" dirty="0" err="1">
                <a:solidFill>
                  <a:srgbClr val="333333"/>
                </a:solidFill>
              </a:rPr>
              <a:t>rerankers</a:t>
            </a:r>
            <a:endParaRPr lang="en-US" dirty="0">
              <a:solidFill>
                <a:srgbClr val="333333"/>
              </a:solidFill>
            </a:endParaRPr>
          </a:p>
        </p:txBody>
      </p:sp>
      <p:grpSp>
        <p:nvGrpSpPr>
          <p:cNvPr id="166" name="Group 165"/>
          <p:cNvGrpSpPr/>
          <p:nvPr/>
        </p:nvGrpSpPr>
        <p:grpSpPr>
          <a:xfrm>
            <a:off x="3218345" y="1747012"/>
            <a:ext cx="6617307" cy="1163339"/>
            <a:chOff x="3373793" y="1275061"/>
            <a:chExt cx="6617307" cy="1163339"/>
          </a:xfrm>
        </p:grpSpPr>
        <p:sp>
          <p:nvSpPr>
            <p:cNvPr id="3" name="TextBox 2"/>
            <p:cNvSpPr txBox="1"/>
            <p:nvPr/>
          </p:nvSpPr>
          <p:spPr>
            <a:xfrm>
              <a:off x="6001610" y="1275061"/>
              <a:ext cx="3989490" cy="553998"/>
            </a:xfrm>
            <a:prstGeom prst="rect">
              <a:avLst/>
            </a:prstGeom>
            <a:noFill/>
          </p:spPr>
          <p:txBody>
            <a:bodyPr wrap="none" rtlCol="0">
              <a:spAutoFit/>
            </a:bodyPr>
            <a:lstStyle/>
            <a:p>
              <a:pPr algn="ctr"/>
              <a:r>
                <a:rPr lang="en-US" sz="3000" dirty="0"/>
                <a:t>generative neural </a:t>
              </a:r>
              <a:r>
                <a:rPr lang="en-US" sz="3000" dirty="0" smtClean="0"/>
                <a:t>model</a:t>
              </a:r>
              <a:endParaRPr lang="en-US" sz="3000" b="1" dirty="0"/>
            </a:p>
          </p:txBody>
        </p:sp>
        <p:sp>
          <p:nvSpPr>
            <p:cNvPr id="19" name="TextBox 18"/>
            <p:cNvSpPr txBox="1"/>
            <p:nvPr/>
          </p:nvSpPr>
          <p:spPr>
            <a:xfrm>
              <a:off x="3373793" y="1275061"/>
              <a:ext cx="1989455" cy="553998"/>
            </a:xfrm>
            <a:prstGeom prst="rect">
              <a:avLst/>
            </a:prstGeom>
            <a:noFill/>
          </p:spPr>
          <p:txBody>
            <a:bodyPr wrap="none" rtlCol="0">
              <a:spAutoFit/>
            </a:bodyPr>
            <a:lstStyle/>
            <a:p>
              <a:pPr algn="ctr"/>
              <a:r>
                <a:rPr lang="en-US" sz="3000" dirty="0"/>
                <a:t>base </a:t>
              </a:r>
              <a:r>
                <a:rPr lang="en-US" sz="3000" dirty="0" smtClean="0"/>
                <a:t>parser</a:t>
              </a:r>
              <a:endParaRPr lang="en-US" sz="3000" dirty="0"/>
            </a:p>
          </p:txBody>
        </p:sp>
        <p:cxnSp>
          <p:nvCxnSpPr>
            <p:cNvPr id="5" name="Straight Arrow Connector 4"/>
            <p:cNvCxnSpPr/>
            <p:nvPr/>
          </p:nvCxnSpPr>
          <p:spPr>
            <a:xfrm flipV="1">
              <a:off x="5186854" y="2138441"/>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77" name="Rounded Rectangle 76"/>
            <p:cNvSpPr/>
            <p:nvPr/>
          </p:nvSpPr>
          <p:spPr>
            <a:xfrm>
              <a:off x="4105545" y="1893222"/>
              <a:ext cx="573985"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81" name="Rounded Rectangle 80"/>
            <p:cNvSpPr/>
            <p:nvPr/>
          </p:nvSpPr>
          <p:spPr>
            <a:xfrm>
              <a:off x="7507113" y="1893222"/>
              <a:ext cx="582967"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grpSp>
      <p:grpSp>
        <p:nvGrpSpPr>
          <p:cNvPr id="82" name="Group 81"/>
          <p:cNvGrpSpPr/>
          <p:nvPr/>
        </p:nvGrpSpPr>
        <p:grpSpPr>
          <a:xfrm>
            <a:off x="3269019" y="3421383"/>
            <a:ext cx="1762387" cy="1144536"/>
            <a:chOff x="3221093" y="2649456"/>
            <a:chExt cx="2312200" cy="1505873"/>
          </a:xfrm>
        </p:grpSpPr>
        <p:sp>
          <p:nvSpPr>
            <p:cNvPr id="83" name="Rectangle 82"/>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4" name="Group 83"/>
            <p:cNvGrpSpPr/>
            <p:nvPr/>
          </p:nvGrpSpPr>
          <p:grpSpPr>
            <a:xfrm>
              <a:off x="3226781" y="2649456"/>
              <a:ext cx="2206029" cy="1453088"/>
              <a:chOff x="2094965" y="1228920"/>
              <a:chExt cx="5249000" cy="2657527"/>
            </a:xfrm>
          </p:grpSpPr>
          <p:grpSp>
            <p:nvGrpSpPr>
              <p:cNvPr id="85" name="Group 84"/>
              <p:cNvGrpSpPr/>
              <p:nvPr/>
            </p:nvGrpSpPr>
            <p:grpSpPr>
              <a:xfrm>
                <a:off x="2094965" y="1228920"/>
                <a:ext cx="5249000" cy="2657527"/>
                <a:chOff x="1233115" y="1228920"/>
                <a:chExt cx="5249000" cy="2657527"/>
              </a:xfrm>
            </p:grpSpPr>
            <p:sp>
              <p:nvSpPr>
                <p:cNvPr id="87" name="TextBox 86"/>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88" name="TextBox 87"/>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89" name="TextBox 88"/>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90" name="TextBox 89"/>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91" name="TextBox 90"/>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92" name="TextBox 91"/>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93" name="TextBox 92"/>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94" name="TextBox 93"/>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95" name="TextBox 94"/>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96" name="TextBox 95"/>
                <p:cNvSpPr txBox="1"/>
                <p:nvPr/>
              </p:nvSpPr>
              <p:spPr>
                <a:xfrm>
                  <a:off x="3987346" y="1228920"/>
                  <a:ext cx="1642339" cy="666535"/>
                </a:xfrm>
                <a:prstGeom prst="rect">
                  <a:avLst/>
                </a:prstGeom>
                <a:noFill/>
              </p:spPr>
              <p:txBody>
                <a:bodyPr wrap="none" rtlCol="0">
                  <a:spAutoFit/>
                </a:bodyPr>
                <a:lstStyle/>
                <a:p>
                  <a:r>
                    <a:rPr lang="en-US" sz="1200" dirty="0" smtClean="0"/>
                    <a:t>S-INV</a:t>
                  </a:r>
                  <a:endParaRPr lang="en-US" sz="1200" dirty="0"/>
                </a:p>
              </p:txBody>
            </p:sp>
            <p:cxnSp>
              <p:nvCxnSpPr>
                <p:cNvPr id="97" name="Straight Connector 96"/>
                <p:cNvCxnSpPr>
                  <a:stCxn id="87" idx="0"/>
                  <a:endCxn id="93"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93" idx="2"/>
                  <a:endCxn id="88"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9" name="Straight Connector 98"/>
                <p:cNvCxnSpPr>
                  <a:stCxn id="93" idx="0"/>
                  <a:endCxn id="96" idx="2"/>
                </p:cNvCxnSpPr>
                <p:nvPr/>
              </p:nvCxnSpPr>
              <p:spPr>
                <a:xfrm flipV="1">
                  <a:off x="2188461" y="1895455"/>
                  <a:ext cx="2620055" cy="821823"/>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96" idx="2"/>
                  <a:endCxn id="95" idx="0"/>
                </p:cNvCxnSpPr>
                <p:nvPr/>
              </p:nvCxnSpPr>
              <p:spPr>
                <a:xfrm flipH="1">
                  <a:off x="4424710" y="1895455"/>
                  <a:ext cx="383805" cy="14992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95" idx="2"/>
                  <a:endCxn id="89"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95" idx="2"/>
                  <a:endCxn id="94"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94" idx="2"/>
                  <a:endCxn id="90"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a:stCxn id="94" idx="2"/>
                  <a:endCxn id="91"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86" name="Straight Connector 85"/>
              <p:cNvCxnSpPr>
                <a:stCxn id="96" idx="2"/>
                <a:endCxn id="92" idx="0"/>
              </p:cNvCxnSpPr>
              <p:nvPr/>
            </p:nvCxnSpPr>
            <p:spPr>
              <a:xfrm>
                <a:off x="5670366" y="1895455"/>
                <a:ext cx="1408134" cy="14625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05" name="Group 104"/>
          <p:cNvGrpSpPr/>
          <p:nvPr/>
        </p:nvGrpSpPr>
        <p:grpSpPr>
          <a:xfrm>
            <a:off x="3421419" y="3573783"/>
            <a:ext cx="1762387" cy="1144536"/>
            <a:chOff x="3221093" y="2649456"/>
            <a:chExt cx="2312200" cy="1505873"/>
          </a:xfrm>
        </p:grpSpPr>
        <p:sp>
          <p:nvSpPr>
            <p:cNvPr id="106" name="Rectangle 105"/>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7" name="Group 106"/>
            <p:cNvGrpSpPr/>
            <p:nvPr/>
          </p:nvGrpSpPr>
          <p:grpSpPr>
            <a:xfrm>
              <a:off x="3226781" y="2649456"/>
              <a:ext cx="2206029" cy="1453088"/>
              <a:chOff x="2094965" y="1228920"/>
              <a:chExt cx="5249000" cy="2657527"/>
            </a:xfrm>
          </p:grpSpPr>
          <p:grpSp>
            <p:nvGrpSpPr>
              <p:cNvPr id="108" name="Group 107"/>
              <p:cNvGrpSpPr/>
              <p:nvPr/>
            </p:nvGrpSpPr>
            <p:grpSpPr>
              <a:xfrm>
                <a:off x="2094965" y="1228920"/>
                <a:ext cx="5249000" cy="2657527"/>
                <a:chOff x="1233115" y="1228920"/>
                <a:chExt cx="5249000" cy="2657527"/>
              </a:xfrm>
            </p:grpSpPr>
            <p:sp>
              <p:nvSpPr>
                <p:cNvPr id="110" name="TextBox 109"/>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11" name="TextBox 110"/>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112" name="TextBox 111"/>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113" name="TextBox 112"/>
                <p:cNvSpPr txBox="1"/>
                <p:nvPr/>
              </p:nvSpPr>
              <p:spPr>
                <a:xfrm>
                  <a:off x="4224629" y="3367717"/>
                  <a:ext cx="805551" cy="506599"/>
                </a:xfrm>
                <a:prstGeom prst="rect">
                  <a:avLst/>
                </a:prstGeom>
                <a:noFill/>
              </p:spPr>
              <p:txBody>
                <a:bodyPr wrap="none" rtlCol="0">
                  <a:spAutoFit/>
                </a:bodyPr>
                <a:lstStyle/>
                <a:p>
                  <a:r>
                    <a:rPr lang="en-US" sz="1200" dirty="0"/>
                    <a:t>an</a:t>
                  </a:r>
                </a:p>
              </p:txBody>
            </p:sp>
            <p:sp>
              <p:nvSpPr>
                <p:cNvPr id="114" name="TextBox 113"/>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15" name="TextBox 114"/>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16" name="TextBox 115"/>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17" name="TextBox 116"/>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18" name="TextBox 117"/>
                <p:cNvSpPr txBox="1"/>
                <p:nvPr/>
              </p:nvSpPr>
              <p:spPr>
                <a:xfrm>
                  <a:off x="4006675" y="2045375"/>
                  <a:ext cx="836065" cy="506599"/>
                </a:xfrm>
                <a:prstGeom prst="rect">
                  <a:avLst/>
                </a:prstGeom>
                <a:noFill/>
              </p:spPr>
              <p:txBody>
                <a:bodyPr wrap="none" rtlCol="0">
                  <a:spAutoFit/>
                </a:bodyPr>
                <a:lstStyle/>
                <a:p>
                  <a:r>
                    <a:rPr lang="en-US" sz="1200" dirty="0"/>
                    <a:t>VP</a:t>
                  </a:r>
                </a:p>
              </p:txBody>
            </p:sp>
            <p:sp>
              <p:nvSpPr>
                <p:cNvPr id="119" name="TextBox 118"/>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20" name="Straight Connector 119"/>
                <p:cNvCxnSpPr>
                  <a:stCxn id="110" idx="0"/>
                  <a:endCxn id="116"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a:stCxn id="116" idx="2"/>
                  <a:endCxn id="111"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116" idx="0"/>
                  <a:endCxn id="119"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119" idx="2"/>
                  <a:endCxn id="118" idx="0"/>
                </p:cNvCxnSpPr>
                <p:nvPr/>
              </p:nvCxnSpPr>
              <p:spPr>
                <a:xfrm>
                  <a:off x="4290953" y="1735519"/>
                  <a:ext cx="133755" cy="30985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118" idx="2"/>
                  <a:endCxn id="112" idx="0"/>
                </p:cNvCxnSpPr>
                <p:nvPr/>
              </p:nvCxnSpPr>
              <p:spPr>
                <a:xfrm flipH="1">
                  <a:off x="3648554" y="2551974"/>
                  <a:ext cx="776154" cy="82787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a:stCxn id="118" idx="2"/>
                  <a:endCxn id="117" idx="0"/>
                </p:cNvCxnSpPr>
                <p:nvPr/>
              </p:nvCxnSpPr>
              <p:spPr>
                <a:xfrm>
                  <a:off x="4424708" y="2551974"/>
                  <a:ext cx="670336" cy="165305"/>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117" idx="2"/>
                  <a:endCxn id="113" idx="0"/>
                </p:cNvCxnSpPr>
                <p:nvPr/>
              </p:nvCxnSpPr>
              <p:spPr>
                <a:xfrm flipH="1">
                  <a:off x="4627405" y="3223878"/>
                  <a:ext cx="467638" cy="143840"/>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17" idx="2"/>
                  <a:endCxn id="114"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09" name="Straight Connector 108"/>
              <p:cNvCxnSpPr>
                <a:stCxn id="119" idx="2"/>
                <a:endCxn id="115"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p:grpSp>
        <p:nvGrpSpPr>
          <p:cNvPr id="128" name="Group 127"/>
          <p:cNvGrpSpPr/>
          <p:nvPr/>
        </p:nvGrpSpPr>
        <p:grpSpPr>
          <a:xfrm>
            <a:off x="3573819" y="3726183"/>
            <a:ext cx="1762387" cy="1144536"/>
            <a:chOff x="3221093" y="2649456"/>
            <a:chExt cx="2312200" cy="1505873"/>
          </a:xfrm>
        </p:grpSpPr>
        <p:sp>
          <p:nvSpPr>
            <p:cNvPr id="129" name="Rectangle 128"/>
            <p:cNvSpPr/>
            <p:nvPr/>
          </p:nvSpPr>
          <p:spPr>
            <a:xfrm>
              <a:off x="3221093" y="2680869"/>
              <a:ext cx="2312200" cy="1474460"/>
            </a:xfrm>
            <a:prstGeom prst="rect">
              <a:avLst/>
            </a:prstGeom>
            <a:solidFill>
              <a:schemeClr val="tx2"/>
            </a:solidFill>
            <a:ln w="38100" cap="rnd">
              <a:solidFill>
                <a:schemeClr val="tx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30" name="Group 129"/>
            <p:cNvGrpSpPr/>
            <p:nvPr/>
          </p:nvGrpSpPr>
          <p:grpSpPr>
            <a:xfrm>
              <a:off x="3226781" y="2649456"/>
              <a:ext cx="2206029" cy="1453088"/>
              <a:chOff x="2094965" y="1228920"/>
              <a:chExt cx="5249000" cy="2657527"/>
            </a:xfrm>
          </p:grpSpPr>
          <p:grpSp>
            <p:nvGrpSpPr>
              <p:cNvPr id="131" name="Group 130"/>
              <p:cNvGrpSpPr/>
              <p:nvPr/>
            </p:nvGrpSpPr>
            <p:grpSpPr>
              <a:xfrm>
                <a:off x="2094965" y="1228920"/>
                <a:ext cx="5249000" cy="2657527"/>
                <a:chOff x="1233115" y="1228920"/>
                <a:chExt cx="5249000" cy="2657527"/>
              </a:xfrm>
            </p:grpSpPr>
            <p:sp>
              <p:nvSpPr>
                <p:cNvPr id="133" name="TextBox 132"/>
                <p:cNvSpPr txBox="1"/>
                <p:nvPr/>
              </p:nvSpPr>
              <p:spPr>
                <a:xfrm>
                  <a:off x="1233115" y="3379848"/>
                  <a:ext cx="992448" cy="506599"/>
                </a:xfrm>
                <a:prstGeom prst="rect">
                  <a:avLst/>
                </a:prstGeom>
                <a:noFill/>
              </p:spPr>
              <p:txBody>
                <a:bodyPr wrap="none" rtlCol="0">
                  <a:spAutoFit/>
                </a:bodyPr>
                <a:lstStyle/>
                <a:p>
                  <a:r>
                    <a:rPr lang="en-US" sz="1200" dirty="0"/>
                    <a:t>The</a:t>
                  </a:r>
                </a:p>
              </p:txBody>
            </p:sp>
            <p:sp>
              <p:nvSpPr>
                <p:cNvPr id="134" name="TextBox 133"/>
                <p:cNvSpPr txBox="1"/>
                <p:nvPr/>
              </p:nvSpPr>
              <p:spPr>
                <a:xfrm>
                  <a:off x="2121238" y="3379848"/>
                  <a:ext cx="1099244" cy="506599"/>
                </a:xfrm>
                <a:prstGeom prst="rect">
                  <a:avLst/>
                </a:prstGeom>
                <a:noFill/>
              </p:spPr>
              <p:txBody>
                <a:bodyPr wrap="none" rtlCol="0">
                  <a:spAutoFit/>
                </a:bodyPr>
                <a:lstStyle/>
                <a:p>
                  <a:r>
                    <a:rPr lang="en-US" sz="1200" dirty="0"/>
                    <a:t>man</a:t>
                  </a:r>
                </a:p>
              </p:txBody>
            </p:sp>
            <p:sp>
              <p:nvSpPr>
                <p:cNvPr id="135" name="TextBox 134"/>
                <p:cNvSpPr txBox="1"/>
                <p:nvPr/>
              </p:nvSpPr>
              <p:spPr>
                <a:xfrm>
                  <a:off x="3150424" y="3379848"/>
                  <a:ext cx="996259" cy="506599"/>
                </a:xfrm>
                <a:prstGeom prst="rect">
                  <a:avLst/>
                </a:prstGeom>
                <a:noFill/>
              </p:spPr>
              <p:txBody>
                <a:bodyPr wrap="none" rtlCol="0">
                  <a:spAutoFit/>
                </a:bodyPr>
                <a:lstStyle/>
                <a:p>
                  <a:r>
                    <a:rPr lang="en-US" sz="1200" dirty="0"/>
                    <a:t>had</a:t>
                  </a:r>
                </a:p>
              </p:txBody>
            </p:sp>
            <p:sp>
              <p:nvSpPr>
                <p:cNvPr id="136" name="TextBox 135"/>
                <p:cNvSpPr txBox="1"/>
                <p:nvPr/>
              </p:nvSpPr>
              <p:spPr>
                <a:xfrm>
                  <a:off x="4195001" y="3347315"/>
                  <a:ext cx="805552" cy="506600"/>
                </a:xfrm>
                <a:prstGeom prst="rect">
                  <a:avLst/>
                </a:prstGeom>
                <a:noFill/>
              </p:spPr>
              <p:txBody>
                <a:bodyPr wrap="none" rtlCol="0">
                  <a:spAutoFit/>
                </a:bodyPr>
                <a:lstStyle/>
                <a:p>
                  <a:r>
                    <a:rPr lang="en-US" sz="1200" dirty="0"/>
                    <a:t>an</a:t>
                  </a:r>
                </a:p>
              </p:txBody>
            </p:sp>
            <p:sp>
              <p:nvSpPr>
                <p:cNvPr id="137" name="TextBox 136"/>
                <p:cNvSpPr txBox="1"/>
                <p:nvPr/>
              </p:nvSpPr>
              <p:spPr>
                <a:xfrm>
                  <a:off x="5058248" y="3358016"/>
                  <a:ext cx="1072543" cy="506598"/>
                </a:xfrm>
                <a:prstGeom prst="rect">
                  <a:avLst/>
                </a:prstGeom>
                <a:noFill/>
              </p:spPr>
              <p:txBody>
                <a:bodyPr wrap="none" rtlCol="0">
                  <a:spAutoFit/>
                </a:bodyPr>
                <a:lstStyle/>
                <a:p>
                  <a:r>
                    <a:rPr lang="en-US" sz="1200" dirty="0"/>
                    <a:t>idea</a:t>
                  </a:r>
                </a:p>
              </p:txBody>
            </p:sp>
            <p:sp>
              <p:nvSpPr>
                <p:cNvPr id="138" name="TextBox 137"/>
                <p:cNvSpPr txBox="1"/>
                <p:nvPr/>
              </p:nvSpPr>
              <p:spPr>
                <a:xfrm>
                  <a:off x="5951183" y="3358016"/>
                  <a:ext cx="530932" cy="506598"/>
                </a:xfrm>
                <a:prstGeom prst="rect">
                  <a:avLst/>
                </a:prstGeom>
                <a:noFill/>
              </p:spPr>
              <p:txBody>
                <a:bodyPr wrap="none" rtlCol="0">
                  <a:spAutoFit/>
                </a:bodyPr>
                <a:lstStyle/>
                <a:p>
                  <a:r>
                    <a:rPr lang="en-US" sz="1200" dirty="0"/>
                    <a:t>.</a:t>
                  </a:r>
                </a:p>
              </p:txBody>
            </p:sp>
            <p:sp>
              <p:nvSpPr>
                <p:cNvPr id="139" name="TextBox 138"/>
                <p:cNvSpPr txBox="1"/>
                <p:nvPr/>
              </p:nvSpPr>
              <p:spPr>
                <a:xfrm>
                  <a:off x="1755169" y="2717279"/>
                  <a:ext cx="866578" cy="506599"/>
                </a:xfrm>
                <a:prstGeom prst="rect">
                  <a:avLst/>
                </a:prstGeom>
                <a:noFill/>
              </p:spPr>
              <p:txBody>
                <a:bodyPr wrap="none" rtlCol="0">
                  <a:spAutoFit/>
                </a:bodyPr>
                <a:lstStyle/>
                <a:p>
                  <a:r>
                    <a:rPr lang="en-US" sz="1200" dirty="0"/>
                    <a:t>NP</a:t>
                  </a:r>
                </a:p>
              </p:txBody>
            </p:sp>
            <p:sp>
              <p:nvSpPr>
                <p:cNvPr id="140" name="TextBox 139"/>
                <p:cNvSpPr txBox="1"/>
                <p:nvPr/>
              </p:nvSpPr>
              <p:spPr>
                <a:xfrm>
                  <a:off x="4661754" y="2717279"/>
                  <a:ext cx="866578" cy="506599"/>
                </a:xfrm>
                <a:prstGeom prst="rect">
                  <a:avLst/>
                </a:prstGeom>
                <a:noFill/>
              </p:spPr>
              <p:txBody>
                <a:bodyPr wrap="none" rtlCol="0">
                  <a:spAutoFit/>
                </a:bodyPr>
                <a:lstStyle/>
                <a:p>
                  <a:r>
                    <a:rPr lang="en-US" sz="1200" dirty="0"/>
                    <a:t>NP</a:t>
                  </a:r>
                </a:p>
              </p:txBody>
            </p:sp>
            <p:sp>
              <p:nvSpPr>
                <p:cNvPr id="141" name="TextBox 140"/>
                <p:cNvSpPr txBox="1"/>
                <p:nvPr/>
              </p:nvSpPr>
              <p:spPr>
                <a:xfrm>
                  <a:off x="3467142" y="2063795"/>
                  <a:ext cx="1552063" cy="666535"/>
                </a:xfrm>
                <a:prstGeom prst="rect">
                  <a:avLst/>
                </a:prstGeom>
                <a:noFill/>
              </p:spPr>
              <p:txBody>
                <a:bodyPr wrap="none" rtlCol="0">
                  <a:spAutoFit/>
                </a:bodyPr>
                <a:lstStyle/>
                <a:p>
                  <a:r>
                    <a:rPr lang="en-US" sz="1200" dirty="0" smtClean="0"/>
                    <a:t>ADJP</a:t>
                  </a:r>
                  <a:endParaRPr lang="en-US" sz="1200" dirty="0"/>
                </a:p>
              </p:txBody>
            </p:sp>
            <p:sp>
              <p:nvSpPr>
                <p:cNvPr id="142" name="TextBox 141"/>
                <p:cNvSpPr txBox="1"/>
                <p:nvPr/>
              </p:nvSpPr>
              <p:spPr>
                <a:xfrm>
                  <a:off x="3987345" y="1228920"/>
                  <a:ext cx="607215" cy="506599"/>
                </a:xfrm>
                <a:prstGeom prst="rect">
                  <a:avLst/>
                </a:prstGeom>
                <a:noFill/>
              </p:spPr>
              <p:txBody>
                <a:bodyPr wrap="none" rtlCol="0">
                  <a:spAutoFit/>
                </a:bodyPr>
                <a:lstStyle/>
                <a:p>
                  <a:r>
                    <a:rPr lang="en-US" sz="1200" dirty="0"/>
                    <a:t>S</a:t>
                  </a:r>
                </a:p>
              </p:txBody>
            </p:sp>
            <p:cxnSp>
              <p:nvCxnSpPr>
                <p:cNvPr id="143" name="Straight Connector 142"/>
                <p:cNvCxnSpPr>
                  <a:stCxn id="133" idx="0"/>
                  <a:endCxn id="139" idx="2"/>
                </p:cNvCxnSpPr>
                <p:nvPr/>
              </p:nvCxnSpPr>
              <p:spPr>
                <a:xfrm flipV="1">
                  <a:off x="1729339" y="3223878"/>
                  <a:ext cx="459120"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139" idx="2"/>
                  <a:endCxn id="134" idx="0"/>
                </p:cNvCxnSpPr>
                <p:nvPr/>
              </p:nvCxnSpPr>
              <p:spPr>
                <a:xfrm>
                  <a:off x="2188459" y="3223878"/>
                  <a:ext cx="482402" cy="15597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5" name="Straight Connector 144"/>
                <p:cNvCxnSpPr>
                  <a:stCxn id="139" idx="0"/>
                  <a:endCxn id="142" idx="2"/>
                </p:cNvCxnSpPr>
                <p:nvPr/>
              </p:nvCxnSpPr>
              <p:spPr>
                <a:xfrm flipV="1">
                  <a:off x="2188459" y="1735519"/>
                  <a:ext cx="2102494" cy="981761"/>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a:stCxn id="142" idx="2"/>
                  <a:endCxn id="141" idx="0"/>
                </p:cNvCxnSpPr>
                <p:nvPr/>
              </p:nvCxnSpPr>
              <p:spPr>
                <a:xfrm flipH="1">
                  <a:off x="4243175" y="1735520"/>
                  <a:ext cx="47781" cy="328276"/>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141" idx="2"/>
                  <a:endCxn id="135" idx="0"/>
                </p:cNvCxnSpPr>
                <p:nvPr/>
              </p:nvCxnSpPr>
              <p:spPr>
                <a:xfrm flipH="1">
                  <a:off x="3648556" y="2730330"/>
                  <a:ext cx="594619" cy="64951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a:stCxn id="141" idx="2"/>
                  <a:endCxn id="140" idx="0"/>
                </p:cNvCxnSpPr>
                <p:nvPr/>
              </p:nvCxnSpPr>
              <p:spPr>
                <a:xfrm flipV="1">
                  <a:off x="4243175" y="2717278"/>
                  <a:ext cx="851868" cy="13052"/>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a:stCxn id="140" idx="2"/>
                  <a:endCxn id="136" idx="0"/>
                </p:cNvCxnSpPr>
                <p:nvPr/>
              </p:nvCxnSpPr>
              <p:spPr>
                <a:xfrm flipH="1">
                  <a:off x="4597777" y="3223878"/>
                  <a:ext cx="497266" cy="12343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140" idx="2"/>
                  <a:endCxn id="137" idx="0"/>
                </p:cNvCxnSpPr>
                <p:nvPr/>
              </p:nvCxnSpPr>
              <p:spPr>
                <a:xfrm>
                  <a:off x="5095043" y="3223878"/>
                  <a:ext cx="499476" cy="134138"/>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cxnSp>
            <p:nvCxnSpPr>
              <p:cNvPr id="132" name="Straight Connector 131"/>
              <p:cNvCxnSpPr>
                <a:stCxn id="142" idx="2"/>
                <a:endCxn id="138" idx="0"/>
              </p:cNvCxnSpPr>
              <p:nvPr/>
            </p:nvCxnSpPr>
            <p:spPr>
              <a:xfrm>
                <a:off x="5152803" y="1735519"/>
                <a:ext cx="1925696" cy="1622497"/>
              </a:xfrm>
              <a:prstGeom prst="line">
                <a:avLst/>
              </a:prstGeom>
              <a:ln w="41275">
                <a:solidFill>
                  <a:schemeClr val="tx1"/>
                </a:solidFill>
              </a:ln>
              <a:effectLst/>
            </p:spPr>
            <p:style>
              <a:lnRef idx="2">
                <a:schemeClr val="accent1"/>
              </a:lnRef>
              <a:fillRef idx="0">
                <a:schemeClr val="accent1"/>
              </a:fillRef>
              <a:effectRef idx="1">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56" name="Rectangle 155"/>
              <p:cNvSpPr/>
              <p:nvPr/>
            </p:nvSpPr>
            <p:spPr>
              <a:xfrm>
                <a:off x="3091693" y="5262858"/>
                <a:ext cx="23482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tx2">
                              <a:lumMod val="50000"/>
                            </a:schemeClr>
                          </a:solidFill>
                          <a:latin typeface="Cambria Math" panose="02040503050406030204" pitchFamily="18" charset="0"/>
                        </a:rPr>
                        <m:t>𝑦</m:t>
                      </m:r>
                      <m:r>
                        <a:rPr lang="en-US" sz="3200" b="0" i="1" smtClean="0">
                          <a:solidFill>
                            <a:schemeClr val="tx2">
                              <a:lumMod val="50000"/>
                            </a:schemeClr>
                          </a:solidFill>
                          <a:latin typeface="Cambria Math" panose="02040503050406030204" pitchFamily="18" charset="0"/>
                        </a:rPr>
                        <m:t> ~ </m:t>
                      </m:r>
                      <m:r>
                        <a:rPr lang="en-US" sz="3200" b="0" i="1" smtClean="0">
                          <a:solidFill>
                            <a:schemeClr val="tx2">
                              <a:lumMod val="50000"/>
                            </a:schemeClr>
                          </a:solidFill>
                          <a:latin typeface="Cambria Math" panose="02040503050406030204" pitchFamily="18" charset="0"/>
                        </a:rPr>
                        <m:t>𝑝</m:t>
                      </m:r>
                      <m:r>
                        <a:rPr lang="en-US" sz="3200" b="1" i="1" baseline="-25000" smtClean="0">
                          <a:solidFill>
                            <a:schemeClr val="tx2">
                              <a:lumMod val="50000"/>
                            </a:schemeClr>
                          </a:solidFill>
                          <a:latin typeface="Cambria Math" panose="02040503050406030204" pitchFamily="18" charset="0"/>
                        </a:rPr>
                        <m:t>𝑩</m:t>
                      </m:r>
                      <m:d>
                        <m:dPr>
                          <m:endChr m:val="|"/>
                          <m:ctrlPr>
                            <a:rPr lang="en-US" sz="3200" b="0" i="1" smtClean="0">
                              <a:solidFill>
                                <a:schemeClr val="tx2">
                                  <a:lumMod val="50000"/>
                                </a:schemeClr>
                              </a:solidFill>
                              <a:latin typeface="Cambria Math" panose="02040503050406030204" pitchFamily="18" charset="0"/>
                            </a:rPr>
                          </m:ctrlPr>
                        </m:dPr>
                        <m:e>
                          <m:r>
                            <a:rPr lang="en-US" sz="3200" b="0" i="1" smtClean="0">
                              <a:solidFill>
                                <a:schemeClr val="tx2">
                                  <a:lumMod val="50000"/>
                                </a:schemeClr>
                              </a:solidFill>
                              <a:latin typeface="Cambria Math" panose="02040503050406030204" pitchFamily="18" charset="0"/>
                            </a:rPr>
                            <m:t>𝑦</m:t>
                          </m:r>
                        </m:e>
                      </m:d>
                      <m:r>
                        <a:rPr lang="en-US" sz="3200" b="0" i="1" smtClean="0">
                          <a:solidFill>
                            <a:schemeClr val="tx2">
                              <a:lumMod val="50000"/>
                            </a:schemeClr>
                          </a:solidFill>
                          <a:latin typeface="Cambria Math" panose="02040503050406030204" pitchFamily="18" charset="0"/>
                        </a:rPr>
                        <m:t>𝑥</m:t>
                      </m:r>
                      <m:r>
                        <a:rPr lang="en-US" sz="3200" b="0" i="1" smtClean="0">
                          <a:solidFill>
                            <a:schemeClr val="tx2">
                              <a:lumMod val="50000"/>
                            </a:schemeClr>
                          </a:solidFill>
                          <a:latin typeface="Cambria Math" panose="02040503050406030204" pitchFamily="18" charset="0"/>
                        </a:rPr>
                        <m:t>)</m:t>
                      </m:r>
                    </m:oMath>
                  </m:oMathPara>
                </a14:m>
                <a:endParaRPr lang="en-US" sz="3200" dirty="0">
                  <a:solidFill>
                    <a:schemeClr val="tx2">
                      <a:lumMod val="50000"/>
                    </a:schemeClr>
                  </a:solidFill>
                </a:endParaRPr>
              </a:p>
            </p:txBody>
          </p:sp>
        </mc:Choice>
        <mc:Fallback xmlns="">
          <p:sp>
            <p:nvSpPr>
              <p:cNvPr id="156" name="Rectangle 155"/>
              <p:cNvSpPr>
                <a:spLocks noRot="1" noChangeAspect="1" noMove="1" noResize="1" noEditPoints="1" noAdjustHandles="1" noChangeArrowheads="1" noChangeShapeType="1" noTextEdit="1"/>
              </p:cNvSpPr>
              <p:nvPr/>
            </p:nvSpPr>
            <p:spPr>
              <a:xfrm>
                <a:off x="3091693" y="5262858"/>
                <a:ext cx="2348271"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Rectangle 156"/>
              <p:cNvSpPr/>
              <p:nvPr/>
            </p:nvSpPr>
            <p:spPr>
              <a:xfrm>
                <a:off x="6197552" y="5262858"/>
                <a:ext cx="339445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en-US" sz="3200" i="1" smtClean="0">
                              <a:solidFill>
                                <a:srgbClr val="FF9900"/>
                              </a:solidFill>
                              <a:latin typeface="Cambria Math" panose="02040503050406030204" pitchFamily="18" charset="0"/>
                            </a:rPr>
                          </m:ctrlPr>
                        </m:funcPr>
                        <m:fName>
                          <m:r>
                            <m:rPr>
                              <m:sty m:val="p"/>
                            </m:rPr>
                            <a:rPr lang="en-US" sz="3200" b="0" i="0" smtClean="0">
                              <a:solidFill>
                                <a:srgbClr val="FF9900"/>
                              </a:solidFill>
                              <a:latin typeface="Cambria Math" panose="02040503050406030204" pitchFamily="18" charset="0"/>
                            </a:rPr>
                            <m:t>argmax</m:t>
                          </m:r>
                          <m:r>
                            <a:rPr lang="en-US" sz="3200" b="0" i="1" baseline="-25000" smtClean="0">
                              <a:solidFill>
                                <a:srgbClr val="FF9900"/>
                              </a:solidFill>
                              <a:latin typeface="Cambria Math" panose="02040503050406030204" pitchFamily="18" charset="0"/>
                            </a:rPr>
                            <m:t>𝑦</m:t>
                          </m:r>
                          <m:r>
                            <a:rPr lang="en-US" sz="3200" b="0" i="0" smtClean="0">
                              <a:solidFill>
                                <a:srgbClr val="FF9900"/>
                              </a:solidFill>
                              <a:latin typeface="Cambria Math" panose="02040503050406030204" pitchFamily="18" charset="0"/>
                            </a:rPr>
                            <m:t>  </m:t>
                          </m:r>
                        </m:fName>
                        <m:e>
                          <m:sSub>
                            <m:sSubPr>
                              <m:ctrlPr>
                                <a:rPr lang="en-US" sz="3200" i="1">
                                  <a:solidFill>
                                    <a:srgbClr val="FF9900"/>
                                  </a:solidFill>
                                  <a:latin typeface="Cambria Math" panose="02040503050406030204" pitchFamily="18" charset="0"/>
                                </a:rPr>
                              </m:ctrlPr>
                            </m:sSubPr>
                            <m:e>
                              <m:r>
                                <a:rPr lang="en-US" sz="3200" i="1">
                                  <a:solidFill>
                                    <a:srgbClr val="FF9900"/>
                                  </a:solidFill>
                                  <a:latin typeface="Cambria Math" panose="02040503050406030204" pitchFamily="18" charset="0"/>
                                </a:rPr>
                                <m:t>𝑝</m:t>
                              </m:r>
                            </m:e>
                            <m:sub>
                              <m:r>
                                <a:rPr lang="en-US" sz="3200" b="1" i="1">
                                  <a:solidFill>
                                    <a:srgbClr val="FF9900"/>
                                  </a:solidFill>
                                  <a:latin typeface="Cambria Math" panose="02040503050406030204" pitchFamily="18" charset="0"/>
                                </a:rPr>
                                <m:t>𝑮</m:t>
                              </m:r>
                            </m:sub>
                          </m:sSub>
                          <m:r>
                            <a:rPr lang="en-US" sz="3200" i="1">
                              <a:solidFill>
                                <a:srgbClr val="FF9900"/>
                              </a:solidFill>
                              <a:latin typeface="Cambria Math" panose="02040503050406030204" pitchFamily="18" charset="0"/>
                            </a:rPr>
                            <m:t>(</m:t>
                          </m:r>
                          <m:r>
                            <a:rPr lang="en-US" sz="3200" i="1">
                              <a:solidFill>
                                <a:srgbClr val="FF9900"/>
                              </a:solidFill>
                              <a:latin typeface="Cambria Math" panose="02040503050406030204" pitchFamily="18" charset="0"/>
                            </a:rPr>
                            <m:t>𝑥</m:t>
                          </m:r>
                          <m:r>
                            <a:rPr lang="en-US" sz="3200" i="1">
                              <a:solidFill>
                                <a:srgbClr val="FF9900"/>
                              </a:solidFill>
                              <a:latin typeface="Cambria Math" panose="02040503050406030204" pitchFamily="18" charset="0"/>
                            </a:rPr>
                            <m:t>,</m:t>
                          </m:r>
                          <m:r>
                            <a:rPr lang="en-US" sz="3200" i="1">
                              <a:solidFill>
                                <a:srgbClr val="FF9900"/>
                              </a:solidFill>
                              <a:latin typeface="Cambria Math" panose="02040503050406030204" pitchFamily="18" charset="0"/>
                            </a:rPr>
                            <m:t>𝑦</m:t>
                          </m:r>
                          <m:r>
                            <a:rPr lang="en-US" sz="3200" i="1">
                              <a:solidFill>
                                <a:srgbClr val="FF9900"/>
                              </a:solidFill>
                              <a:latin typeface="Cambria Math" panose="02040503050406030204" pitchFamily="18" charset="0"/>
                            </a:rPr>
                            <m:t>)</m:t>
                          </m:r>
                        </m:e>
                      </m:func>
                    </m:oMath>
                  </m:oMathPara>
                </a14:m>
                <a:endParaRPr lang="en-US" sz="3200" dirty="0">
                  <a:solidFill>
                    <a:srgbClr val="FF9900"/>
                  </a:solidFill>
                </a:endParaRPr>
              </a:p>
            </p:txBody>
          </p:sp>
        </mc:Choice>
        <mc:Fallback xmlns="">
          <p:sp>
            <p:nvSpPr>
              <p:cNvPr id="157" name="Rectangle 156"/>
              <p:cNvSpPr>
                <a:spLocks noRot="1" noChangeAspect="1" noMove="1" noResize="1" noEditPoints="1" noAdjustHandles="1" noChangeArrowheads="1" noChangeShapeType="1" noTextEdit="1"/>
              </p:cNvSpPr>
              <p:nvPr/>
            </p:nvSpPr>
            <p:spPr>
              <a:xfrm>
                <a:off x="6197552" y="5262858"/>
                <a:ext cx="3394455" cy="584775"/>
              </a:xfrm>
              <a:prstGeom prst="rect">
                <a:avLst/>
              </a:prstGeom>
              <a:blipFill>
                <a:blip r:embed="rId4"/>
                <a:stretch>
                  <a:fillRect b="-1042"/>
                </a:stretch>
              </a:blipFill>
            </p:spPr>
            <p:txBody>
              <a:bodyPr/>
              <a:lstStyle/>
              <a:p>
                <a:r>
                  <a:rPr lang="en-US">
                    <a:noFill/>
                  </a:rPr>
                  <a:t> </a:t>
                </a:r>
              </a:p>
            </p:txBody>
          </p:sp>
        </mc:Fallback>
      </mc:AlternateContent>
    </p:spTree>
    <p:extLst>
      <p:ext uri="{BB962C8B-B14F-4D97-AF65-F5344CB8AC3E}">
        <p14:creationId xmlns:p14="http://schemas.microsoft.com/office/powerpoint/2010/main" val="117992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7"/>
                                        </p:tgtEl>
                                        <p:attrNameLst>
                                          <p:attrName>style.visibility</p:attrName>
                                        </p:attrNameLst>
                                      </p:cBhvr>
                                      <p:to>
                                        <p:strVal val="visible"/>
                                      </p:to>
                                    </p:set>
                                  </p:childTnLst>
                                </p:cTn>
                              </p:par>
                              <p:par>
                                <p:cTn id="21" presetID="42" presetClass="path" presetSubtype="0" accel="50000" decel="50000" fill="hold" nodeType="withEffect">
                                  <p:stCondLst>
                                    <p:cond delay="0"/>
                                  </p:stCondLst>
                                  <p:childTnLst>
                                    <p:animMotion origin="layout" path="M -4.58333E-6 1.85185E-6 L 0.26888 -0.00463 " pathEditMode="relative" rAng="0" ptsTypes="AA">
                                      <p:cBhvr>
                                        <p:cTn id="22" dur="1000" fill="hold"/>
                                        <p:tgtEl>
                                          <p:spTgt spid="105"/>
                                        </p:tgtEl>
                                        <p:attrNameLst>
                                          <p:attrName>ppt_x</p:attrName>
                                          <p:attrName>ppt_y</p:attrName>
                                        </p:attrNameLst>
                                      </p:cBhvr>
                                      <p:rCtr x="13438"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p:bldP spid="15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46242"/>
            <a:ext cx="11533631" cy="1009698"/>
          </a:xfrm>
        </p:spPr>
        <p:txBody>
          <a:bodyPr>
            <a:normAutofit/>
          </a:bodyPr>
          <a:lstStyle/>
          <a:p>
            <a:r>
              <a:rPr lang="en-US" dirty="0">
                <a:solidFill>
                  <a:srgbClr val="333333"/>
                </a:solidFill>
              </a:rPr>
              <a:t>Generative models as </a:t>
            </a:r>
            <a:r>
              <a:rPr lang="en-US" dirty="0" err="1">
                <a:solidFill>
                  <a:srgbClr val="333333"/>
                </a:solidFill>
              </a:rPr>
              <a:t>rerankers</a:t>
            </a:r>
            <a:endParaRPr lang="en-US" dirty="0">
              <a:solidFill>
                <a:srgbClr val="333333"/>
              </a:solidFill>
            </a:endParaRPr>
          </a:p>
        </p:txBody>
      </p:sp>
      <p:grpSp>
        <p:nvGrpSpPr>
          <p:cNvPr id="166" name="Group 165"/>
          <p:cNvGrpSpPr/>
          <p:nvPr/>
        </p:nvGrpSpPr>
        <p:grpSpPr>
          <a:xfrm>
            <a:off x="3218345" y="1747012"/>
            <a:ext cx="6617307" cy="1163339"/>
            <a:chOff x="3373793" y="1275061"/>
            <a:chExt cx="6617307" cy="1163339"/>
          </a:xfrm>
        </p:grpSpPr>
        <p:sp>
          <p:nvSpPr>
            <p:cNvPr id="3" name="TextBox 2"/>
            <p:cNvSpPr txBox="1"/>
            <p:nvPr/>
          </p:nvSpPr>
          <p:spPr>
            <a:xfrm>
              <a:off x="6001610" y="1275061"/>
              <a:ext cx="3989490" cy="553998"/>
            </a:xfrm>
            <a:prstGeom prst="rect">
              <a:avLst/>
            </a:prstGeom>
            <a:noFill/>
          </p:spPr>
          <p:txBody>
            <a:bodyPr wrap="none" rtlCol="0">
              <a:spAutoFit/>
            </a:bodyPr>
            <a:lstStyle/>
            <a:p>
              <a:pPr algn="ctr"/>
              <a:r>
                <a:rPr lang="en-US" sz="3000" dirty="0"/>
                <a:t>generative neural </a:t>
              </a:r>
              <a:r>
                <a:rPr lang="en-US" sz="3000" dirty="0" smtClean="0"/>
                <a:t>model</a:t>
              </a:r>
              <a:endParaRPr lang="en-US" sz="3000" b="1" dirty="0"/>
            </a:p>
          </p:txBody>
        </p:sp>
        <p:sp>
          <p:nvSpPr>
            <p:cNvPr id="19" name="TextBox 18"/>
            <p:cNvSpPr txBox="1"/>
            <p:nvPr/>
          </p:nvSpPr>
          <p:spPr>
            <a:xfrm>
              <a:off x="3373793" y="1275061"/>
              <a:ext cx="1989455" cy="553998"/>
            </a:xfrm>
            <a:prstGeom prst="rect">
              <a:avLst/>
            </a:prstGeom>
            <a:noFill/>
          </p:spPr>
          <p:txBody>
            <a:bodyPr wrap="none" rtlCol="0">
              <a:spAutoFit/>
            </a:bodyPr>
            <a:lstStyle/>
            <a:p>
              <a:pPr algn="ctr"/>
              <a:r>
                <a:rPr lang="en-US" sz="3000" dirty="0"/>
                <a:t>base </a:t>
              </a:r>
              <a:r>
                <a:rPr lang="en-US" sz="3000" dirty="0" smtClean="0"/>
                <a:t>parser</a:t>
              </a:r>
              <a:endParaRPr lang="en-US" sz="3000" dirty="0"/>
            </a:p>
          </p:txBody>
        </p:sp>
        <p:cxnSp>
          <p:nvCxnSpPr>
            <p:cNvPr id="5" name="Straight Arrow Connector 4"/>
            <p:cNvCxnSpPr/>
            <p:nvPr/>
          </p:nvCxnSpPr>
          <p:spPr>
            <a:xfrm flipV="1">
              <a:off x="5186854" y="2138441"/>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77" name="Rounded Rectangle 76"/>
            <p:cNvSpPr/>
            <p:nvPr/>
          </p:nvSpPr>
          <p:spPr>
            <a:xfrm>
              <a:off x="4105545" y="1893222"/>
              <a:ext cx="573985"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81" name="Rounded Rectangle 80"/>
            <p:cNvSpPr/>
            <p:nvPr/>
          </p:nvSpPr>
          <p:spPr>
            <a:xfrm>
              <a:off x="7507113" y="1893222"/>
              <a:ext cx="582967"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grpSp>
      <p:sp>
        <p:nvSpPr>
          <p:cNvPr id="80" name="Rectangle 79"/>
          <p:cNvSpPr/>
          <p:nvPr/>
        </p:nvSpPr>
        <p:spPr>
          <a:xfrm>
            <a:off x="0" y="3335330"/>
            <a:ext cx="12192000" cy="523220"/>
          </a:xfrm>
          <a:prstGeom prst="rect">
            <a:avLst/>
          </a:prstGeom>
        </p:spPr>
        <p:txBody>
          <a:bodyPr wrap="square">
            <a:spAutoFit/>
          </a:bodyPr>
          <a:lstStyle/>
          <a:p>
            <a:pPr algn="ctr"/>
            <a:r>
              <a:rPr lang="en-US" sz="2800" dirty="0" smtClean="0"/>
              <a:t>F1 </a:t>
            </a:r>
            <a:r>
              <a:rPr lang="en-US" sz="2800" dirty="0"/>
              <a:t>on Penn Tree Bank</a:t>
            </a:r>
          </a:p>
        </p:txBody>
      </p:sp>
      <p:grpSp>
        <p:nvGrpSpPr>
          <p:cNvPr id="151" name="Group 150"/>
          <p:cNvGrpSpPr/>
          <p:nvPr/>
        </p:nvGrpSpPr>
        <p:grpSpPr>
          <a:xfrm>
            <a:off x="1201860" y="4033131"/>
            <a:ext cx="8020798" cy="1138773"/>
            <a:chOff x="-194124" y="4042009"/>
            <a:chExt cx="8020798" cy="1138773"/>
          </a:xfrm>
        </p:grpSpPr>
        <p:sp>
          <p:nvSpPr>
            <p:cNvPr id="152" name="Rectangle 151"/>
            <p:cNvSpPr/>
            <p:nvPr/>
          </p:nvSpPr>
          <p:spPr>
            <a:xfrm>
              <a:off x="1810376" y="4042009"/>
              <a:ext cx="2068286" cy="800219"/>
            </a:xfrm>
            <a:prstGeom prst="rect">
              <a:avLst/>
            </a:prstGeom>
          </p:spPr>
          <p:txBody>
            <a:bodyPr wrap="square">
              <a:spAutoFit/>
            </a:bodyPr>
            <a:lstStyle/>
            <a:p>
              <a:pPr algn="ctr"/>
              <a:r>
                <a:rPr lang="en-US" sz="2400" b="1" dirty="0"/>
                <a:t>89.7</a:t>
              </a:r>
              <a:r>
                <a:rPr lang="en-US" b="1" dirty="0"/>
                <a:t> </a:t>
              </a:r>
            </a:p>
            <a:p>
              <a:pPr algn="ctr"/>
              <a:r>
                <a:rPr lang="en-US" sz="2200" dirty="0" err="1" smtClean="0">
                  <a:solidFill>
                    <a:schemeClr val="tx2">
                      <a:lumMod val="50000"/>
                    </a:schemeClr>
                  </a:solidFill>
                </a:rPr>
                <a:t>Charniak</a:t>
              </a:r>
              <a:r>
                <a:rPr lang="en-US" sz="2200" dirty="0" smtClean="0">
                  <a:solidFill>
                    <a:schemeClr val="tx2">
                      <a:lumMod val="50000"/>
                    </a:schemeClr>
                  </a:solidFill>
                </a:rPr>
                <a:t> parser</a:t>
              </a:r>
              <a:endParaRPr lang="en-US" sz="2200" dirty="0">
                <a:solidFill>
                  <a:schemeClr val="tx2">
                    <a:lumMod val="50000"/>
                  </a:schemeClr>
                </a:solidFill>
              </a:endParaRPr>
            </a:p>
          </p:txBody>
        </p:sp>
        <p:sp>
          <p:nvSpPr>
            <p:cNvPr id="153" name="Rectangle 152"/>
            <p:cNvSpPr/>
            <p:nvPr/>
          </p:nvSpPr>
          <p:spPr>
            <a:xfrm>
              <a:off x="4709848" y="4042009"/>
              <a:ext cx="3116826" cy="1138773"/>
            </a:xfrm>
            <a:prstGeom prst="rect">
              <a:avLst/>
            </a:prstGeom>
          </p:spPr>
          <p:txBody>
            <a:bodyPr wrap="square">
              <a:spAutoFit/>
            </a:bodyPr>
            <a:lstStyle/>
            <a:p>
              <a:pPr algn="ctr">
                <a:defRPr/>
              </a:pPr>
              <a:r>
                <a:rPr lang="en-US" sz="2400" b="1" dirty="0"/>
                <a:t>92.6</a:t>
              </a:r>
              <a:r>
                <a:rPr lang="en-US" b="1" dirty="0"/>
                <a:t> </a:t>
              </a:r>
            </a:p>
            <a:p>
              <a:pPr algn="ctr">
                <a:defRPr/>
              </a:pPr>
              <a:r>
                <a:rPr lang="en-US" sz="2200" dirty="0" smtClean="0">
                  <a:solidFill>
                    <a:srgbClr val="FF9900"/>
                  </a:solidFill>
                </a:rPr>
                <a:t>LSTM language model (</a:t>
              </a:r>
              <a:r>
                <a:rPr lang="en-US" sz="2200" b="1" dirty="0" smtClean="0">
                  <a:solidFill>
                    <a:srgbClr val="FF9900"/>
                  </a:solidFill>
                </a:rPr>
                <a:t>G</a:t>
              </a:r>
              <a:r>
                <a:rPr lang="en-US" sz="2200" baseline="-25000" dirty="0" smtClean="0">
                  <a:solidFill>
                    <a:srgbClr val="FF9900"/>
                  </a:solidFill>
                </a:rPr>
                <a:t>LSTM</a:t>
              </a:r>
              <a:r>
                <a:rPr lang="en-US" sz="2200" dirty="0" smtClean="0">
                  <a:solidFill>
                    <a:srgbClr val="FF9900"/>
                  </a:solidFill>
                </a:rPr>
                <a:t>)</a:t>
              </a:r>
              <a:endParaRPr lang="en-US" sz="2200" dirty="0">
                <a:solidFill>
                  <a:srgbClr val="FF9900"/>
                </a:solidFill>
              </a:endParaRPr>
            </a:p>
          </p:txBody>
        </p:sp>
        <p:cxnSp>
          <p:nvCxnSpPr>
            <p:cNvPr id="154" name="Straight Arrow Connector 153"/>
            <p:cNvCxnSpPr/>
            <p:nvPr/>
          </p:nvCxnSpPr>
          <p:spPr>
            <a:xfrm flipV="1">
              <a:off x="3659582" y="4256883"/>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55" name="Rectangle 154"/>
            <p:cNvSpPr/>
            <p:nvPr/>
          </p:nvSpPr>
          <p:spPr>
            <a:xfrm>
              <a:off x="-194124" y="4069548"/>
              <a:ext cx="1824538" cy="769441"/>
            </a:xfrm>
            <a:prstGeom prst="rect">
              <a:avLst/>
            </a:prstGeom>
          </p:spPr>
          <p:txBody>
            <a:bodyPr wrap="none">
              <a:spAutoFit/>
            </a:bodyPr>
            <a:lstStyle/>
            <a:p>
              <a:pPr algn="ctr"/>
              <a:r>
                <a:rPr lang="en-US" sz="2200" dirty="0" err="1"/>
                <a:t>Choe</a:t>
              </a:r>
              <a:r>
                <a:rPr lang="en-US" sz="2200" dirty="0"/>
                <a:t> and </a:t>
              </a:r>
            </a:p>
            <a:p>
              <a:pPr algn="ctr"/>
              <a:r>
                <a:rPr lang="en-US" sz="2200" dirty="0" err="1"/>
                <a:t>Charniak</a:t>
              </a:r>
              <a:r>
                <a:rPr lang="en-US" sz="2200" dirty="0"/>
                <a:t> 2016</a:t>
              </a:r>
            </a:p>
          </p:txBody>
        </p:sp>
      </p:grpSp>
      <p:grpSp>
        <p:nvGrpSpPr>
          <p:cNvPr id="158" name="Group 157"/>
          <p:cNvGrpSpPr/>
          <p:nvPr/>
        </p:nvGrpSpPr>
        <p:grpSpPr>
          <a:xfrm>
            <a:off x="1385011" y="5216706"/>
            <a:ext cx="7599239" cy="1138773"/>
            <a:chOff x="-10974" y="5027278"/>
            <a:chExt cx="7599239" cy="1138773"/>
          </a:xfrm>
        </p:grpSpPr>
        <p:sp>
          <p:nvSpPr>
            <p:cNvPr id="159" name="Rectangle 158"/>
            <p:cNvSpPr/>
            <p:nvPr/>
          </p:nvSpPr>
          <p:spPr>
            <a:xfrm>
              <a:off x="1406209" y="5043497"/>
              <a:ext cx="2851354" cy="800219"/>
            </a:xfrm>
            <a:prstGeom prst="rect">
              <a:avLst/>
            </a:prstGeom>
          </p:spPr>
          <p:txBody>
            <a:bodyPr wrap="square">
              <a:spAutoFit/>
            </a:bodyPr>
            <a:lstStyle/>
            <a:p>
              <a:pPr algn="ctr"/>
              <a:r>
                <a:rPr lang="en-US" sz="2400" b="1" dirty="0"/>
                <a:t>91.7</a:t>
              </a:r>
              <a:r>
                <a:rPr lang="en-US" b="1" dirty="0"/>
                <a:t> </a:t>
              </a:r>
            </a:p>
            <a:p>
              <a:pPr algn="ctr"/>
              <a:r>
                <a:rPr lang="en-US" sz="2200" dirty="0" smtClean="0">
                  <a:solidFill>
                    <a:schemeClr val="tx2">
                      <a:lumMod val="50000"/>
                    </a:schemeClr>
                  </a:solidFill>
                </a:rPr>
                <a:t>RNNG-discriminative</a:t>
              </a:r>
              <a:endParaRPr lang="en-US" sz="2200" dirty="0">
                <a:solidFill>
                  <a:schemeClr val="tx2">
                    <a:lumMod val="50000"/>
                  </a:schemeClr>
                </a:solidFill>
              </a:endParaRPr>
            </a:p>
          </p:txBody>
        </p:sp>
        <p:sp>
          <p:nvSpPr>
            <p:cNvPr id="160" name="Rectangle 159"/>
            <p:cNvSpPr/>
            <p:nvPr/>
          </p:nvSpPr>
          <p:spPr>
            <a:xfrm>
              <a:off x="4997465" y="5027278"/>
              <a:ext cx="2590800" cy="1138773"/>
            </a:xfrm>
            <a:prstGeom prst="rect">
              <a:avLst/>
            </a:prstGeom>
          </p:spPr>
          <p:txBody>
            <a:bodyPr wrap="square">
              <a:spAutoFit/>
            </a:bodyPr>
            <a:lstStyle/>
            <a:p>
              <a:pPr algn="ctr">
                <a:defRPr/>
              </a:pPr>
              <a:r>
                <a:rPr lang="en-US" sz="2400" b="1" dirty="0"/>
                <a:t>93.3</a:t>
              </a:r>
              <a:endParaRPr lang="en-US" b="1" dirty="0"/>
            </a:p>
            <a:p>
              <a:pPr algn="ctr">
                <a:defRPr/>
              </a:pPr>
              <a:r>
                <a:rPr lang="en-US" sz="2200" dirty="0" smtClean="0">
                  <a:solidFill>
                    <a:srgbClr val="FF9900"/>
                  </a:solidFill>
                </a:rPr>
                <a:t>RNNG-generative</a:t>
              </a:r>
            </a:p>
            <a:p>
              <a:pPr algn="ctr">
                <a:defRPr/>
              </a:pPr>
              <a:r>
                <a:rPr lang="en-US" sz="2200" dirty="0" smtClean="0">
                  <a:solidFill>
                    <a:srgbClr val="FF9900"/>
                  </a:solidFill>
                </a:rPr>
                <a:t>(</a:t>
              </a:r>
              <a:r>
                <a:rPr lang="en-US" sz="2200" b="1" dirty="0" smtClean="0">
                  <a:solidFill>
                    <a:srgbClr val="FF9900"/>
                  </a:solidFill>
                </a:rPr>
                <a:t>G</a:t>
              </a:r>
              <a:r>
                <a:rPr lang="en-US" sz="2200" baseline="-25000" dirty="0" smtClean="0">
                  <a:solidFill>
                    <a:srgbClr val="FF9900"/>
                  </a:solidFill>
                </a:rPr>
                <a:t>RNNG</a:t>
              </a:r>
              <a:r>
                <a:rPr lang="en-US" sz="2200" dirty="0" smtClean="0">
                  <a:solidFill>
                    <a:srgbClr val="FF9900"/>
                  </a:solidFill>
                </a:rPr>
                <a:t>)</a:t>
              </a:r>
              <a:endParaRPr lang="en-US" sz="2200" dirty="0">
                <a:solidFill>
                  <a:srgbClr val="FF9900"/>
                </a:solidFill>
              </a:endParaRPr>
            </a:p>
          </p:txBody>
        </p:sp>
        <p:cxnSp>
          <p:nvCxnSpPr>
            <p:cNvPr id="161" name="Straight Arrow Connector 160"/>
            <p:cNvCxnSpPr/>
            <p:nvPr/>
          </p:nvCxnSpPr>
          <p:spPr>
            <a:xfrm flipV="1">
              <a:off x="3659582" y="5258371"/>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162" name="Rectangle 161"/>
            <p:cNvSpPr/>
            <p:nvPr/>
          </p:nvSpPr>
          <p:spPr>
            <a:xfrm>
              <a:off x="-10974" y="5058885"/>
              <a:ext cx="1417183" cy="769441"/>
            </a:xfrm>
            <a:prstGeom prst="rect">
              <a:avLst/>
            </a:prstGeom>
          </p:spPr>
          <p:txBody>
            <a:bodyPr wrap="none">
              <a:spAutoFit/>
            </a:bodyPr>
            <a:lstStyle/>
            <a:p>
              <a:pPr algn="ctr"/>
              <a:r>
                <a:rPr lang="en-US" sz="2200" dirty="0"/>
                <a:t>Dyer et al. </a:t>
              </a:r>
            </a:p>
            <a:p>
              <a:pPr algn="ctr"/>
              <a:r>
                <a:rPr lang="en-US" sz="2200" dirty="0"/>
                <a:t>2016</a:t>
              </a:r>
            </a:p>
          </p:txBody>
        </p:sp>
      </p:grpSp>
    </p:spTree>
    <p:extLst>
      <p:ext uri="{BB962C8B-B14F-4D97-AF65-F5344CB8AC3E}">
        <p14:creationId xmlns:p14="http://schemas.microsoft.com/office/powerpoint/2010/main" val="169151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368" y="146242"/>
            <a:ext cx="11533631" cy="1009698"/>
          </a:xfrm>
        </p:spPr>
        <p:txBody>
          <a:bodyPr>
            <a:normAutofit/>
          </a:bodyPr>
          <a:lstStyle/>
          <a:p>
            <a:r>
              <a:rPr lang="en-US" b="1" dirty="0" smtClean="0">
                <a:solidFill>
                  <a:schemeClr val="tx2">
                    <a:lumMod val="50000"/>
                  </a:schemeClr>
                </a:solidFill>
              </a:rPr>
              <a:t>B</a:t>
            </a:r>
            <a:r>
              <a:rPr lang="en-US" dirty="0" smtClean="0">
                <a:solidFill>
                  <a:srgbClr val="333333"/>
                </a:solidFill>
              </a:rPr>
              <a:t>: Necessary evil, or secret sauce?</a:t>
            </a:r>
            <a:endParaRPr lang="en-US" dirty="0">
              <a:solidFill>
                <a:srgbClr val="333333"/>
              </a:solidFill>
            </a:endParaRPr>
          </a:p>
        </p:txBody>
      </p:sp>
      <p:grpSp>
        <p:nvGrpSpPr>
          <p:cNvPr id="166" name="Group 165"/>
          <p:cNvGrpSpPr/>
          <p:nvPr/>
        </p:nvGrpSpPr>
        <p:grpSpPr>
          <a:xfrm>
            <a:off x="3218345" y="1747012"/>
            <a:ext cx="6617307" cy="1163339"/>
            <a:chOff x="3373793" y="1275061"/>
            <a:chExt cx="6617307" cy="1163339"/>
          </a:xfrm>
        </p:grpSpPr>
        <p:sp>
          <p:nvSpPr>
            <p:cNvPr id="3" name="TextBox 2"/>
            <p:cNvSpPr txBox="1"/>
            <p:nvPr/>
          </p:nvSpPr>
          <p:spPr>
            <a:xfrm>
              <a:off x="6001610" y="1275061"/>
              <a:ext cx="3989490" cy="553998"/>
            </a:xfrm>
            <a:prstGeom prst="rect">
              <a:avLst/>
            </a:prstGeom>
            <a:noFill/>
          </p:spPr>
          <p:txBody>
            <a:bodyPr wrap="none" rtlCol="0">
              <a:spAutoFit/>
            </a:bodyPr>
            <a:lstStyle/>
            <a:p>
              <a:pPr algn="ctr"/>
              <a:r>
                <a:rPr lang="en-US" sz="3000" dirty="0"/>
                <a:t>generative neural </a:t>
              </a:r>
              <a:r>
                <a:rPr lang="en-US" sz="3000" dirty="0" smtClean="0"/>
                <a:t>model</a:t>
              </a:r>
              <a:endParaRPr lang="en-US" sz="3000" b="1" dirty="0"/>
            </a:p>
          </p:txBody>
        </p:sp>
        <p:sp>
          <p:nvSpPr>
            <p:cNvPr id="19" name="TextBox 18"/>
            <p:cNvSpPr txBox="1"/>
            <p:nvPr/>
          </p:nvSpPr>
          <p:spPr>
            <a:xfrm>
              <a:off x="3373793" y="1275061"/>
              <a:ext cx="1989455" cy="553998"/>
            </a:xfrm>
            <a:prstGeom prst="rect">
              <a:avLst/>
            </a:prstGeom>
            <a:noFill/>
          </p:spPr>
          <p:txBody>
            <a:bodyPr wrap="none" rtlCol="0">
              <a:spAutoFit/>
            </a:bodyPr>
            <a:lstStyle/>
            <a:p>
              <a:pPr algn="ctr"/>
              <a:r>
                <a:rPr lang="en-US" sz="3000" dirty="0"/>
                <a:t>base </a:t>
              </a:r>
              <a:r>
                <a:rPr lang="en-US" sz="3000" dirty="0" smtClean="0"/>
                <a:t>parser</a:t>
              </a:r>
              <a:endParaRPr lang="en-US" sz="3000" dirty="0"/>
            </a:p>
          </p:txBody>
        </p:sp>
        <p:cxnSp>
          <p:nvCxnSpPr>
            <p:cNvPr id="5" name="Straight Arrow Connector 4"/>
            <p:cNvCxnSpPr/>
            <p:nvPr/>
          </p:nvCxnSpPr>
          <p:spPr>
            <a:xfrm flipV="1">
              <a:off x="5186854" y="2138441"/>
              <a:ext cx="1818294" cy="6305"/>
            </a:xfrm>
            <a:prstGeom prst="straightConnector1">
              <a:avLst/>
            </a:prstGeom>
            <a:ln w="76200">
              <a:solidFill>
                <a:schemeClr val="tx1"/>
              </a:solidFill>
              <a:tailEnd type="triangle"/>
            </a:ln>
            <a:effectLst/>
          </p:spPr>
          <p:style>
            <a:lnRef idx="2">
              <a:schemeClr val="dk1"/>
            </a:lnRef>
            <a:fillRef idx="0">
              <a:schemeClr val="dk1"/>
            </a:fillRef>
            <a:effectRef idx="1">
              <a:schemeClr val="dk1"/>
            </a:effectRef>
            <a:fontRef idx="minor">
              <a:schemeClr val="tx1"/>
            </a:fontRef>
          </p:style>
        </p:cxnSp>
        <p:sp>
          <p:nvSpPr>
            <p:cNvPr id="77" name="Rounded Rectangle 76"/>
            <p:cNvSpPr/>
            <p:nvPr/>
          </p:nvSpPr>
          <p:spPr>
            <a:xfrm>
              <a:off x="4105545" y="1893222"/>
              <a:ext cx="573985"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chemeClr val="tx2">
                      <a:lumMod val="50000"/>
                    </a:schemeClr>
                  </a:solidFill>
                </a:rPr>
                <a:t>B</a:t>
              </a:r>
              <a:endParaRPr lang="en-US" sz="4400" b="1" dirty="0">
                <a:solidFill>
                  <a:schemeClr val="tx2">
                    <a:lumMod val="50000"/>
                  </a:schemeClr>
                </a:solidFill>
              </a:endParaRPr>
            </a:p>
          </p:txBody>
        </p:sp>
        <p:sp>
          <p:nvSpPr>
            <p:cNvPr id="81" name="Rounded Rectangle 80"/>
            <p:cNvSpPr/>
            <p:nvPr/>
          </p:nvSpPr>
          <p:spPr>
            <a:xfrm>
              <a:off x="7507113" y="1893222"/>
              <a:ext cx="582967" cy="545178"/>
            </a:xfrm>
            <a:prstGeom prst="roundRect">
              <a:avLst/>
            </a:prstGeom>
            <a:solidFill>
              <a:schemeClr val="bg1"/>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b="1" dirty="0" smtClean="0">
                  <a:solidFill>
                    <a:srgbClr val="FF9900"/>
                  </a:solidFill>
                </a:rPr>
                <a:t>G</a:t>
              </a:r>
              <a:endParaRPr lang="en-US" sz="4400" b="1" dirty="0">
                <a:solidFill>
                  <a:srgbClr val="FF9900"/>
                </a:solidFill>
              </a:endParaRPr>
            </a:p>
          </p:txBody>
        </p:sp>
      </p:grpSp>
      <p:sp>
        <p:nvSpPr>
          <p:cNvPr id="20" name="Content Placeholder 6"/>
          <p:cNvSpPr txBox="1">
            <a:spLocks/>
          </p:cNvSpPr>
          <p:nvPr/>
        </p:nvSpPr>
        <p:spPr>
          <a:xfrm>
            <a:off x="1728276" y="4992477"/>
            <a:ext cx="9089407" cy="1162193"/>
          </a:xfrm>
          <a:prstGeom prst="rect">
            <a:avLst/>
          </a:prstGeom>
          <a:ln>
            <a:noFill/>
          </a:ln>
        </p:spPr>
        <p:txBody>
          <a:bodyPr vert="horz" lIns="91440" tIns="45720" rIns="91440" bIns="45720" rtlCol="0" anchor="ctr" anchorCtr="0">
            <a:noAutofit/>
          </a:bodyPr>
          <a:lst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dirty="0" smtClean="0"/>
              <a:t>No, better to combine </a:t>
            </a:r>
            <a:r>
              <a:rPr lang="en-US" b="1" dirty="0" smtClean="0">
                <a:solidFill>
                  <a:schemeClr val="tx2">
                    <a:lumMod val="50000"/>
                  </a:schemeClr>
                </a:solidFill>
              </a:rPr>
              <a:t>B</a:t>
            </a:r>
            <a:r>
              <a:rPr lang="en-US" dirty="0" smtClean="0"/>
              <a:t> and </a:t>
            </a:r>
            <a:r>
              <a:rPr lang="en-US" b="1" dirty="0" smtClean="0">
                <a:solidFill>
                  <a:srgbClr val="FF9900"/>
                </a:solidFill>
              </a:rPr>
              <a:t>G</a:t>
            </a:r>
            <a:r>
              <a:rPr lang="en-US" b="1" dirty="0" smtClean="0">
                <a:solidFill>
                  <a:srgbClr val="FFC000"/>
                </a:solidFill>
              </a:rPr>
              <a:t> </a:t>
            </a:r>
            <a:r>
              <a:rPr lang="en-US" dirty="0" smtClean="0"/>
              <a:t>more explicitly</a:t>
            </a:r>
            <a:endParaRPr lang="en-US" b="1" dirty="0" smtClean="0">
              <a:solidFill>
                <a:srgbClr val="FFC000"/>
              </a:solidFill>
            </a:endParaRPr>
          </a:p>
          <a:p>
            <a:pPr marL="0" indent="0" algn="ctr">
              <a:buNone/>
            </a:pPr>
            <a:r>
              <a:rPr lang="en-US" b="1" dirty="0" smtClean="0"/>
              <a:t>93.9</a:t>
            </a:r>
            <a:r>
              <a:rPr lang="en-US" dirty="0" smtClean="0"/>
              <a:t> F1 on PTB;  </a:t>
            </a:r>
            <a:r>
              <a:rPr lang="en-US" b="1" dirty="0" smtClean="0"/>
              <a:t>94.7</a:t>
            </a:r>
            <a:r>
              <a:rPr lang="en-US" dirty="0" smtClean="0"/>
              <a:t> semi-supervised</a:t>
            </a:r>
            <a:r>
              <a:rPr lang="en-US" dirty="0" smtClean="0">
                <a:solidFill>
                  <a:schemeClr val="tx2">
                    <a:lumMod val="50000"/>
                  </a:schemeClr>
                </a:solidFill>
              </a:rPr>
              <a:t> </a:t>
            </a:r>
          </a:p>
        </p:txBody>
      </p:sp>
      <p:sp>
        <p:nvSpPr>
          <p:cNvPr id="6" name="Rounded Rectangle 5"/>
          <p:cNvSpPr/>
          <p:nvPr/>
        </p:nvSpPr>
        <p:spPr>
          <a:xfrm>
            <a:off x="2477729" y="3559277"/>
            <a:ext cx="7590503" cy="1071717"/>
          </a:xfrm>
          <a:prstGeom prst="roundRect">
            <a:avLst/>
          </a:prstGeom>
          <a:solidFill>
            <a:schemeClr val="tx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dirty="0" smtClean="0">
                <a:solidFill>
                  <a:schemeClr val="tx1"/>
                </a:solidFill>
              </a:rPr>
              <a:t>Should we try to do away with </a:t>
            </a:r>
            <a:r>
              <a:rPr lang="en-US" sz="3000" b="1" dirty="0" smtClean="0">
                <a:solidFill>
                  <a:schemeClr val="tx2">
                    <a:lumMod val="50000"/>
                  </a:schemeClr>
                </a:solidFill>
              </a:rPr>
              <a:t>B</a:t>
            </a:r>
            <a:r>
              <a:rPr lang="en-US" sz="3000" dirty="0" smtClean="0">
                <a:solidFill>
                  <a:schemeClr val="tx1"/>
                </a:solidFill>
              </a:rPr>
              <a:t>?</a:t>
            </a:r>
            <a:endParaRPr lang="en-US" sz="3000" dirty="0">
              <a:solidFill>
                <a:schemeClr val="tx1"/>
              </a:solidFill>
            </a:endParaRPr>
          </a:p>
        </p:txBody>
      </p:sp>
    </p:spTree>
    <p:extLst>
      <p:ext uri="{BB962C8B-B14F-4D97-AF65-F5344CB8AC3E}">
        <p14:creationId xmlns:p14="http://schemas.microsoft.com/office/powerpoint/2010/main" val="6200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uiExpand="1" build="p"/>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Using standard beam search for </a:t>
            </a:r>
            <a:r>
              <a:rPr lang="en-US" b="1" dirty="0" smtClean="0">
                <a:solidFill>
                  <a:srgbClr val="FF9900"/>
                </a:solidFill>
              </a:rPr>
              <a:t>G</a:t>
            </a:r>
            <a:endParaRPr lang="en-US" dirty="0"/>
          </a:p>
        </p:txBody>
      </p:sp>
      <p:sp>
        <p:nvSpPr>
          <p:cNvPr id="6" name="TextBox 5"/>
          <p:cNvSpPr txBox="1"/>
          <p:nvPr/>
        </p:nvSpPr>
        <p:spPr>
          <a:xfrm>
            <a:off x="3109096" y="2637235"/>
            <a:ext cx="642020"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grpSp>
        <p:nvGrpSpPr>
          <p:cNvPr id="5" name="Group 4"/>
          <p:cNvGrpSpPr/>
          <p:nvPr/>
        </p:nvGrpSpPr>
        <p:grpSpPr>
          <a:xfrm>
            <a:off x="5070633" y="2637235"/>
            <a:ext cx="1162617" cy="1917802"/>
            <a:chOff x="4229677" y="2637235"/>
            <a:chExt cx="1162617" cy="1917802"/>
          </a:xfrm>
        </p:grpSpPr>
        <p:sp>
          <p:nvSpPr>
            <p:cNvPr id="45" name="TextBox 44"/>
            <p:cNvSpPr txBox="1"/>
            <p:nvPr/>
          </p:nvSpPr>
          <p:spPr>
            <a:xfrm>
              <a:off x="4666673" y="2637235"/>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46" name="Straight Arrow Connector 45"/>
            <p:cNvCxnSpPr/>
            <p:nvPr/>
          </p:nvCxnSpPr>
          <p:spPr>
            <a:xfrm>
              <a:off x="4229677" y="2898845"/>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57" name="TextBox 56"/>
            <p:cNvSpPr txBox="1"/>
            <p:nvPr/>
          </p:nvSpPr>
          <p:spPr>
            <a:xfrm>
              <a:off x="4666673" y="3334526"/>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58" name="Straight Arrow Connector 57"/>
            <p:cNvCxnSpPr/>
            <p:nvPr/>
          </p:nvCxnSpPr>
          <p:spPr>
            <a:xfrm>
              <a:off x="4229677" y="3596136"/>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668297" y="403181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64" name="Straight Arrow Connector 63"/>
            <p:cNvCxnSpPr/>
            <p:nvPr/>
          </p:nvCxnSpPr>
          <p:spPr>
            <a:xfrm>
              <a:off x="4231301" y="4293427"/>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nvGrpSpPr>
          <p:cNvPr id="4" name="Group 3"/>
          <p:cNvGrpSpPr/>
          <p:nvPr/>
        </p:nvGrpSpPr>
        <p:grpSpPr>
          <a:xfrm>
            <a:off x="3814125" y="2637235"/>
            <a:ext cx="1151265" cy="1917802"/>
            <a:chOff x="2973169" y="2637235"/>
            <a:chExt cx="1151265" cy="1917802"/>
          </a:xfrm>
        </p:grpSpPr>
        <p:cxnSp>
          <p:nvCxnSpPr>
            <p:cNvPr id="26" name="Straight Arrow Connector 25"/>
            <p:cNvCxnSpPr/>
            <p:nvPr/>
          </p:nvCxnSpPr>
          <p:spPr>
            <a:xfrm>
              <a:off x="2996636" y="2898845"/>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3398813" y="2637235"/>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56" name="TextBox 55"/>
            <p:cNvSpPr txBox="1"/>
            <p:nvPr/>
          </p:nvSpPr>
          <p:spPr>
            <a:xfrm>
              <a:off x="3398813" y="3334526"/>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(VP</a:t>
              </a:r>
            </a:p>
          </p:txBody>
        </p:sp>
        <p:sp>
          <p:nvSpPr>
            <p:cNvPr id="62" name="TextBox 61"/>
            <p:cNvSpPr txBox="1"/>
            <p:nvPr/>
          </p:nvSpPr>
          <p:spPr>
            <a:xfrm>
              <a:off x="3400437" y="403181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(PP</a:t>
              </a:r>
            </a:p>
          </p:txBody>
        </p:sp>
        <p:cxnSp>
          <p:nvCxnSpPr>
            <p:cNvPr id="65" name="Straight Arrow Connector 64"/>
            <p:cNvCxnSpPr/>
            <p:nvPr/>
          </p:nvCxnSpPr>
          <p:spPr>
            <a:xfrm>
              <a:off x="2996635" y="2898845"/>
              <a:ext cx="330130" cy="69729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67" name="Straight Arrow Connector 66"/>
            <p:cNvCxnSpPr/>
            <p:nvPr/>
          </p:nvCxnSpPr>
          <p:spPr>
            <a:xfrm>
              <a:off x="2973169" y="2892806"/>
              <a:ext cx="328505" cy="142980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nvGrpSpPr>
          <p:cNvPr id="3" name="Group 2"/>
          <p:cNvGrpSpPr/>
          <p:nvPr/>
        </p:nvGrpSpPr>
        <p:grpSpPr>
          <a:xfrm>
            <a:off x="1998546" y="1431721"/>
            <a:ext cx="7956306" cy="2410637"/>
            <a:chOff x="1157591" y="1431720"/>
            <a:chExt cx="7956306" cy="2410637"/>
          </a:xfrm>
        </p:grpSpPr>
        <p:sp>
          <p:nvSpPr>
            <p:cNvPr id="71" name="TextBox 70"/>
            <p:cNvSpPr txBox="1"/>
            <p:nvPr/>
          </p:nvSpPr>
          <p:spPr>
            <a:xfrm>
              <a:off x="1157591" y="3349914"/>
              <a:ext cx="957313" cy="492443"/>
            </a:xfrm>
            <a:prstGeom prst="rect">
              <a:avLst/>
            </a:prstGeom>
            <a:noFill/>
          </p:spPr>
          <p:txBody>
            <a:bodyPr wrap="none" rtlCol="0">
              <a:spAutoFit/>
            </a:bodyPr>
            <a:lstStyle/>
            <a:p>
              <a:r>
                <a:rPr lang="en-US" sz="2600" dirty="0"/>
                <a:t>Beam</a:t>
              </a:r>
            </a:p>
          </p:txBody>
        </p:sp>
        <p:cxnSp>
          <p:nvCxnSpPr>
            <p:cNvPr id="73" name="Straight Connector 72"/>
            <p:cNvCxnSpPr/>
            <p:nvPr/>
          </p:nvCxnSpPr>
          <p:spPr>
            <a:xfrm>
              <a:off x="1157591" y="2383278"/>
              <a:ext cx="7956306" cy="1655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1180074" y="1431720"/>
              <a:ext cx="915572" cy="892552"/>
            </a:xfrm>
            <a:prstGeom prst="rect">
              <a:avLst/>
            </a:prstGeom>
            <a:noFill/>
          </p:spPr>
          <p:txBody>
            <a:bodyPr wrap="none" rtlCol="0">
              <a:spAutoFit/>
            </a:bodyPr>
            <a:lstStyle/>
            <a:p>
              <a:r>
                <a:rPr lang="en-US" sz="2600" dirty="0"/>
                <a:t>True </a:t>
              </a:r>
            </a:p>
            <a:p>
              <a:r>
                <a:rPr lang="en-US" sz="2600" dirty="0"/>
                <a:t>Parse</a:t>
              </a:r>
            </a:p>
          </p:txBody>
        </p:sp>
        <p:sp>
          <p:nvSpPr>
            <p:cNvPr id="78" name="TextBox 77"/>
            <p:cNvSpPr txBox="1"/>
            <p:nvPr/>
          </p:nvSpPr>
          <p:spPr>
            <a:xfrm>
              <a:off x="2268141" y="1568351"/>
              <a:ext cx="642020"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sp>
          <p:nvSpPr>
            <p:cNvPr id="79" name="TextBox 78"/>
            <p:cNvSpPr txBox="1"/>
            <p:nvPr/>
          </p:nvSpPr>
          <p:spPr>
            <a:xfrm>
              <a:off x="3398813" y="1568351"/>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80" name="TextBox 79"/>
            <p:cNvSpPr txBox="1"/>
            <p:nvPr/>
          </p:nvSpPr>
          <p:spPr>
            <a:xfrm>
              <a:off x="4666673" y="1568351"/>
              <a:ext cx="723997"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grpSp>
      <p:grpSp>
        <p:nvGrpSpPr>
          <p:cNvPr id="88" name="Group 87"/>
          <p:cNvGrpSpPr/>
          <p:nvPr/>
        </p:nvGrpSpPr>
        <p:grpSpPr>
          <a:xfrm>
            <a:off x="7845867" y="2514650"/>
            <a:ext cx="2108985" cy="628807"/>
            <a:chOff x="5335387" y="2580285"/>
            <a:chExt cx="2108985" cy="628807"/>
          </a:xfrm>
        </p:grpSpPr>
        <p:sp>
          <p:nvSpPr>
            <p:cNvPr id="81" name="TextBox 80"/>
            <p:cNvSpPr txBox="1"/>
            <p:nvPr/>
          </p:nvSpPr>
          <p:spPr>
            <a:xfrm>
              <a:off x="5733082" y="2580285"/>
              <a:ext cx="458780" cy="523220"/>
            </a:xfrm>
            <a:prstGeom prst="rect">
              <a:avLst/>
            </a:prstGeom>
            <a:noFill/>
          </p:spPr>
          <p:txBody>
            <a:bodyPr wrap="none" rtlCol="0">
              <a:spAutoFit/>
            </a:bodyPr>
            <a:lstStyle/>
            <a:p>
              <a:r>
                <a:rPr lang="en-US" sz="2800" dirty="0" smtClean="0"/>
                <a:t>...</a:t>
              </a:r>
              <a:endParaRPr lang="en-US" sz="2800" dirty="0"/>
            </a:p>
          </p:txBody>
        </p:sp>
        <p:cxnSp>
          <p:nvCxnSpPr>
            <p:cNvPr id="82" name="Straight Arrow Connector 81"/>
            <p:cNvCxnSpPr/>
            <p:nvPr/>
          </p:nvCxnSpPr>
          <p:spPr>
            <a:xfrm>
              <a:off x="5335387" y="2941443"/>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83" name="Straight Arrow Connector 82"/>
            <p:cNvCxnSpPr/>
            <p:nvPr/>
          </p:nvCxnSpPr>
          <p:spPr>
            <a:xfrm>
              <a:off x="6255155" y="2941443"/>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84" name="TextBox 83"/>
            <p:cNvSpPr txBox="1"/>
            <p:nvPr/>
          </p:nvSpPr>
          <p:spPr>
            <a:xfrm>
              <a:off x="6720375" y="2685872"/>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grpSp>
      <p:sp>
        <p:nvSpPr>
          <p:cNvPr id="89" name="TextBox 88"/>
          <p:cNvSpPr txBox="1"/>
          <p:nvPr/>
        </p:nvSpPr>
        <p:spPr>
          <a:xfrm>
            <a:off x="4933469" y="4885807"/>
            <a:ext cx="2436244" cy="553998"/>
          </a:xfrm>
          <a:prstGeom prst="rect">
            <a:avLst/>
          </a:prstGeom>
          <a:noFill/>
        </p:spPr>
        <p:txBody>
          <a:bodyPr wrap="none" rtlCol="0">
            <a:spAutoFit/>
          </a:bodyPr>
          <a:lstStyle/>
          <a:p>
            <a:r>
              <a:rPr lang="en-US" sz="3000" dirty="0"/>
              <a:t>Beam Size 100</a:t>
            </a:r>
          </a:p>
        </p:txBody>
      </p:sp>
      <p:sp>
        <p:nvSpPr>
          <p:cNvPr id="92" name="Content Placeholder 2"/>
          <p:cNvSpPr>
            <a:spLocks noGrp="1"/>
          </p:cNvSpPr>
          <p:nvPr>
            <p:ph idx="1"/>
          </p:nvPr>
        </p:nvSpPr>
        <p:spPr>
          <a:xfrm>
            <a:off x="3793780" y="5475961"/>
            <a:ext cx="3272517" cy="1075563"/>
          </a:xfrm>
        </p:spPr>
        <p:txBody>
          <a:bodyPr>
            <a:noAutofit/>
          </a:bodyPr>
          <a:lstStyle/>
          <a:p>
            <a:pPr marL="457200" lvl="1" indent="0">
              <a:buNone/>
            </a:pPr>
            <a:r>
              <a:rPr lang="en-US" sz="3000" b="1" dirty="0">
                <a:solidFill>
                  <a:srgbClr val="FF9900"/>
                </a:solidFill>
              </a:rPr>
              <a:t>G</a:t>
            </a:r>
            <a:r>
              <a:rPr lang="en-US" sz="3000" baseline="-25000" dirty="0">
                <a:solidFill>
                  <a:srgbClr val="FF9900"/>
                </a:solidFill>
              </a:rPr>
              <a:t>RNNG</a:t>
            </a:r>
            <a:r>
              <a:rPr lang="en-US" sz="3000" dirty="0"/>
              <a:t>     29.1 F1</a:t>
            </a:r>
          </a:p>
          <a:p>
            <a:pPr marL="457200" lvl="1" indent="0">
              <a:buNone/>
            </a:pPr>
            <a:r>
              <a:rPr lang="en-US" sz="3000" b="1" dirty="0">
                <a:solidFill>
                  <a:srgbClr val="FF9900"/>
                </a:solidFill>
              </a:rPr>
              <a:t>G</a:t>
            </a:r>
            <a:r>
              <a:rPr lang="en-US" sz="3000" baseline="-25000" dirty="0">
                <a:solidFill>
                  <a:srgbClr val="FF9900"/>
                </a:solidFill>
              </a:rPr>
              <a:t>LSTM</a:t>
            </a:r>
            <a:r>
              <a:rPr lang="en-US" sz="3000" dirty="0"/>
              <a:t>      27.4 F1</a:t>
            </a:r>
          </a:p>
        </p:txBody>
      </p:sp>
      <p:sp>
        <p:nvSpPr>
          <p:cNvPr id="32" name="TextBox 31"/>
          <p:cNvSpPr txBox="1"/>
          <p:nvPr/>
        </p:nvSpPr>
        <p:spPr>
          <a:xfrm>
            <a:off x="6731420" y="1557302"/>
            <a:ext cx="838648" cy="523220"/>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smtClean="0"/>
              <a:t>man</a:t>
            </a:r>
            <a:endParaRPr lang="en-US" sz="2800" dirty="0"/>
          </a:p>
        </p:txBody>
      </p:sp>
      <p:grpSp>
        <p:nvGrpSpPr>
          <p:cNvPr id="34" name="Group 33"/>
          <p:cNvGrpSpPr/>
          <p:nvPr/>
        </p:nvGrpSpPr>
        <p:grpSpPr>
          <a:xfrm>
            <a:off x="6392304" y="2607882"/>
            <a:ext cx="1162617" cy="1917802"/>
            <a:chOff x="4229677" y="2637235"/>
            <a:chExt cx="1162617" cy="1917802"/>
          </a:xfrm>
        </p:grpSpPr>
        <p:sp>
          <p:nvSpPr>
            <p:cNvPr id="35" name="TextBox 34"/>
            <p:cNvSpPr txBox="1"/>
            <p:nvPr/>
          </p:nvSpPr>
          <p:spPr>
            <a:xfrm>
              <a:off x="4666673" y="2637235"/>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36" name="Straight Arrow Connector 35"/>
            <p:cNvCxnSpPr/>
            <p:nvPr/>
          </p:nvCxnSpPr>
          <p:spPr>
            <a:xfrm>
              <a:off x="4229677" y="2898845"/>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4666673" y="3334526"/>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38" name="Straight Arrow Connector 37"/>
            <p:cNvCxnSpPr/>
            <p:nvPr/>
          </p:nvCxnSpPr>
          <p:spPr>
            <a:xfrm>
              <a:off x="4229677" y="3596136"/>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9" name="TextBox 38"/>
            <p:cNvSpPr txBox="1"/>
            <p:nvPr/>
          </p:nvSpPr>
          <p:spPr>
            <a:xfrm>
              <a:off x="4668297" y="4031817"/>
              <a:ext cx="723997"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40" name="Straight Arrow Connector 39"/>
            <p:cNvCxnSpPr/>
            <p:nvPr/>
          </p:nvCxnSpPr>
          <p:spPr>
            <a:xfrm>
              <a:off x="4231301" y="4293427"/>
              <a:ext cx="330129"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9675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9" grpId="0"/>
      <p:bldP spid="9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p:cNvGraphicFramePr/>
          <p:nvPr>
            <p:extLst>
              <p:ext uri="{D42A27DB-BD31-4B8C-83A1-F6EECF244321}">
                <p14:modId xmlns:p14="http://schemas.microsoft.com/office/powerpoint/2010/main" val="4150234012"/>
              </p:ext>
            </p:extLst>
          </p:nvPr>
        </p:nvGraphicFramePr>
        <p:xfrm>
          <a:off x="960121" y="3065725"/>
          <a:ext cx="9909110" cy="2562313"/>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Group 2"/>
          <p:cNvGrpSpPr/>
          <p:nvPr/>
        </p:nvGrpSpPr>
        <p:grpSpPr>
          <a:xfrm>
            <a:off x="2049982" y="2658214"/>
            <a:ext cx="8578187" cy="523220"/>
            <a:chOff x="1854970" y="2357957"/>
            <a:chExt cx="7270427" cy="368815"/>
          </a:xfrm>
        </p:grpSpPr>
        <p:sp>
          <p:nvSpPr>
            <p:cNvPr id="4" name="TextBox 3"/>
            <p:cNvSpPr txBox="1"/>
            <p:nvPr/>
          </p:nvSpPr>
          <p:spPr>
            <a:xfrm>
              <a:off x="1854970" y="2357957"/>
              <a:ext cx="512795" cy="368815"/>
            </a:xfrm>
            <a:prstGeom prst="rect">
              <a:avLst/>
            </a:prstGeom>
            <a:noFill/>
          </p:spPr>
          <p:txBody>
            <a:bodyPr wrap="square" rtlCol="0">
              <a:spAutoFit/>
            </a:bodyPr>
            <a:lstStyle/>
            <a:p>
              <a:r>
                <a:rPr lang="en-US" sz="2800" dirty="0"/>
                <a:t>(S</a:t>
              </a:r>
            </a:p>
          </p:txBody>
        </p:sp>
        <p:sp>
          <p:nvSpPr>
            <p:cNvPr id="46" name="TextBox 45"/>
            <p:cNvSpPr txBox="1"/>
            <p:nvPr/>
          </p:nvSpPr>
          <p:spPr>
            <a:xfrm>
              <a:off x="2322705" y="2357957"/>
              <a:ext cx="778452" cy="368815"/>
            </a:xfrm>
            <a:prstGeom prst="rect">
              <a:avLst/>
            </a:prstGeom>
            <a:noFill/>
          </p:spPr>
          <p:txBody>
            <a:bodyPr wrap="square" rtlCol="0">
              <a:spAutoFit/>
            </a:bodyPr>
            <a:lstStyle/>
            <a:p>
              <a:r>
                <a:rPr lang="en-US" sz="2800" dirty="0"/>
                <a:t>(NP</a:t>
              </a:r>
            </a:p>
          </p:txBody>
        </p:sp>
        <p:grpSp>
          <p:nvGrpSpPr>
            <p:cNvPr id="6" name="Group 5"/>
            <p:cNvGrpSpPr/>
            <p:nvPr/>
          </p:nvGrpSpPr>
          <p:grpSpPr>
            <a:xfrm>
              <a:off x="4863241" y="2357957"/>
              <a:ext cx="4262156" cy="368815"/>
              <a:chOff x="4048368" y="4718975"/>
              <a:chExt cx="4262156" cy="368815"/>
            </a:xfrm>
          </p:grpSpPr>
          <p:sp>
            <p:nvSpPr>
              <p:cNvPr id="47" name="TextBox 46"/>
              <p:cNvSpPr txBox="1"/>
              <p:nvPr/>
            </p:nvSpPr>
            <p:spPr>
              <a:xfrm>
                <a:off x="5698119" y="4718975"/>
                <a:ext cx="797368" cy="368815"/>
              </a:xfrm>
              <a:prstGeom prst="rect">
                <a:avLst/>
              </a:prstGeom>
              <a:noFill/>
            </p:spPr>
            <p:txBody>
              <a:bodyPr wrap="square" rtlCol="0">
                <a:spAutoFit/>
              </a:bodyPr>
              <a:lstStyle/>
              <a:p>
                <a:r>
                  <a:rPr lang="en-US" sz="2800" dirty="0"/>
                  <a:t>idea</a:t>
                </a:r>
              </a:p>
            </p:txBody>
          </p:sp>
          <p:sp>
            <p:nvSpPr>
              <p:cNvPr id="48" name="TextBox 47"/>
              <p:cNvSpPr txBox="1"/>
              <p:nvPr/>
            </p:nvSpPr>
            <p:spPr>
              <a:xfrm>
                <a:off x="6440950" y="4718975"/>
                <a:ext cx="317322" cy="368815"/>
              </a:xfrm>
              <a:prstGeom prst="rect">
                <a:avLst/>
              </a:prstGeom>
              <a:noFill/>
            </p:spPr>
            <p:txBody>
              <a:bodyPr wrap="square" rtlCol="0">
                <a:spAutoFit/>
              </a:bodyPr>
              <a:lstStyle/>
              <a:p>
                <a:r>
                  <a:rPr lang="en-US" sz="2800" dirty="0"/>
                  <a:t>)</a:t>
                </a:r>
              </a:p>
            </p:txBody>
          </p:sp>
          <p:sp>
            <p:nvSpPr>
              <p:cNvPr id="49" name="TextBox 48"/>
              <p:cNvSpPr txBox="1"/>
              <p:nvPr/>
            </p:nvSpPr>
            <p:spPr>
              <a:xfrm>
                <a:off x="5249361" y="4718975"/>
                <a:ext cx="797368" cy="368815"/>
              </a:xfrm>
              <a:prstGeom prst="rect">
                <a:avLst/>
              </a:prstGeom>
              <a:noFill/>
            </p:spPr>
            <p:txBody>
              <a:bodyPr wrap="square" rtlCol="0">
                <a:spAutoFit/>
              </a:bodyPr>
              <a:lstStyle/>
              <a:p>
                <a:r>
                  <a:rPr lang="en-US" sz="2800" dirty="0"/>
                  <a:t>an</a:t>
                </a:r>
              </a:p>
            </p:txBody>
          </p:sp>
          <p:sp>
            <p:nvSpPr>
              <p:cNvPr id="50" name="TextBox 49"/>
              <p:cNvSpPr txBox="1"/>
              <p:nvPr/>
            </p:nvSpPr>
            <p:spPr>
              <a:xfrm>
                <a:off x="6937822" y="4718975"/>
                <a:ext cx="317322" cy="368815"/>
              </a:xfrm>
              <a:prstGeom prst="rect">
                <a:avLst/>
              </a:prstGeom>
              <a:noFill/>
            </p:spPr>
            <p:txBody>
              <a:bodyPr wrap="square" rtlCol="0">
                <a:spAutoFit/>
              </a:bodyPr>
              <a:lstStyle/>
              <a:p>
                <a:r>
                  <a:rPr lang="en-US" sz="2800" dirty="0"/>
                  <a:t>)</a:t>
                </a:r>
              </a:p>
            </p:txBody>
          </p:sp>
          <p:sp>
            <p:nvSpPr>
              <p:cNvPr id="51" name="TextBox 50"/>
              <p:cNvSpPr txBox="1"/>
              <p:nvPr/>
            </p:nvSpPr>
            <p:spPr>
              <a:xfrm>
                <a:off x="7469525" y="4718975"/>
                <a:ext cx="317322" cy="368815"/>
              </a:xfrm>
              <a:prstGeom prst="rect">
                <a:avLst/>
              </a:prstGeom>
              <a:noFill/>
            </p:spPr>
            <p:txBody>
              <a:bodyPr wrap="square" rtlCol="0">
                <a:spAutoFit/>
              </a:bodyPr>
              <a:lstStyle/>
              <a:p>
                <a:r>
                  <a:rPr lang="en-US" sz="2800" dirty="0"/>
                  <a:t>.</a:t>
                </a:r>
              </a:p>
            </p:txBody>
          </p:sp>
          <p:sp>
            <p:nvSpPr>
              <p:cNvPr id="52" name="TextBox 51"/>
              <p:cNvSpPr txBox="1"/>
              <p:nvPr/>
            </p:nvSpPr>
            <p:spPr>
              <a:xfrm>
                <a:off x="7993202" y="4718975"/>
                <a:ext cx="317322" cy="368815"/>
              </a:xfrm>
              <a:prstGeom prst="rect">
                <a:avLst/>
              </a:prstGeom>
              <a:noFill/>
            </p:spPr>
            <p:txBody>
              <a:bodyPr wrap="square" rtlCol="0">
                <a:spAutoFit/>
              </a:bodyPr>
              <a:lstStyle/>
              <a:p>
                <a:r>
                  <a:rPr lang="en-US" sz="2800" dirty="0"/>
                  <a:t>)</a:t>
                </a:r>
              </a:p>
            </p:txBody>
          </p:sp>
          <p:sp>
            <p:nvSpPr>
              <p:cNvPr id="53" name="TextBox 52"/>
              <p:cNvSpPr txBox="1"/>
              <p:nvPr/>
            </p:nvSpPr>
            <p:spPr>
              <a:xfrm>
                <a:off x="4636552" y="4718975"/>
                <a:ext cx="797368" cy="368815"/>
              </a:xfrm>
              <a:prstGeom prst="rect">
                <a:avLst/>
              </a:prstGeom>
              <a:noFill/>
            </p:spPr>
            <p:txBody>
              <a:bodyPr wrap="square" rtlCol="0">
                <a:spAutoFit/>
              </a:bodyPr>
              <a:lstStyle/>
              <a:p>
                <a:r>
                  <a:rPr lang="en-US" sz="2800" dirty="0"/>
                  <a:t>(NP</a:t>
                </a:r>
              </a:p>
            </p:txBody>
          </p:sp>
          <p:sp>
            <p:nvSpPr>
              <p:cNvPr id="54" name="TextBox 53"/>
              <p:cNvSpPr txBox="1"/>
              <p:nvPr/>
            </p:nvSpPr>
            <p:spPr>
              <a:xfrm>
                <a:off x="4048368" y="4718975"/>
                <a:ext cx="705168" cy="368815"/>
              </a:xfrm>
              <a:prstGeom prst="rect">
                <a:avLst/>
              </a:prstGeom>
              <a:noFill/>
            </p:spPr>
            <p:txBody>
              <a:bodyPr wrap="square" rtlCol="0">
                <a:spAutoFit/>
              </a:bodyPr>
              <a:lstStyle/>
              <a:p>
                <a:pPr algn="ctr"/>
                <a:r>
                  <a:rPr lang="en-US" sz="2800" dirty="0"/>
                  <a:t>had</a:t>
                </a:r>
              </a:p>
            </p:txBody>
          </p:sp>
        </p:grpSp>
        <p:sp>
          <p:nvSpPr>
            <p:cNvPr id="58" name="TextBox 57"/>
            <p:cNvSpPr txBox="1"/>
            <p:nvPr/>
          </p:nvSpPr>
          <p:spPr>
            <a:xfrm>
              <a:off x="4367416" y="2357957"/>
              <a:ext cx="608326" cy="368815"/>
            </a:xfrm>
            <a:prstGeom prst="rect">
              <a:avLst/>
            </a:prstGeom>
            <a:noFill/>
          </p:spPr>
          <p:txBody>
            <a:bodyPr wrap="square" rtlCol="0">
              <a:spAutoFit/>
            </a:bodyPr>
            <a:lstStyle/>
            <a:p>
              <a:pPr algn="ctr"/>
              <a:r>
                <a:rPr lang="en-US" sz="2800" dirty="0"/>
                <a:t>(VP</a:t>
              </a:r>
            </a:p>
          </p:txBody>
        </p:sp>
        <p:sp>
          <p:nvSpPr>
            <p:cNvPr id="59" name="TextBox 58"/>
            <p:cNvSpPr txBox="1"/>
            <p:nvPr/>
          </p:nvSpPr>
          <p:spPr>
            <a:xfrm>
              <a:off x="2881504" y="2357957"/>
              <a:ext cx="778452" cy="368815"/>
            </a:xfrm>
            <a:prstGeom prst="rect">
              <a:avLst/>
            </a:prstGeom>
            <a:noFill/>
          </p:spPr>
          <p:txBody>
            <a:bodyPr wrap="square" rtlCol="0">
              <a:spAutoFit/>
            </a:bodyPr>
            <a:lstStyle/>
            <a:p>
              <a:r>
                <a:rPr lang="en-US" sz="2800" dirty="0"/>
                <a:t>The</a:t>
              </a:r>
            </a:p>
          </p:txBody>
        </p:sp>
        <p:sp>
          <p:nvSpPr>
            <p:cNvPr id="60" name="TextBox 59"/>
            <p:cNvSpPr txBox="1"/>
            <p:nvPr/>
          </p:nvSpPr>
          <p:spPr>
            <a:xfrm>
              <a:off x="3431840" y="2357957"/>
              <a:ext cx="778452" cy="368815"/>
            </a:xfrm>
            <a:prstGeom prst="rect">
              <a:avLst/>
            </a:prstGeom>
            <a:noFill/>
          </p:spPr>
          <p:txBody>
            <a:bodyPr wrap="square" rtlCol="0">
              <a:spAutoFit/>
            </a:bodyPr>
            <a:lstStyle/>
            <a:p>
              <a:r>
                <a:rPr lang="en-US" sz="2800" dirty="0"/>
                <a:t>man</a:t>
              </a:r>
            </a:p>
          </p:txBody>
        </p:sp>
        <p:sp>
          <p:nvSpPr>
            <p:cNvPr id="61" name="TextBox 60"/>
            <p:cNvSpPr txBox="1"/>
            <p:nvPr/>
          </p:nvSpPr>
          <p:spPr>
            <a:xfrm>
              <a:off x="4072744" y="2357957"/>
              <a:ext cx="317322" cy="368815"/>
            </a:xfrm>
            <a:prstGeom prst="rect">
              <a:avLst/>
            </a:prstGeom>
            <a:noFill/>
          </p:spPr>
          <p:txBody>
            <a:bodyPr wrap="square" rtlCol="0">
              <a:spAutoFit/>
            </a:bodyPr>
            <a:lstStyle/>
            <a:p>
              <a:r>
                <a:rPr lang="en-US" sz="2800" dirty="0"/>
                <a:t>)</a:t>
              </a:r>
            </a:p>
          </p:txBody>
        </p:sp>
      </p:grpSp>
      <p:sp>
        <p:nvSpPr>
          <p:cNvPr id="20" name="TextBox 19"/>
          <p:cNvSpPr txBox="1"/>
          <p:nvPr/>
        </p:nvSpPr>
        <p:spPr>
          <a:xfrm>
            <a:off x="1" y="1563451"/>
            <a:ext cx="12192000" cy="553998"/>
          </a:xfrm>
          <a:prstGeom prst="rect">
            <a:avLst/>
          </a:prstGeom>
          <a:noFill/>
        </p:spPr>
        <p:txBody>
          <a:bodyPr wrap="square" rtlCol="0">
            <a:spAutoFit/>
          </a:bodyPr>
          <a:lstStyle/>
          <a:p>
            <a:pPr algn="ctr"/>
            <a:r>
              <a:rPr lang="en-US" sz="3000" dirty="0" smtClean="0"/>
              <a:t>Word generation is lexicalized:</a:t>
            </a:r>
            <a:endParaRPr lang="en-US" sz="3000" dirty="0"/>
          </a:p>
        </p:txBody>
      </p:sp>
      <p:sp>
        <p:nvSpPr>
          <p:cNvPr id="27" name="Title 1"/>
          <p:cNvSpPr>
            <a:spLocks noGrp="1"/>
          </p:cNvSpPr>
          <p:nvPr>
            <p:ph type="title"/>
          </p:nvPr>
        </p:nvSpPr>
        <p:spPr>
          <a:xfrm>
            <a:off x="1621495" y="146242"/>
            <a:ext cx="9544243" cy="1009698"/>
          </a:xfrm>
        </p:spPr>
        <p:txBody>
          <a:bodyPr>
            <a:normAutofit/>
          </a:bodyPr>
          <a:lstStyle/>
          <a:p>
            <a:r>
              <a:rPr lang="en-US" dirty="0" smtClean="0"/>
              <a:t>Standard beam search in </a:t>
            </a:r>
            <a:r>
              <a:rPr lang="en-US" b="1" dirty="0" smtClean="0">
                <a:solidFill>
                  <a:srgbClr val="FF9900"/>
                </a:solidFill>
              </a:rPr>
              <a:t>G</a:t>
            </a:r>
            <a:r>
              <a:rPr lang="en-US" dirty="0" smtClean="0"/>
              <a:t> fails</a:t>
            </a:r>
            <a:endParaRPr lang="en-US" dirty="0"/>
          </a:p>
        </p:txBody>
      </p:sp>
    </p:spTree>
    <p:extLst>
      <p:ext uri="{BB962C8B-B14F-4D97-AF65-F5344CB8AC3E}">
        <p14:creationId xmlns:p14="http://schemas.microsoft.com/office/powerpoint/2010/main" val="13304644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1" name="Straight Connector 80"/>
          <p:cNvCxnSpPr/>
          <p:nvPr/>
        </p:nvCxnSpPr>
        <p:spPr>
          <a:xfrm flipH="1">
            <a:off x="8773127" y="1845370"/>
            <a:ext cx="38342" cy="306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H="1">
            <a:off x="5763662" y="1853375"/>
            <a:ext cx="38342" cy="306860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p>
            <a:r>
              <a:rPr lang="en-US" dirty="0" smtClean="0"/>
              <a:t>Word-synchronous beam search</a:t>
            </a:r>
            <a:endParaRPr lang="en-US" dirty="0"/>
          </a:p>
        </p:txBody>
      </p:sp>
      <p:sp>
        <p:nvSpPr>
          <p:cNvPr id="4" name="Rectangle 3"/>
          <p:cNvSpPr/>
          <p:nvPr/>
        </p:nvSpPr>
        <p:spPr>
          <a:xfrm>
            <a:off x="1949329" y="5099709"/>
            <a:ext cx="9658863" cy="430887"/>
          </a:xfrm>
          <a:prstGeom prst="rect">
            <a:avLst/>
          </a:prstGeom>
        </p:spPr>
        <p:txBody>
          <a:bodyPr wrap="none">
            <a:spAutoFit/>
          </a:bodyPr>
          <a:lstStyle/>
          <a:p>
            <a:r>
              <a:rPr lang="en-US" sz="2200" dirty="0"/>
              <a:t>[Roark </a:t>
            </a:r>
            <a:r>
              <a:rPr lang="en-US" sz="2200" dirty="0" smtClean="0"/>
              <a:t>2001; </a:t>
            </a:r>
            <a:r>
              <a:rPr lang="en-US" sz="2200" dirty="0" err="1" smtClean="0"/>
              <a:t>Titov</a:t>
            </a:r>
            <a:r>
              <a:rPr lang="en-US" sz="2200" dirty="0" smtClean="0"/>
              <a:t> and Henderson 2010; </a:t>
            </a:r>
            <a:r>
              <a:rPr lang="en-US" sz="2200" dirty="0" err="1"/>
              <a:t>Charniak</a:t>
            </a:r>
            <a:r>
              <a:rPr lang="en-US" sz="2200" dirty="0"/>
              <a:t> </a:t>
            </a:r>
            <a:r>
              <a:rPr lang="en-US" sz="2200" dirty="0" smtClean="0"/>
              <a:t>2010; Buys and </a:t>
            </a:r>
            <a:r>
              <a:rPr lang="en-US" sz="2200" dirty="0" err="1" smtClean="0"/>
              <a:t>Blunsom</a:t>
            </a:r>
            <a:r>
              <a:rPr lang="en-US" sz="2200" dirty="0" smtClean="0"/>
              <a:t> 2015 ]</a:t>
            </a:r>
            <a:endParaRPr lang="en-US" sz="2200" dirty="0"/>
          </a:p>
        </p:txBody>
      </p:sp>
      <p:sp>
        <p:nvSpPr>
          <p:cNvPr id="10" name="TextBox 9"/>
          <p:cNvSpPr txBox="1"/>
          <p:nvPr/>
        </p:nvSpPr>
        <p:spPr>
          <a:xfrm>
            <a:off x="2221927" y="2367466"/>
            <a:ext cx="666029" cy="52322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(S</a:t>
            </a:r>
          </a:p>
        </p:txBody>
      </p:sp>
      <p:grpSp>
        <p:nvGrpSpPr>
          <p:cNvPr id="5" name="Group 4"/>
          <p:cNvGrpSpPr/>
          <p:nvPr/>
        </p:nvGrpSpPr>
        <p:grpSpPr>
          <a:xfrm>
            <a:off x="2953318" y="2363780"/>
            <a:ext cx="3839156" cy="2080677"/>
            <a:chOff x="1429318" y="2363779"/>
            <a:chExt cx="3839156" cy="2080677"/>
          </a:xfrm>
        </p:grpSpPr>
        <p:grpSp>
          <p:nvGrpSpPr>
            <p:cNvPr id="7" name="Group 6"/>
            <p:cNvGrpSpPr/>
            <p:nvPr/>
          </p:nvGrpSpPr>
          <p:grpSpPr>
            <a:xfrm>
              <a:off x="1429318" y="2367465"/>
              <a:ext cx="1194316" cy="2076991"/>
              <a:chOff x="1429318" y="2367465"/>
              <a:chExt cx="1194316" cy="2076991"/>
            </a:xfrm>
          </p:grpSpPr>
          <p:cxnSp>
            <p:nvCxnSpPr>
              <p:cNvPr id="11" name="Straight Arrow Connector 10"/>
              <p:cNvCxnSpPr/>
              <p:nvPr/>
            </p:nvCxnSpPr>
            <p:spPr>
              <a:xfrm>
                <a:off x="1453663" y="2658937"/>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870879" y="2367465"/>
                <a:ext cx="751070" cy="52322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sp>
            <p:nvSpPr>
              <p:cNvPr id="15" name="TextBox 14"/>
              <p:cNvSpPr txBox="1"/>
              <p:nvPr/>
            </p:nvSpPr>
            <p:spPr>
              <a:xfrm>
                <a:off x="1870879" y="3144351"/>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(VP</a:t>
                </a:r>
              </a:p>
            </p:txBody>
          </p:sp>
          <p:sp>
            <p:nvSpPr>
              <p:cNvPr id="18" name="TextBox 17"/>
              <p:cNvSpPr txBox="1"/>
              <p:nvPr/>
            </p:nvSpPr>
            <p:spPr>
              <a:xfrm>
                <a:off x="1872564" y="3921235"/>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(PP</a:t>
                </a:r>
              </a:p>
            </p:txBody>
          </p:sp>
          <p:cxnSp>
            <p:nvCxnSpPr>
              <p:cNvPr id="21" name="Straight Arrow Connector 20"/>
              <p:cNvCxnSpPr/>
              <p:nvPr/>
            </p:nvCxnSpPr>
            <p:spPr>
              <a:xfrm>
                <a:off x="1453662" y="2658937"/>
                <a:ext cx="342475" cy="77688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p:cNvCxnSpPr/>
              <p:nvPr/>
            </p:nvCxnSpPr>
            <p:spPr>
              <a:xfrm>
                <a:off x="1429318" y="2652209"/>
                <a:ext cx="340789" cy="1593016"/>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nvGrpSpPr>
            <p:cNvPr id="9" name="Group 8"/>
            <p:cNvGrpSpPr/>
            <p:nvPr/>
          </p:nvGrpSpPr>
          <p:grpSpPr>
            <a:xfrm>
              <a:off x="4050117" y="2363779"/>
              <a:ext cx="1218357" cy="2080199"/>
              <a:chOff x="4050117" y="2363779"/>
              <a:chExt cx="1218357" cy="2080199"/>
            </a:xfrm>
          </p:grpSpPr>
          <p:sp>
            <p:nvSpPr>
              <p:cNvPr id="33" name="TextBox 32"/>
              <p:cNvSpPr txBox="1"/>
              <p:nvPr/>
            </p:nvSpPr>
            <p:spPr>
              <a:xfrm>
                <a:off x="4495337" y="2363779"/>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42" name="Straight Arrow Connector 41"/>
              <p:cNvCxnSpPr/>
              <p:nvPr/>
            </p:nvCxnSpPr>
            <p:spPr>
              <a:xfrm>
                <a:off x="4050117" y="2641570"/>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4100046" y="4199027"/>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4517404" y="3920757"/>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grpSp>
        <p:grpSp>
          <p:nvGrpSpPr>
            <p:cNvPr id="8" name="Group 7"/>
            <p:cNvGrpSpPr/>
            <p:nvPr/>
          </p:nvGrpSpPr>
          <p:grpSpPr>
            <a:xfrm>
              <a:off x="2650556" y="2363779"/>
              <a:ext cx="2615352" cy="2080677"/>
              <a:chOff x="2650556" y="2363779"/>
              <a:chExt cx="2615352" cy="2080677"/>
            </a:xfrm>
          </p:grpSpPr>
          <p:sp>
            <p:nvSpPr>
              <p:cNvPr id="13" name="TextBox 12"/>
              <p:cNvSpPr txBox="1"/>
              <p:nvPr/>
            </p:nvSpPr>
            <p:spPr>
              <a:xfrm>
                <a:off x="4514838" y="3149511"/>
                <a:ext cx="751070" cy="52322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The</a:t>
                </a:r>
              </a:p>
            </p:txBody>
          </p:sp>
          <p:cxnSp>
            <p:nvCxnSpPr>
              <p:cNvPr id="14" name="Straight Arrow Connector 13"/>
              <p:cNvCxnSpPr/>
              <p:nvPr/>
            </p:nvCxnSpPr>
            <p:spPr>
              <a:xfrm>
                <a:off x="2732812" y="2658937"/>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6" name="TextBox 15"/>
              <p:cNvSpPr txBox="1"/>
              <p:nvPr/>
            </p:nvSpPr>
            <p:spPr>
              <a:xfrm>
                <a:off x="3180067" y="2363779"/>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17" name="Straight Arrow Connector 16"/>
              <p:cNvCxnSpPr/>
              <p:nvPr/>
            </p:nvCxnSpPr>
            <p:spPr>
              <a:xfrm>
                <a:off x="2742449" y="2705704"/>
                <a:ext cx="332837" cy="730119"/>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9" name="TextBox 18"/>
              <p:cNvSpPr txBox="1"/>
              <p:nvPr/>
            </p:nvSpPr>
            <p:spPr>
              <a:xfrm>
                <a:off x="3187835" y="3921235"/>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20" name="Straight Arrow Connector 19"/>
              <p:cNvCxnSpPr/>
              <p:nvPr/>
            </p:nvCxnSpPr>
            <p:spPr>
              <a:xfrm>
                <a:off x="2650556" y="3422142"/>
                <a:ext cx="455023" cy="790568"/>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flipV="1">
                <a:off x="3180067" y="3402326"/>
                <a:ext cx="1223179" cy="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grpSp>
        <p:nvGrpSpPr>
          <p:cNvPr id="26" name="Group 25"/>
          <p:cNvGrpSpPr/>
          <p:nvPr/>
        </p:nvGrpSpPr>
        <p:grpSpPr>
          <a:xfrm>
            <a:off x="6915151" y="2363780"/>
            <a:ext cx="3015529" cy="2059871"/>
            <a:chOff x="5391150" y="2363779"/>
            <a:chExt cx="3015529" cy="2059871"/>
          </a:xfrm>
        </p:grpSpPr>
        <p:grpSp>
          <p:nvGrpSpPr>
            <p:cNvPr id="24" name="Group 23"/>
            <p:cNvGrpSpPr/>
            <p:nvPr/>
          </p:nvGrpSpPr>
          <p:grpSpPr>
            <a:xfrm>
              <a:off x="7097505" y="2371489"/>
              <a:ext cx="1309174" cy="1294727"/>
              <a:chOff x="7097505" y="2371489"/>
              <a:chExt cx="1309174" cy="1294727"/>
            </a:xfrm>
          </p:grpSpPr>
          <p:sp>
            <p:nvSpPr>
              <p:cNvPr id="50" name="TextBox 49"/>
              <p:cNvSpPr txBox="1"/>
              <p:nvPr/>
            </p:nvSpPr>
            <p:spPr>
              <a:xfrm>
                <a:off x="7565221" y="2371489"/>
                <a:ext cx="841458" cy="52322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man</a:t>
                </a:r>
              </a:p>
            </p:txBody>
          </p:sp>
          <p:cxnSp>
            <p:nvCxnSpPr>
              <p:cNvPr id="51" name="Straight Arrow Connector 50"/>
              <p:cNvCxnSpPr/>
              <p:nvPr/>
            </p:nvCxnSpPr>
            <p:spPr>
              <a:xfrm>
                <a:off x="7097505" y="2641570"/>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61" name="TextBox 60"/>
              <p:cNvSpPr txBox="1"/>
              <p:nvPr/>
            </p:nvSpPr>
            <p:spPr>
              <a:xfrm>
                <a:off x="7575327" y="3142995"/>
                <a:ext cx="831352"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man</a:t>
                </a:r>
              </a:p>
            </p:txBody>
          </p:sp>
          <p:cxnSp>
            <p:nvCxnSpPr>
              <p:cNvPr id="62" name="Straight Arrow Connector 61"/>
              <p:cNvCxnSpPr/>
              <p:nvPr/>
            </p:nvCxnSpPr>
            <p:spPr>
              <a:xfrm>
                <a:off x="7107611" y="3387675"/>
                <a:ext cx="342474"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nvGrpSpPr>
            <p:cNvPr id="23" name="Group 22"/>
            <p:cNvGrpSpPr/>
            <p:nvPr/>
          </p:nvGrpSpPr>
          <p:grpSpPr>
            <a:xfrm>
              <a:off x="5391150" y="2363779"/>
              <a:ext cx="3015529" cy="2059871"/>
              <a:chOff x="5391150" y="2363779"/>
              <a:chExt cx="3015529" cy="2059871"/>
            </a:xfrm>
          </p:grpSpPr>
          <p:sp>
            <p:nvSpPr>
              <p:cNvPr id="48" name="TextBox 47"/>
              <p:cNvSpPr txBox="1"/>
              <p:nvPr/>
            </p:nvSpPr>
            <p:spPr>
              <a:xfrm>
                <a:off x="7565221" y="3900429"/>
                <a:ext cx="841458" cy="523221"/>
              </a:xfrm>
              <a:prstGeom prst="rect">
                <a:avLst/>
              </a:prstGeom>
              <a:ln>
                <a:solidFill>
                  <a:srgbClr val="FFC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man</a:t>
                </a:r>
              </a:p>
            </p:txBody>
          </p:sp>
          <p:sp>
            <p:nvSpPr>
              <p:cNvPr id="49" name="TextBox 48"/>
              <p:cNvSpPr txBox="1"/>
              <p:nvPr/>
            </p:nvSpPr>
            <p:spPr>
              <a:xfrm>
                <a:off x="6119811" y="2363779"/>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grpSp>
            <p:nvGrpSpPr>
              <p:cNvPr id="71" name="Group 70"/>
              <p:cNvGrpSpPr/>
              <p:nvPr/>
            </p:nvGrpSpPr>
            <p:grpSpPr>
              <a:xfrm>
                <a:off x="5391150" y="3407539"/>
                <a:ext cx="620092" cy="805171"/>
                <a:chOff x="5391150" y="2641945"/>
                <a:chExt cx="620092" cy="805171"/>
              </a:xfrm>
            </p:grpSpPr>
            <p:cxnSp>
              <p:nvCxnSpPr>
                <p:cNvPr id="54" name="Straight Arrow Connector 53"/>
                <p:cNvCxnSpPr/>
                <p:nvPr/>
              </p:nvCxnSpPr>
              <p:spPr>
                <a:xfrm flipV="1">
                  <a:off x="5391150" y="2641945"/>
                  <a:ext cx="620092" cy="358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58" name="Straight Arrow Connector 57"/>
                <p:cNvCxnSpPr/>
                <p:nvPr/>
              </p:nvCxnSpPr>
              <p:spPr>
                <a:xfrm>
                  <a:off x="5391150" y="2641945"/>
                  <a:ext cx="561507" cy="80517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sp>
            <p:nvSpPr>
              <p:cNvPr id="59" name="TextBox 58"/>
              <p:cNvSpPr txBox="1"/>
              <p:nvPr/>
            </p:nvSpPr>
            <p:spPr>
              <a:xfrm>
                <a:off x="6129917" y="3144351"/>
                <a:ext cx="751070" cy="52322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800" dirty="0"/>
                  <a:t>(NP</a:t>
                </a:r>
              </a:p>
            </p:txBody>
          </p:sp>
          <p:cxnSp>
            <p:nvCxnSpPr>
              <p:cNvPr id="74" name="Straight Arrow Connector 73"/>
              <p:cNvCxnSpPr/>
              <p:nvPr/>
            </p:nvCxnSpPr>
            <p:spPr>
              <a:xfrm>
                <a:off x="5418240" y="2625389"/>
                <a:ext cx="544410" cy="0"/>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82" name="Straight Arrow Connector 81"/>
              <p:cNvCxnSpPr/>
              <p:nvPr/>
            </p:nvCxnSpPr>
            <p:spPr>
              <a:xfrm flipV="1">
                <a:off x="5962650" y="4182368"/>
                <a:ext cx="1487435" cy="1"/>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grpSp>
      </p:grpSp>
      <p:sp>
        <p:nvSpPr>
          <p:cNvPr id="40" name="TextBox 39"/>
          <p:cNvSpPr txBox="1"/>
          <p:nvPr/>
        </p:nvSpPr>
        <p:spPr>
          <a:xfrm>
            <a:off x="2287078" y="1482821"/>
            <a:ext cx="535724" cy="492443"/>
          </a:xfrm>
          <a:prstGeom prst="rect">
            <a:avLst/>
          </a:prstGeom>
          <a:noFill/>
        </p:spPr>
        <p:txBody>
          <a:bodyPr wrap="none" rtlCol="0">
            <a:spAutoFit/>
          </a:bodyPr>
          <a:lstStyle/>
          <a:p>
            <a:r>
              <a:rPr lang="en-US" sz="2600" dirty="0"/>
              <a:t>w</a:t>
            </a:r>
            <a:r>
              <a:rPr lang="en-US" sz="2600" baseline="-25000" dirty="0"/>
              <a:t>0</a:t>
            </a:r>
          </a:p>
        </p:txBody>
      </p:sp>
      <p:sp>
        <p:nvSpPr>
          <p:cNvPr id="46" name="TextBox 45"/>
          <p:cNvSpPr txBox="1"/>
          <p:nvPr/>
        </p:nvSpPr>
        <p:spPr>
          <a:xfrm>
            <a:off x="6146511" y="1482821"/>
            <a:ext cx="535724" cy="492443"/>
          </a:xfrm>
          <a:prstGeom prst="rect">
            <a:avLst/>
          </a:prstGeom>
          <a:noFill/>
        </p:spPr>
        <p:txBody>
          <a:bodyPr wrap="none" rtlCol="0">
            <a:spAutoFit/>
          </a:bodyPr>
          <a:lstStyle/>
          <a:p>
            <a:r>
              <a:rPr lang="en-US" sz="2600" dirty="0"/>
              <a:t>w</a:t>
            </a:r>
            <a:r>
              <a:rPr lang="en-US" sz="2600" baseline="-25000" dirty="0"/>
              <a:t>1</a:t>
            </a:r>
          </a:p>
        </p:txBody>
      </p:sp>
      <p:sp>
        <p:nvSpPr>
          <p:cNvPr id="84" name="TextBox 83"/>
          <p:cNvSpPr txBox="1"/>
          <p:nvPr/>
        </p:nvSpPr>
        <p:spPr>
          <a:xfrm>
            <a:off x="9242088" y="1482821"/>
            <a:ext cx="535724" cy="492443"/>
          </a:xfrm>
          <a:prstGeom prst="rect">
            <a:avLst/>
          </a:prstGeom>
          <a:noFill/>
        </p:spPr>
        <p:txBody>
          <a:bodyPr wrap="none" rtlCol="0">
            <a:spAutoFit/>
          </a:bodyPr>
          <a:lstStyle/>
          <a:p>
            <a:r>
              <a:rPr lang="en-US" sz="2600" dirty="0"/>
              <a:t>w</a:t>
            </a:r>
            <a:r>
              <a:rPr lang="en-US" sz="2600" baseline="-25000" dirty="0"/>
              <a:t>2</a:t>
            </a:r>
          </a:p>
        </p:txBody>
      </p:sp>
    </p:spTree>
    <p:extLst>
      <p:ext uri="{BB962C8B-B14F-4D97-AF65-F5344CB8AC3E}">
        <p14:creationId xmlns:p14="http://schemas.microsoft.com/office/powerpoint/2010/main" val="62931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Word-synchronous beam search</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228899271"/>
              </p:ext>
            </p:extLst>
          </p:nvPr>
        </p:nvGraphicFramePr>
        <p:xfrm>
          <a:off x="621792" y="1155940"/>
          <a:ext cx="10954511" cy="5587760"/>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p:cNvCxnSpPr/>
          <p:nvPr/>
        </p:nvCxnSpPr>
        <p:spPr>
          <a:xfrm flipH="1">
            <a:off x="1481328" y="1552067"/>
            <a:ext cx="9744725" cy="0"/>
          </a:xfrm>
          <a:prstGeom prst="line">
            <a:avLst/>
          </a:prstGeom>
          <a:ln w="38100">
            <a:solidFill>
              <a:schemeClr val="accent2"/>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H="1">
            <a:off x="1481328" y="1637030"/>
            <a:ext cx="9744725" cy="0"/>
          </a:xfrm>
          <a:prstGeom prst="line">
            <a:avLst/>
          </a:prstGeom>
          <a:ln w="38100">
            <a:solidFill>
              <a:schemeClr val="accent3"/>
            </a:solidFill>
            <a:prstDash val="sysDash"/>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3552126" y="3594151"/>
            <a:ext cx="942887" cy="492443"/>
          </a:xfrm>
          <a:prstGeom prst="rect">
            <a:avLst/>
          </a:prstGeom>
          <a:noFill/>
        </p:spPr>
        <p:txBody>
          <a:bodyPr wrap="none" rtlCol="0">
            <a:spAutoFit/>
          </a:bodyPr>
          <a:lstStyle/>
          <a:p>
            <a:pPr lvl="0"/>
            <a:r>
              <a:rPr lang="en-US" sz="2600" b="1" dirty="0" smtClean="0"/>
              <a:t>G</a:t>
            </a:r>
            <a:r>
              <a:rPr lang="en-US" sz="2600" baseline="-25000" dirty="0" smtClean="0"/>
              <a:t>RNNG</a:t>
            </a:r>
            <a:endParaRPr lang="en-US" sz="2600" baseline="-25000" dirty="0"/>
          </a:p>
        </p:txBody>
      </p:sp>
      <p:sp>
        <p:nvSpPr>
          <p:cNvPr id="16" name="TextBox 15"/>
          <p:cNvSpPr txBox="1"/>
          <p:nvPr/>
        </p:nvSpPr>
        <p:spPr>
          <a:xfrm>
            <a:off x="3571876" y="2377100"/>
            <a:ext cx="888448" cy="492443"/>
          </a:xfrm>
          <a:prstGeom prst="rect">
            <a:avLst/>
          </a:prstGeom>
          <a:noFill/>
        </p:spPr>
        <p:txBody>
          <a:bodyPr wrap="none" rtlCol="0">
            <a:spAutoFit/>
          </a:bodyPr>
          <a:lstStyle/>
          <a:p>
            <a:r>
              <a:rPr lang="en-US" sz="2600" b="1" dirty="0"/>
              <a:t>G</a:t>
            </a:r>
            <a:r>
              <a:rPr lang="en-US" sz="2600" baseline="-25000" dirty="0"/>
              <a:t>LSTM</a:t>
            </a:r>
            <a:endParaRPr lang="en-US" sz="2600" dirty="0"/>
          </a:p>
        </p:txBody>
      </p:sp>
      <p:sp>
        <p:nvSpPr>
          <p:cNvPr id="17" name="TextBox 16"/>
          <p:cNvSpPr txBox="1"/>
          <p:nvPr/>
        </p:nvSpPr>
        <p:spPr>
          <a:xfrm>
            <a:off x="3420810" y="1509148"/>
            <a:ext cx="1576072" cy="492443"/>
          </a:xfrm>
          <a:prstGeom prst="rect">
            <a:avLst/>
          </a:prstGeom>
          <a:noFill/>
        </p:spPr>
        <p:txBody>
          <a:bodyPr wrap="none" rtlCol="0">
            <a:spAutoFit/>
          </a:bodyPr>
          <a:lstStyle/>
          <a:p>
            <a:r>
              <a:rPr lang="en-US" sz="2600" b="1" dirty="0"/>
              <a:t>B</a:t>
            </a:r>
            <a:r>
              <a:rPr lang="en-US" sz="2600" dirty="0"/>
              <a:t> → </a:t>
            </a:r>
            <a:r>
              <a:rPr lang="en-US" sz="2600" b="1" dirty="0"/>
              <a:t>G</a:t>
            </a:r>
            <a:r>
              <a:rPr lang="en-US" sz="2600" baseline="-25000" dirty="0"/>
              <a:t>RNNG</a:t>
            </a:r>
          </a:p>
        </p:txBody>
      </p:sp>
      <p:sp>
        <p:nvSpPr>
          <p:cNvPr id="18" name="TextBox 17"/>
          <p:cNvSpPr txBox="1"/>
          <p:nvPr/>
        </p:nvSpPr>
        <p:spPr>
          <a:xfrm>
            <a:off x="3416271" y="1016705"/>
            <a:ext cx="1521635" cy="492443"/>
          </a:xfrm>
          <a:prstGeom prst="rect">
            <a:avLst/>
          </a:prstGeom>
          <a:noFill/>
        </p:spPr>
        <p:txBody>
          <a:bodyPr wrap="none" rtlCol="0">
            <a:spAutoFit/>
          </a:bodyPr>
          <a:lstStyle/>
          <a:p>
            <a:r>
              <a:rPr lang="en-US" sz="2600" b="1" dirty="0"/>
              <a:t>B</a:t>
            </a:r>
            <a:r>
              <a:rPr lang="en-US" sz="2600" dirty="0"/>
              <a:t> → </a:t>
            </a:r>
            <a:r>
              <a:rPr lang="en-US" sz="2600" b="1" dirty="0"/>
              <a:t>G</a:t>
            </a:r>
            <a:r>
              <a:rPr lang="en-US" sz="2600" baseline="-25000" dirty="0"/>
              <a:t>LSTM</a:t>
            </a:r>
          </a:p>
        </p:txBody>
      </p:sp>
    </p:spTree>
    <p:extLst>
      <p:ext uri="{BB962C8B-B14F-4D97-AF65-F5344CB8AC3E}">
        <p14:creationId xmlns:p14="http://schemas.microsoft.com/office/powerpoint/2010/main" val="869268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theme/theme1.xml><?xml version="1.0" encoding="utf-8"?>
<a:theme xmlns:a="http://schemas.openxmlformats.org/drawingml/2006/main" name="Office Theme">
  <a:themeElements>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2155</Words>
  <Application>Microsoft Office PowerPoint</Application>
  <PresentationFormat>Widescreen</PresentationFormat>
  <Paragraphs>424</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Cambria Math</vt:lpstr>
      <vt:lpstr>Office Theme</vt:lpstr>
      <vt:lpstr>Improving Neural Parsing by Disentangling  Model Combination and Reranking Effects</vt:lpstr>
      <vt:lpstr>Top-down generative models</vt:lpstr>
      <vt:lpstr>Generative models as rerankers</vt:lpstr>
      <vt:lpstr>Generative models as rerankers</vt:lpstr>
      <vt:lpstr>B: Necessary evil, or secret sauce?</vt:lpstr>
      <vt:lpstr>Using standard beam search for G</vt:lpstr>
      <vt:lpstr>Standard beam search in G fails</vt:lpstr>
      <vt:lpstr>Word-synchronous beam search</vt:lpstr>
      <vt:lpstr>Word-synchronous beam search</vt:lpstr>
      <vt:lpstr>Finding model combination effects</vt:lpstr>
      <vt:lpstr>Finding model combination effects</vt:lpstr>
      <vt:lpstr>B hides model errors in G</vt:lpstr>
      <vt:lpstr>Making model combination explicit</vt:lpstr>
      <vt:lpstr>Making model combination explicit</vt:lpstr>
      <vt:lpstr>Explicit score combination prevents errors</vt:lpstr>
      <vt:lpstr>Comparison to past work</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2017-08-12T21:38:55Z</dcterms:created>
  <dcterms:modified xsi:type="dcterms:W3CDTF">2017-08-12T21:42:58Z</dcterms:modified>
</cp:coreProperties>
</file>