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70" r:id="rId6"/>
    <p:sldId id="271" r:id="rId7"/>
    <p:sldId id="272" r:id="rId8"/>
    <p:sldId id="273" r:id="rId9"/>
    <p:sldId id="274" r:id="rId10"/>
    <p:sldId id="27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89AAE6-A840-4084-998E-1B3614CC0BB1}">
          <p14:sldIdLst>
            <p14:sldId id="257"/>
            <p14:sldId id="256"/>
            <p14:sldId id="268"/>
            <p14:sldId id="269"/>
          </p14:sldIdLst>
        </p14:section>
        <p14:section name="Untitled Section" id="{E62EF4FF-49DC-45AB-8588-D3B9169384BA}">
          <p14:sldIdLst>
            <p14:sldId id="270"/>
            <p14:sldId id="271"/>
            <p14:sldId id="272"/>
            <p14:sldId id="273"/>
            <p14:sldId id="274"/>
            <p14:sldId id="275"/>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07-Sep-20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07-Sep-20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07-Sep-20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07-Sep-20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07-Sep-20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07-Sep-20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07-Sep-20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07-Sep-20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07-Sep-20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07-Sep-20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07-Sep-20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07-Sep-20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Introducing Classes and</a:t>
            </a:r>
            <a:br>
              <a:rPr lang="en-US" dirty="0"/>
            </a:br>
            <a:r>
              <a:rPr lang="en-US" dirty="0"/>
              <a:t>Objects</a:t>
            </a:r>
          </a:p>
        </p:txBody>
      </p:sp>
      <p:sp>
        <p:nvSpPr>
          <p:cNvPr id="5" name="Subtitle 4"/>
          <p:cNvSpPr>
            <a:spLocks noGrp="1"/>
          </p:cNvSpPr>
          <p:nvPr>
            <p:ph type="subTitle" idx="1"/>
          </p:nvPr>
        </p:nvSpPr>
        <p:spPr/>
        <p:txBody>
          <a:bodyPr>
            <a:normAutofit/>
          </a:bodyPr>
          <a:lstStyle/>
          <a:p>
            <a:r>
              <a:rPr lang="en-US" dirty="0"/>
              <a:t>A class is a template that defines the form of an object. It specifies both the data and the code that will operate on that data.</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 Variables and Assignment</a:t>
            </a:r>
          </a:p>
        </p:txBody>
      </p:sp>
      <p:sp>
        <p:nvSpPr>
          <p:cNvPr id="5" name="Content Placeholder 4"/>
          <p:cNvSpPr>
            <a:spLocks noGrp="1"/>
          </p:cNvSpPr>
          <p:nvPr>
            <p:ph idx="1"/>
          </p:nvPr>
        </p:nvSpPr>
        <p:spPr>
          <a:xfrm>
            <a:off x="838200" y="1825625"/>
            <a:ext cx="10515600" cy="4715024"/>
          </a:xfrm>
        </p:spPr>
        <p:txBody>
          <a:bodyPr>
            <a:normAutofit/>
          </a:bodyPr>
          <a:lstStyle/>
          <a:p>
            <a:r>
              <a:rPr lang="en-US" dirty="0"/>
              <a:t>For example:</a:t>
            </a:r>
          </a:p>
          <a:p>
            <a:pPr marL="0" indent="0">
              <a:buNone/>
            </a:pPr>
            <a:r>
              <a:rPr lang="en-US" smtClean="0"/>
              <a:t>	Building </a:t>
            </a:r>
            <a:r>
              <a:rPr lang="en-US" dirty="0"/>
              <a:t>house1 = new Building();</a:t>
            </a:r>
          </a:p>
          <a:p>
            <a:pPr marL="0" indent="0">
              <a:buNone/>
            </a:pPr>
            <a:r>
              <a:rPr lang="en-US" dirty="0"/>
              <a:t>	Building house2 = house1;</a:t>
            </a:r>
          </a:p>
          <a:p>
            <a:pPr marL="0" indent="0">
              <a:buNone/>
            </a:pPr>
            <a:r>
              <a:rPr lang="en-US" dirty="0"/>
              <a:t>	Building house3 = new Building();</a:t>
            </a:r>
          </a:p>
          <a:p>
            <a:pPr marL="0" indent="0">
              <a:buNone/>
            </a:pPr>
            <a:r>
              <a:rPr lang="en-US" dirty="0"/>
              <a:t>	house2 = house3; //house2 and house3 refer to the same object.</a:t>
            </a:r>
          </a:p>
          <a:p>
            <a:r>
              <a:rPr lang="en-US" dirty="0"/>
              <a:t>After this sequence executes, house2 refers to the same object as house3. The object referred to by house1 is unchanged.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3480435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en-US" dirty="0"/>
              <a:t>A class is a template that defines the form of an object. It specifies both the data and the code that will operate on that data.</a:t>
            </a:r>
          </a:p>
          <a:p>
            <a:r>
              <a:rPr lang="en-US" dirty="0"/>
              <a:t>C# uses a class specification to construct objects. Objects are instances of a class. Thus, a class is essentially a set of plans that specify how to build an object.</a:t>
            </a:r>
          </a:p>
          <a:p>
            <a:r>
              <a:rPr lang="en-US" dirty="0"/>
              <a:t>It is important to </a:t>
            </a:r>
            <a:r>
              <a:rPr lang="en-US" dirty="0" smtClean="0"/>
              <a:t>understand: </a:t>
            </a:r>
            <a:r>
              <a:rPr lang="en-US" dirty="0"/>
              <a:t>A class is a logical abstraction. It is not until an object of that class has been created that a physical representation of that class exists in memory.</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General Form of a Class</a:t>
            </a:r>
          </a:p>
        </p:txBody>
      </p:sp>
      <p:sp>
        <p:nvSpPr>
          <p:cNvPr id="5" name="Content Placeholder 4"/>
          <p:cNvSpPr>
            <a:spLocks noGrp="1"/>
          </p:cNvSpPr>
          <p:nvPr>
            <p:ph idx="1"/>
          </p:nvPr>
        </p:nvSpPr>
        <p:spPr/>
        <p:txBody>
          <a:bodyPr>
            <a:normAutofit/>
          </a:bodyPr>
          <a:lstStyle/>
          <a:p>
            <a:r>
              <a:rPr lang="en-US" dirty="0"/>
              <a:t>When you define a class, you declare the data that it contains and the code that operates on it. While very simple classes might contain only code or only data, most real-world classes contain both.</a:t>
            </a:r>
          </a:p>
          <a:p>
            <a:r>
              <a:rPr lang="en-US" dirty="0"/>
              <a:t>data is contained in data members defined by the class, and code is contained in function members.</a:t>
            </a:r>
          </a:p>
          <a:p>
            <a:r>
              <a:rPr lang="en-US" dirty="0"/>
              <a:t>data members (also called fields) include instance variables and static variables. Function members include methods, constructors, destructors, indexers, events, operators, and properties.</a:t>
            </a:r>
          </a:p>
          <a:p>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437350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General Form of a Class</a:t>
            </a:r>
          </a:p>
        </p:txBody>
      </p:sp>
      <p:sp>
        <p:nvSpPr>
          <p:cNvPr id="5" name="Content Placeholder 4"/>
          <p:cNvSpPr>
            <a:spLocks noGrp="1"/>
          </p:cNvSpPr>
          <p:nvPr>
            <p:ph sz="half" idx="1"/>
          </p:nvPr>
        </p:nvSpPr>
        <p:spPr/>
        <p:txBody>
          <a:bodyPr>
            <a:normAutofit lnSpcReduction="10000"/>
          </a:bodyPr>
          <a:lstStyle/>
          <a:p>
            <a:r>
              <a:rPr lang="en-US" dirty="0"/>
              <a:t>A class is created by use of the keyword class. Here is the general form of a simple class definition that contains only instance variables and methods.</a:t>
            </a:r>
          </a:p>
          <a:p>
            <a:r>
              <a:rPr lang="en-US" dirty="0"/>
              <a:t>Notice that each variable and method declaration is preceded with access. Here, access is an access specifier, such as public, which specifies how the member can be accessed.</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2" name="Picture 1"/>
          <p:cNvPicPr>
            <a:picLocks noChangeAspect="1"/>
          </p:cNvPicPr>
          <p:nvPr/>
        </p:nvPicPr>
        <p:blipFill>
          <a:blip r:embed="rId4"/>
          <a:stretch>
            <a:fillRect/>
          </a:stretch>
        </p:blipFill>
        <p:spPr>
          <a:xfrm>
            <a:off x="6379584" y="1580802"/>
            <a:ext cx="3704814" cy="4671965"/>
          </a:xfrm>
          <a:prstGeom prst="rect">
            <a:avLst/>
          </a:prstGeom>
        </p:spPr>
      </p:pic>
    </p:spTree>
    <p:extLst>
      <p:ext uri="{BB962C8B-B14F-4D97-AF65-F5344CB8AC3E}">
        <p14:creationId xmlns:p14="http://schemas.microsoft.com/office/powerpoint/2010/main" val="1832334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General Form of a Class</a:t>
            </a:r>
          </a:p>
        </p:txBody>
      </p:sp>
      <p:sp>
        <p:nvSpPr>
          <p:cNvPr id="5" name="Content Placeholder 4"/>
          <p:cNvSpPr>
            <a:spLocks noGrp="1"/>
          </p:cNvSpPr>
          <p:nvPr>
            <p:ph idx="1"/>
          </p:nvPr>
        </p:nvSpPr>
        <p:spPr/>
        <p:txBody>
          <a:bodyPr>
            <a:normAutofit/>
          </a:bodyPr>
          <a:lstStyle/>
          <a:p>
            <a:r>
              <a:rPr lang="en-US" dirty="0"/>
              <a:t>The access specifier determines what type of access is allowed. The access specifier is optional, and if absent, then the member is private to the class. Members with private access can be used only by other members of their class.</a:t>
            </a:r>
          </a:p>
          <a:p>
            <a:r>
              <a:rPr lang="en-US" dirty="0" smtClean="0"/>
              <a:t>To </a:t>
            </a:r>
            <a:r>
              <a:rPr lang="en-US" dirty="0"/>
              <a:t>create </a:t>
            </a:r>
            <a:r>
              <a:rPr lang="en-US" dirty="0" smtClean="0"/>
              <a:t>a object</a:t>
            </a:r>
            <a:r>
              <a:rPr lang="en-US" dirty="0"/>
              <a:t>, you will use a statement like the following:</a:t>
            </a:r>
          </a:p>
          <a:p>
            <a:pPr marL="0" indent="0">
              <a:buNone/>
            </a:pPr>
            <a:r>
              <a:rPr lang="en-US" dirty="0"/>
              <a:t>	</a:t>
            </a:r>
            <a:r>
              <a:rPr lang="en-US" sz="2400" dirty="0"/>
              <a:t> Building house = new Building(); // create an object of type building</a:t>
            </a:r>
            <a:endParaRPr lang="en-US" sz="2400" dirty="0" smtClean="0"/>
          </a:p>
          <a:p>
            <a:r>
              <a:rPr lang="en-US" dirty="0"/>
              <a:t>The dot operator links the name of an object with the name </a:t>
            </a:r>
            <a:r>
              <a:rPr lang="en-US" dirty="0" smtClean="0"/>
              <a:t>of a </a:t>
            </a:r>
            <a:r>
              <a:rPr lang="en-US" dirty="0"/>
              <a:t>member. The general form of the dot operator is shown here:</a:t>
            </a:r>
          </a:p>
          <a:p>
            <a:pPr marL="0" indent="0">
              <a:buNone/>
            </a:pPr>
            <a:r>
              <a:rPr lang="en-US" dirty="0" smtClean="0"/>
              <a:t>	</a:t>
            </a:r>
            <a:r>
              <a:rPr lang="en-US" dirty="0" err="1" smtClean="0"/>
              <a:t>object.member</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2598592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Objects Are Created</a:t>
            </a:r>
          </a:p>
        </p:txBody>
      </p:sp>
      <p:sp>
        <p:nvSpPr>
          <p:cNvPr id="5" name="Content Placeholder 4"/>
          <p:cNvSpPr>
            <a:spLocks noGrp="1"/>
          </p:cNvSpPr>
          <p:nvPr>
            <p:ph idx="1"/>
          </p:nvPr>
        </p:nvSpPr>
        <p:spPr>
          <a:xfrm>
            <a:off x="838200" y="1825625"/>
            <a:ext cx="10515600" cy="4715024"/>
          </a:xfrm>
        </p:spPr>
        <p:txBody>
          <a:bodyPr>
            <a:normAutofit lnSpcReduction="10000"/>
          </a:bodyPr>
          <a:lstStyle/>
          <a:p>
            <a:pPr marL="0" indent="0">
              <a:buNone/>
            </a:pPr>
            <a:r>
              <a:rPr lang="en-US" dirty="0"/>
              <a:t>	 Building house = new Building();</a:t>
            </a:r>
          </a:p>
          <a:p>
            <a:r>
              <a:rPr lang="en-US" dirty="0"/>
              <a:t>This declaration performs three functions. </a:t>
            </a:r>
          </a:p>
          <a:p>
            <a:pPr lvl="1"/>
            <a:r>
              <a:rPr lang="en-US" dirty="0"/>
              <a:t>First, it declares a variable called house of the class type Building. This variable is not, itself, an object. Instead, it is simply a variable that can refer to an object. </a:t>
            </a:r>
          </a:p>
          <a:p>
            <a:pPr lvl="1"/>
            <a:r>
              <a:rPr lang="en-US" dirty="0"/>
              <a:t>Second, the declaration creates an actual, physical copy of the object. This is done by using the new operator.</a:t>
            </a:r>
          </a:p>
          <a:p>
            <a:pPr lvl="1"/>
            <a:r>
              <a:rPr lang="en-US" dirty="0"/>
              <a:t>Finally, it assigns to house a reference to that object. Thus, after the line executes, house refers to an object of type Building.</a:t>
            </a:r>
          </a:p>
          <a:p>
            <a:r>
              <a:rPr lang="en-US" dirty="0"/>
              <a:t>The new operator dynamically allocates (that is, allocates at runtime) memory for an object and returns a reference to it. This reference is then stored in a variable. Thus, in C#, all class objects must be dynamically allocated.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400713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Objects Are Created</a:t>
            </a:r>
          </a:p>
        </p:txBody>
      </p:sp>
      <p:sp>
        <p:nvSpPr>
          <p:cNvPr id="5" name="Content Placeholder 4"/>
          <p:cNvSpPr>
            <a:spLocks noGrp="1"/>
          </p:cNvSpPr>
          <p:nvPr>
            <p:ph idx="1"/>
          </p:nvPr>
        </p:nvSpPr>
        <p:spPr>
          <a:xfrm>
            <a:off x="838200" y="1825625"/>
            <a:ext cx="10515600" cy="4715024"/>
          </a:xfrm>
        </p:spPr>
        <p:txBody>
          <a:bodyPr>
            <a:normAutofit fontScale="92500" lnSpcReduction="20000"/>
          </a:bodyPr>
          <a:lstStyle/>
          <a:p>
            <a:r>
              <a:rPr lang="en-US" dirty="0"/>
              <a:t>As you might expect, it is possible to separate the declaration of house from the creation of the object to which it will refer, as shown here:</a:t>
            </a:r>
          </a:p>
          <a:p>
            <a:pPr marL="0" indent="0">
              <a:buNone/>
            </a:pPr>
            <a:r>
              <a:rPr lang="en-US" dirty="0"/>
              <a:t>	Building house; // declare reference to object</a:t>
            </a:r>
          </a:p>
          <a:p>
            <a:pPr marL="0" indent="0">
              <a:buNone/>
            </a:pPr>
            <a:r>
              <a:rPr lang="en-US" dirty="0"/>
              <a:t>	house = new Building(); // allocate a Building </a:t>
            </a:r>
            <a:r>
              <a:rPr lang="en-US" dirty="0" smtClean="0"/>
              <a:t>object</a:t>
            </a:r>
          </a:p>
          <a:p>
            <a:r>
              <a:rPr lang="en-US" dirty="0"/>
              <a:t>The key difference between value types and reference types is</a:t>
            </a:r>
          </a:p>
          <a:p>
            <a:pPr marL="0" indent="0">
              <a:buNone/>
            </a:pPr>
            <a:r>
              <a:rPr lang="en-US" dirty="0"/>
              <a:t>	</a:t>
            </a:r>
            <a:r>
              <a:rPr lang="en-US" dirty="0" err="1"/>
              <a:t>int</a:t>
            </a:r>
            <a:r>
              <a:rPr lang="en-US" dirty="0"/>
              <a:t> x;</a:t>
            </a:r>
          </a:p>
          <a:p>
            <a:pPr marL="0" indent="0">
              <a:buNone/>
            </a:pPr>
            <a:r>
              <a:rPr lang="en-US" dirty="0"/>
              <a:t>	x = 10;</a:t>
            </a:r>
          </a:p>
          <a:p>
            <a:r>
              <a:rPr lang="en-US" dirty="0"/>
              <a:t>x contains the value 10 because x is a variable of type </a:t>
            </a:r>
            <a:r>
              <a:rPr lang="en-US" dirty="0" err="1"/>
              <a:t>int</a:t>
            </a:r>
            <a:r>
              <a:rPr lang="en-US" dirty="0"/>
              <a:t>, which is a value type. However, in the case of</a:t>
            </a:r>
          </a:p>
          <a:p>
            <a:pPr marL="0" indent="0">
              <a:buNone/>
            </a:pPr>
            <a:r>
              <a:rPr lang="en-US" dirty="0"/>
              <a:t>	Building house = new Building();</a:t>
            </a:r>
          </a:p>
          <a:p>
            <a:r>
              <a:rPr lang="en-US" dirty="0"/>
              <a:t>house does not, itself, contain the object. Instead, it contains a reference to the object.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359889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 Variables and Assignment</a:t>
            </a:r>
          </a:p>
        </p:txBody>
      </p:sp>
      <p:sp>
        <p:nvSpPr>
          <p:cNvPr id="5" name="Content Placeholder 4"/>
          <p:cNvSpPr>
            <a:spLocks noGrp="1"/>
          </p:cNvSpPr>
          <p:nvPr>
            <p:ph idx="1"/>
          </p:nvPr>
        </p:nvSpPr>
        <p:spPr>
          <a:xfrm>
            <a:off x="838200" y="1825625"/>
            <a:ext cx="10515600" cy="4715024"/>
          </a:xfrm>
        </p:spPr>
        <p:txBody>
          <a:bodyPr>
            <a:normAutofit/>
          </a:bodyPr>
          <a:lstStyle/>
          <a:p>
            <a:r>
              <a:rPr lang="en-US" dirty="0"/>
              <a:t>In an assignment operation, reference variables act differently than do variables of a value type, such as int.</a:t>
            </a:r>
          </a:p>
          <a:p>
            <a:r>
              <a:rPr lang="en-US" dirty="0"/>
              <a:t>When you assign one value type variable to another, the situation is straightforward. The variable on the left receives a copy of the value of the variable on the right.</a:t>
            </a:r>
          </a:p>
          <a:p>
            <a:r>
              <a:rPr lang="en-US" dirty="0"/>
              <a:t>When you assign one object reference variable to another, the situation is a bit more complicated because the assignment causes the reference variable on the left to refer to the same object to which the reference variable on the right refers.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3670257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 Variables and Assignment</a:t>
            </a:r>
          </a:p>
        </p:txBody>
      </p:sp>
      <p:sp>
        <p:nvSpPr>
          <p:cNvPr id="5" name="Content Placeholder 4"/>
          <p:cNvSpPr>
            <a:spLocks noGrp="1"/>
          </p:cNvSpPr>
          <p:nvPr>
            <p:ph idx="1"/>
          </p:nvPr>
        </p:nvSpPr>
        <p:spPr>
          <a:xfrm>
            <a:off x="838200" y="1825625"/>
            <a:ext cx="10515600" cy="4715024"/>
          </a:xfrm>
        </p:spPr>
        <p:txBody>
          <a:bodyPr>
            <a:normAutofit/>
          </a:bodyPr>
          <a:lstStyle/>
          <a:p>
            <a:r>
              <a:rPr lang="en-US" dirty="0"/>
              <a:t>For example, consider the following fragment:</a:t>
            </a:r>
          </a:p>
          <a:p>
            <a:pPr marL="0" indent="0">
              <a:buNone/>
            </a:pPr>
            <a:r>
              <a:rPr lang="en-US" dirty="0"/>
              <a:t>	Building house1 = new Building();</a:t>
            </a:r>
          </a:p>
          <a:p>
            <a:pPr marL="0" indent="0">
              <a:buNone/>
            </a:pPr>
            <a:r>
              <a:rPr lang="en-US" dirty="0"/>
              <a:t>	Building house2 = house1;</a:t>
            </a:r>
          </a:p>
          <a:p>
            <a:r>
              <a:rPr lang="en-US" dirty="0"/>
              <a:t>At first glance, it is easy to think that house1 and house2 refer to separate and distinct objects, but this is not the case</a:t>
            </a:r>
            <a:r>
              <a:rPr lang="en-US" dirty="0" smtClean="0"/>
              <a:t>.</a:t>
            </a:r>
          </a:p>
          <a:p>
            <a:r>
              <a:rPr lang="en-US" dirty="0"/>
              <a:t>Instead, house1 and house2 will both refer to the same object.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818412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1125</TotalTime>
  <Words>520</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Introducing Classes and Objects</vt:lpstr>
      <vt:lpstr>Introduction</vt:lpstr>
      <vt:lpstr>The General Form of a Class</vt:lpstr>
      <vt:lpstr>The General Form of a Class</vt:lpstr>
      <vt:lpstr>The General Form of a Class</vt:lpstr>
      <vt:lpstr>How Objects Are Created</vt:lpstr>
      <vt:lpstr>How Objects Are Created</vt:lpstr>
      <vt:lpstr>Reference Variables and Assignment</vt:lpstr>
      <vt:lpstr>Reference Variables and Assignment</vt:lpstr>
      <vt:lpstr>Reference Variables and Assignment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294</cp:revision>
  <dcterms:created xsi:type="dcterms:W3CDTF">2020-05-18T03:14:36Z</dcterms:created>
  <dcterms:modified xsi:type="dcterms:W3CDTF">2020-09-07T07:23:03Z</dcterms:modified>
</cp:coreProperties>
</file>