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7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2" d="100"/>
          <a:sy n="92" d="100"/>
        </p:scale>
        <p:origin x="40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solidFill>
                  <a:srgbClr val="002060"/>
                </a:solidFill>
              </a:rPr>
              <a:t>HiddenField</a:t>
            </a:r>
            <a:r>
              <a:rPr lang="en-US" dirty="0" smtClean="0">
                <a:solidFill>
                  <a:srgbClr val="002060"/>
                </a:solidFill>
              </a:rPr>
              <a:t> </a:t>
            </a:r>
            <a:r>
              <a:rPr lang="en-US" dirty="0" err="1" smtClean="0">
                <a:solidFill>
                  <a:srgbClr val="002060"/>
                </a:solidFill>
              </a:rPr>
              <a:t>ViewState</a:t>
            </a:r>
            <a:r>
              <a:rPr lang="en-US" dirty="0" smtClean="0">
                <a:solidFill>
                  <a:srgbClr val="002060"/>
                </a:solidFill>
              </a:rPr>
              <a:t> </a:t>
            </a:r>
            <a:r>
              <a:rPr lang="en-US" dirty="0" err="1" smtClean="0">
                <a:solidFill>
                  <a:srgbClr val="002060"/>
                </a:solidFill>
              </a:rPr>
              <a:t>ControlState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HiddenField</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err="1">
                <a:solidFill>
                  <a:schemeClr val="accent4">
                    <a:lumMod val="75000"/>
                  </a:schemeClr>
                </a:solidFill>
              </a:rPr>
              <a:t>HiddenField</a:t>
            </a:r>
            <a:r>
              <a:rPr lang="en-US" dirty="0">
                <a:solidFill>
                  <a:schemeClr val="accent4">
                    <a:lumMod val="75000"/>
                  </a:schemeClr>
                </a:solidFill>
              </a:rPr>
              <a:t>, as name implies, is hidden. This is non visual control in ASP.NET where you can save the value. This is one of the types of client-side state management tools. It stores the value between the roundtrip. Anyone can see </a:t>
            </a:r>
            <a:r>
              <a:rPr lang="en-US" dirty="0" err="1">
                <a:solidFill>
                  <a:schemeClr val="accent4">
                    <a:lumMod val="75000"/>
                  </a:schemeClr>
                </a:solidFill>
              </a:rPr>
              <a:t>HiddenField</a:t>
            </a:r>
            <a:r>
              <a:rPr lang="en-US" dirty="0">
                <a:solidFill>
                  <a:schemeClr val="accent4">
                    <a:lumMod val="75000"/>
                  </a:schemeClr>
                </a:solidFill>
              </a:rPr>
              <a:t> details by simply viewing the source of document.</a:t>
            </a:r>
          </a:p>
          <a:p>
            <a:r>
              <a:rPr lang="en-US" dirty="0">
                <a:solidFill>
                  <a:schemeClr val="accent4">
                    <a:lumMod val="75000"/>
                  </a:schemeClr>
                </a:solidFill>
              </a:rPr>
              <a:t> </a:t>
            </a:r>
            <a:r>
              <a:rPr lang="en-US" dirty="0" err="1" smtClean="0">
                <a:solidFill>
                  <a:schemeClr val="accent4">
                    <a:lumMod val="75000"/>
                  </a:schemeClr>
                </a:solidFill>
              </a:rPr>
              <a:t>HiddenFields</a:t>
            </a:r>
            <a:r>
              <a:rPr lang="en-US" dirty="0" smtClean="0">
                <a:solidFill>
                  <a:schemeClr val="accent4">
                    <a:lumMod val="75000"/>
                  </a:schemeClr>
                </a:solidFill>
              </a:rPr>
              <a:t> </a:t>
            </a:r>
            <a:r>
              <a:rPr lang="en-US" dirty="0">
                <a:solidFill>
                  <a:schemeClr val="accent4">
                    <a:lumMod val="75000"/>
                  </a:schemeClr>
                </a:solidFill>
              </a:rPr>
              <a:t>are not encrypted or protected and can be changed by anyone. However, from a security point of view, this is not suggested. ASP.NET uses </a:t>
            </a:r>
            <a:r>
              <a:rPr lang="en-US" dirty="0" err="1">
                <a:solidFill>
                  <a:schemeClr val="accent4">
                    <a:lumMod val="75000"/>
                  </a:schemeClr>
                </a:solidFill>
              </a:rPr>
              <a:t>HiddenField</a:t>
            </a:r>
            <a:r>
              <a:rPr lang="en-US" dirty="0">
                <a:solidFill>
                  <a:schemeClr val="accent4">
                    <a:lumMod val="75000"/>
                  </a:schemeClr>
                </a:solidFill>
              </a:rPr>
              <a:t> control for managing the </a:t>
            </a:r>
            <a:r>
              <a:rPr lang="en-US" dirty="0" err="1">
                <a:solidFill>
                  <a:schemeClr val="accent4">
                    <a:lumMod val="75000"/>
                  </a:schemeClr>
                </a:solidFill>
              </a:rPr>
              <a:t>ViewState</a:t>
            </a:r>
            <a:r>
              <a:rPr lang="en-US" dirty="0">
                <a:solidFill>
                  <a:schemeClr val="accent4">
                    <a:lumMod val="75000"/>
                  </a:schemeClr>
                </a:solidFill>
              </a:rPr>
              <a:t>. So, don’t store any important or confidential data like password and credit card details with this control.</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HiddenField</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rgbClr val="002060"/>
                </a:solidFill>
              </a:rPr>
              <a:t>Use of </a:t>
            </a:r>
            <a:r>
              <a:rPr lang="en-US" dirty="0" err="1" smtClean="0">
                <a:solidFill>
                  <a:srgbClr val="002060"/>
                </a:solidFill>
              </a:rPr>
              <a:t>HiddenField</a:t>
            </a:r>
            <a:r>
              <a:rPr lang="en-US" dirty="0" smtClean="0">
                <a:solidFill>
                  <a:srgbClr val="002060"/>
                </a:solidFill>
              </a:rPr>
              <a:t>:</a:t>
            </a:r>
            <a:r>
              <a:rPr lang="en-US" dirty="0" smtClean="0">
                <a:solidFill>
                  <a:schemeClr val="accent4">
                    <a:lumMod val="75000"/>
                  </a:schemeClr>
                </a:solidFill>
              </a:rPr>
              <a:t> We </a:t>
            </a:r>
            <a:r>
              <a:rPr lang="en-US" dirty="0">
                <a:solidFill>
                  <a:schemeClr val="accent4">
                    <a:lumMod val="75000"/>
                  </a:schemeClr>
                </a:solidFill>
              </a:rPr>
              <a:t>developers mostly do not show an ID value of table like </a:t>
            </a:r>
            <a:r>
              <a:rPr lang="en-US" dirty="0" err="1">
                <a:solidFill>
                  <a:schemeClr val="accent4">
                    <a:lumMod val="75000"/>
                  </a:schemeClr>
                </a:solidFill>
              </a:rPr>
              <a:t>ProductID</a:t>
            </a:r>
            <a:r>
              <a:rPr lang="en-US" dirty="0">
                <a:solidFill>
                  <a:schemeClr val="accent4">
                    <a:lumMod val="75000"/>
                  </a:schemeClr>
                </a:solidFill>
              </a:rPr>
              <a:t>, </a:t>
            </a:r>
            <a:r>
              <a:rPr lang="en-US" dirty="0" err="1">
                <a:solidFill>
                  <a:schemeClr val="accent4">
                    <a:lumMod val="75000"/>
                  </a:schemeClr>
                </a:solidFill>
              </a:rPr>
              <a:t>MemberID</a:t>
            </a:r>
            <a:r>
              <a:rPr lang="en-US" dirty="0">
                <a:solidFill>
                  <a:schemeClr val="accent4">
                    <a:lumMod val="75000"/>
                  </a:schemeClr>
                </a:solidFill>
              </a:rPr>
              <a:t> because users are not concerned with this kind of data. We store that information in </a:t>
            </a:r>
            <a:r>
              <a:rPr lang="en-US" dirty="0" err="1">
                <a:solidFill>
                  <a:schemeClr val="accent4">
                    <a:lumMod val="75000"/>
                  </a:schemeClr>
                </a:solidFill>
              </a:rPr>
              <a:t>HiddenFields</a:t>
            </a:r>
            <a:r>
              <a:rPr lang="en-US" dirty="0">
                <a:solidFill>
                  <a:schemeClr val="accent4">
                    <a:lumMod val="75000"/>
                  </a:schemeClr>
                </a:solidFill>
              </a:rPr>
              <a:t> and complete our process very easily</a:t>
            </a:r>
            <a:r>
              <a:rPr lang="en-US" dirty="0" smtClean="0">
                <a:solidFill>
                  <a:schemeClr val="accent4">
                    <a:lumMod val="75000"/>
                  </a:schemeClr>
                </a:solidFill>
              </a:rPr>
              <a:t>.</a:t>
            </a:r>
          </a:p>
          <a:p>
            <a:r>
              <a:rPr lang="en-US" dirty="0" err="1" smtClean="0">
                <a:solidFill>
                  <a:srgbClr val="002060"/>
                </a:solidFill>
              </a:rPr>
              <a:t>ValueChanged</a:t>
            </a:r>
            <a:r>
              <a:rPr lang="en-US" dirty="0" smtClean="0">
                <a:solidFill>
                  <a:schemeClr val="accent4">
                    <a:lumMod val="75000"/>
                  </a:schemeClr>
                </a:solidFill>
              </a:rPr>
              <a:t> </a:t>
            </a:r>
            <a:r>
              <a:rPr lang="en-US" dirty="0">
                <a:solidFill>
                  <a:schemeClr val="accent4">
                    <a:lumMod val="75000"/>
                  </a:schemeClr>
                </a:solidFill>
              </a:rPr>
              <a:t>event is server-side control. This event gets executed when the value of </a:t>
            </a:r>
            <a:r>
              <a:rPr lang="en-US" dirty="0" err="1">
                <a:solidFill>
                  <a:schemeClr val="accent4">
                    <a:lumMod val="75000"/>
                  </a:schemeClr>
                </a:solidFill>
              </a:rPr>
              <a:t>HiddenField</a:t>
            </a:r>
            <a:r>
              <a:rPr lang="en-US" dirty="0">
                <a:solidFill>
                  <a:schemeClr val="accent4">
                    <a:lumMod val="75000"/>
                  </a:schemeClr>
                </a:solidFill>
              </a:rPr>
              <a:t> gets changed between </a:t>
            </a:r>
            <a:r>
              <a:rPr lang="en-US" dirty="0" err="1">
                <a:solidFill>
                  <a:schemeClr val="accent4">
                    <a:lumMod val="75000"/>
                  </a:schemeClr>
                </a:solidFill>
              </a:rPr>
              <a:t>postback</a:t>
            </a:r>
            <a:r>
              <a:rPr lang="en-US" dirty="0">
                <a:solidFill>
                  <a:schemeClr val="accent4">
                    <a:lumMod val="75000"/>
                  </a:schemeClr>
                </a:solidFill>
              </a:rPr>
              <a:t> to the Server.</a:t>
            </a:r>
          </a:p>
          <a:p>
            <a:r>
              <a:rPr lang="en-US" dirty="0" smtClean="0">
                <a:solidFill>
                  <a:schemeClr val="accent4">
                    <a:lumMod val="75000"/>
                  </a:schemeClr>
                </a:solidFill>
              </a:rPr>
              <a:t>Nowadays</a:t>
            </a:r>
            <a:r>
              <a:rPr lang="en-US" dirty="0">
                <a:solidFill>
                  <a:schemeClr val="accent4">
                    <a:lumMod val="75000"/>
                  </a:schemeClr>
                </a:solidFill>
              </a:rPr>
              <a:t>, people avoid using server side </a:t>
            </a:r>
            <a:r>
              <a:rPr lang="en-US" dirty="0" err="1">
                <a:solidFill>
                  <a:schemeClr val="accent4">
                    <a:lumMod val="75000"/>
                  </a:schemeClr>
                </a:solidFill>
              </a:rPr>
              <a:t>ValueChanged</a:t>
            </a:r>
            <a:r>
              <a:rPr lang="en-US" dirty="0">
                <a:solidFill>
                  <a:schemeClr val="accent4">
                    <a:lumMod val="75000"/>
                  </a:schemeClr>
                </a:solidFill>
              </a:rPr>
              <a:t> Event because all these things are possible through JavaScript or jQuery very easily.</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75076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ViewState</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View State is the method to preserve the Value of the Page and Controls between round trips. It is a Page-Level State Management technique. View State is turned on by default and normally serializes the data in every control on the page regardless of whether it is actually used during a post-back</a:t>
            </a:r>
            <a:r>
              <a:rPr lang="en-US" dirty="0" smtClean="0">
                <a:solidFill>
                  <a:schemeClr val="accent4">
                    <a:lumMod val="75000"/>
                  </a:schemeClr>
                </a:solidFill>
              </a:rPr>
              <a:t>.</a:t>
            </a:r>
          </a:p>
          <a:p>
            <a:r>
              <a:rPr lang="en-US" dirty="0">
                <a:solidFill>
                  <a:schemeClr val="accent4">
                    <a:lumMod val="75000"/>
                  </a:schemeClr>
                </a:solidFill>
              </a:rPr>
              <a:t>These are the main features of view state,</a:t>
            </a:r>
          </a:p>
          <a:p>
            <a:pPr lvl="1"/>
            <a:r>
              <a:rPr lang="en-US" dirty="0">
                <a:solidFill>
                  <a:schemeClr val="accent4">
                    <a:lumMod val="75000"/>
                  </a:schemeClr>
                </a:solidFill>
              </a:rPr>
              <a:t>Retains the value of the Control after post-back without using a session.</a:t>
            </a:r>
          </a:p>
          <a:p>
            <a:pPr lvl="1"/>
            <a:r>
              <a:rPr lang="en-US" dirty="0">
                <a:solidFill>
                  <a:schemeClr val="accent4">
                    <a:lumMod val="75000"/>
                  </a:schemeClr>
                </a:solidFill>
              </a:rPr>
              <a:t>Stores the value of Pages and Control Properties defined in the page.</a:t>
            </a:r>
          </a:p>
          <a:p>
            <a:pPr lvl="1"/>
            <a:r>
              <a:rPr lang="en-US" dirty="0">
                <a:solidFill>
                  <a:schemeClr val="accent4">
                    <a:lumMod val="75000"/>
                  </a:schemeClr>
                </a:solidFill>
              </a:rPr>
              <a:t>Creates a custom View State Provider that lets you store View State Information in a SQL Server Database or in another data store.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92670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ViewState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85000" lnSpcReduction="20000"/>
          </a:bodyPr>
          <a:lstStyle/>
          <a:p>
            <a:r>
              <a:rPr lang="en-US" dirty="0">
                <a:solidFill>
                  <a:srgbClr val="002060"/>
                </a:solidFill>
              </a:rPr>
              <a:t>Advantages of View State</a:t>
            </a:r>
          </a:p>
          <a:p>
            <a:pPr lvl="1"/>
            <a:r>
              <a:rPr lang="en-US" dirty="0">
                <a:solidFill>
                  <a:schemeClr val="accent4">
                    <a:lumMod val="75000"/>
                  </a:schemeClr>
                </a:solidFill>
              </a:rPr>
              <a:t>Easy to Implement.</a:t>
            </a:r>
          </a:p>
          <a:p>
            <a:pPr lvl="1"/>
            <a:r>
              <a:rPr lang="en-US" dirty="0">
                <a:solidFill>
                  <a:schemeClr val="accent4">
                    <a:lumMod val="75000"/>
                  </a:schemeClr>
                </a:solidFill>
              </a:rPr>
              <a:t>No server resources are required: The View State is contained in a structure within the page load.</a:t>
            </a:r>
          </a:p>
          <a:p>
            <a:pPr lvl="1"/>
            <a:r>
              <a:rPr lang="en-US" dirty="0">
                <a:solidFill>
                  <a:schemeClr val="accent4">
                    <a:lumMod val="75000"/>
                  </a:schemeClr>
                </a:solidFill>
              </a:rPr>
              <a:t>Enhanced security features: It can be encoded and compressed or Unicode implementation.</a:t>
            </a:r>
          </a:p>
          <a:p>
            <a:r>
              <a:rPr lang="en-US" dirty="0">
                <a:solidFill>
                  <a:srgbClr val="002060"/>
                </a:solidFill>
              </a:rPr>
              <a:t>Disadvantages of View State</a:t>
            </a:r>
          </a:p>
          <a:p>
            <a:pPr lvl="1"/>
            <a:r>
              <a:rPr lang="en-US" dirty="0">
                <a:solidFill>
                  <a:schemeClr val="accent4">
                    <a:lumMod val="75000"/>
                  </a:schemeClr>
                </a:solidFill>
              </a:rPr>
              <a:t>Security Risk: The Information of View State can be seen in the page output source directly. You can manually encrypt and decrypt the contents of a Hidden Field, but It requires extra coding. If security is a concern then consider using a Server-Based state Mechanism so that no sensitive information is sent to the client.</a:t>
            </a:r>
          </a:p>
          <a:p>
            <a:pPr lvl="1"/>
            <a:r>
              <a:rPr lang="en-US" dirty="0">
                <a:solidFill>
                  <a:schemeClr val="accent4">
                    <a:lumMod val="75000"/>
                  </a:schemeClr>
                </a:solidFill>
              </a:rPr>
              <a:t>Performance: Performance is not good if we use a large amount of data because View State is stored in the page itself and storing a large value can cause the page to be slow.</a:t>
            </a:r>
          </a:p>
          <a:p>
            <a:pPr lvl="1"/>
            <a:r>
              <a:rPr lang="en-US" dirty="0">
                <a:solidFill>
                  <a:schemeClr val="accent4">
                    <a:lumMod val="75000"/>
                  </a:schemeClr>
                </a:solidFill>
              </a:rPr>
              <a:t>Device limitation: Mobile Devices might not have the memory capacity to store a large amount of View State data.</a:t>
            </a:r>
          </a:p>
          <a:p>
            <a:pPr lvl="1"/>
            <a:r>
              <a:rPr lang="en-US" dirty="0">
                <a:solidFill>
                  <a:schemeClr val="accent4">
                    <a:lumMod val="75000"/>
                  </a:schemeClr>
                </a:solidFill>
              </a:rPr>
              <a:t>It can store values for the same page only.</a:t>
            </a:r>
          </a:p>
          <a:p>
            <a:r>
              <a:rPr lang="en-US" dirty="0">
                <a:solidFill>
                  <a:srgbClr val="002060"/>
                </a:solidFill>
              </a:rPr>
              <a:t>When We Should Use View State</a:t>
            </a:r>
          </a:p>
          <a:p>
            <a:pPr lvl="1"/>
            <a:r>
              <a:rPr lang="en-US" dirty="0">
                <a:solidFill>
                  <a:schemeClr val="accent4">
                    <a:lumMod val="75000"/>
                  </a:schemeClr>
                </a:solidFill>
              </a:rPr>
              <a:t>When the data to be stored is small.</a:t>
            </a:r>
          </a:p>
          <a:p>
            <a:pPr lvl="1"/>
            <a:r>
              <a:rPr lang="en-US" dirty="0">
                <a:solidFill>
                  <a:schemeClr val="accent4">
                    <a:lumMod val="75000"/>
                  </a:schemeClr>
                </a:solidFill>
              </a:rPr>
              <a:t>Try to avoid secure data.</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063687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ViewState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How to Enable and Disable View State</a:t>
            </a:r>
          </a:p>
          <a:p>
            <a:r>
              <a:rPr lang="en-US" dirty="0" smtClean="0">
                <a:solidFill>
                  <a:schemeClr val="accent4">
                    <a:lumMod val="75000"/>
                  </a:schemeClr>
                </a:solidFill>
              </a:rPr>
              <a:t>You </a:t>
            </a:r>
            <a:r>
              <a:rPr lang="en-US" dirty="0">
                <a:solidFill>
                  <a:schemeClr val="accent4">
                    <a:lumMod val="75000"/>
                  </a:schemeClr>
                </a:solidFill>
              </a:rPr>
              <a:t>can enable and disable View State for a single control as well as at the page level also. To turn off View State for a single control, set the </a:t>
            </a:r>
            <a:r>
              <a:rPr lang="en-US" dirty="0" err="1">
                <a:solidFill>
                  <a:schemeClr val="accent4">
                    <a:lumMod val="75000"/>
                  </a:schemeClr>
                </a:solidFill>
              </a:rPr>
              <a:t>EnableViewState</a:t>
            </a:r>
            <a:r>
              <a:rPr lang="en-US" dirty="0">
                <a:solidFill>
                  <a:schemeClr val="accent4">
                    <a:lumMod val="75000"/>
                  </a:schemeClr>
                </a:solidFill>
              </a:rPr>
              <a:t> property of that control to false. </a:t>
            </a:r>
          </a:p>
          <a:p>
            <a:pPr marL="0" indent="0">
              <a:buNone/>
            </a:pPr>
            <a:r>
              <a:rPr lang="en-US" dirty="0">
                <a:solidFill>
                  <a:srgbClr val="002060"/>
                </a:solidFill>
              </a:rPr>
              <a:t>TextBox1.EnableViewState=false;   </a:t>
            </a:r>
          </a:p>
          <a:p>
            <a:r>
              <a:rPr lang="en-US" dirty="0">
                <a:solidFill>
                  <a:schemeClr val="accent4">
                    <a:lumMod val="75000"/>
                  </a:schemeClr>
                </a:solidFill>
              </a:rPr>
              <a:t>To turn off the View State for an entire page, we need to set </a:t>
            </a:r>
            <a:r>
              <a:rPr lang="en-US" dirty="0" err="1">
                <a:solidFill>
                  <a:schemeClr val="accent4">
                    <a:lumMod val="75000"/>
                  </a:schemeClr>
                </a:solidFill>
              </a:rPr>
              <a:t>EnableViewState</a:t>
            </a:r>
            <a:r>
              <a:rPr lang="en-US" dirty="0">
                <a:solidFill>
                  <a:schemeClr val="accent4">
                    <a:lumMod val="75000"/>
                  </a:schemeClr>
                </a:solidFill>
              </a:rPr>
              <a:t> to false of the page directive as shown below:</a:t>
            </a:r>
          </a:p>
          <a:p>
            <a:pPr marL="0" indent="0">
              <a:buNone/>
            </a:pPr>
            <a:r>
              <a:rPr lang="en-US" dirty="0">
                <a:solidFill>
                  <a:srgbClr val="002060"/>
                </a:solidFill>
              </a:rPr>
              <a:t>&lt;%Page Language="C#" </a:t>
            </a:r>
            <a:r>
              <a:rPr lang="en-US" dirty="0" err="1">
                <a:solidFill>
                  <a:srgbClr val="002060"/>
                </a:solidFill>
              </a:rPr>
              <a:t>EnableViewState</a:t>
            </a:r>
            <a:r>
              <a:rPr lang="en-US" dirty="0">
                <a:solidFill>
                  <a:srgbClr val="002060"/>
                </a:solidFill>
              </a:rPr>
              <a:t>="false";  </a:t>
            </a:r>
          </a:p>
          <a:p>
            <a:r>
              <a:rPr lang="en-US" dirty="0">
                <a:solidFill>
                  <a:schemeClr val="accent4">
                    <a:lumMod val="75000"/>
                  </a:schemeClr>
                </a:solidFill>
              </a:rPr>
              <a:t>For enabling the same, you need to use the same property just set it to "True".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582536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ControlState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Control state is another type client site state management technique which is basically a private view state for a control. To preserve the page and control data over round trips to the web server, conventionally we use view state. But If you disable the view state in your page, the custom controls used in your page has a chance of losing their state. To resolve this problem ASP.NET 2.0 has introduced Control State, private view state for the control, and preserves the state of the control even when you turn off the View State. But note that Control State Cannot be disabled. Control state should only be used for small amounts of critical data that are essential for the control across post backs. Control state mustn't be used as an alternative to view state.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621510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ControlState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a:bodyPr>
          <a:lstStyle/>
          <a:p>
            <a:r>
              <a:rPr lang="en-US" dirty="0">
                <a:solidFill>
                  <a:srgbClr val="002060"/>
                </a:solidFill>
              </a:rPr>
              <a:t>Location of </a:t>
            </a:r>
            <a:r>
              <a:rPr lang="en-US" dirty="0" err="1" smtClean="0">
                <a:solidFill>
                  <a:srgbClr val="002060"/>
                </a:solidFill>
              </a:rPr>
              <a:t>ControlState</a:t>
            </a:r>
            <a:r>
              <a:rPr lang="en-US" dirty="0" smtClean="0">
                <a:solidFill>
                  <a:srgbClr val="002060"/>
                </a:solidFill>
              </a:rPr>
              <a:t>: </a:t>
            </a:r>
            <a:r>
              <a:rPr lang="en-US" dirty="0" smtClean="0">
                <a:solidFill>
                  <a:schemeClr val="accent4">
                    <a:lumMod val="75000"/>
                  </a:schemeClr>
                </a:solidFill>
              </a:rPr>
              <a:t>By </a:t>
            </a:r>
            <a:r>
              <a:rPr lang="en-US" dirty="0">
                <a:solidFill>
                  <a:schemeClr val="accent4">
                    <a:lumMod val="75000"/>
                  </a:schemeClr>
                </a:solidFill>
              </a:rPr>
              <a:t>default, the ASP.NET stores control state in the same hidden field in which it stores view state. Even if view state is disabled, or when state is managed using Session, control state moves to the client and back to the server in the page. On post back, ASP.NET desterilizes the contents of the hidden element and loads control state into each control that is registered for control state</a:t>
            </a:r>
            <a:r>
              <a:rPr lang="en-US" dirty="0" smtClean="0">
                <a:solidFill>
                  <a:schemeClr val="accent4">
                    <a:lumMod val="75000"/>
                  </a:schemeClr>
                </a:solidFill>
              </a:rPr>
              <a:t>.</a:t>
            </a:r>
          </a:p>
          <a:p>
            <a:r>
              <a:rPr lang="en-US" dirty="0">
                <a:solidFill>
                  <a:srgbClr val="002060"/>
                </a:solidFill>
              </a:rPr>
              <a:t>Location of </a:t>
            </a:r>
            <a:r>
              <a:rPr lang="en-US" dirty="0" err="1" smtClean="0">
                <a:solidFill>
                  <a:srgbClr val="002060"/>
                </a:solidFill>
              </a:rPr>
              <a:t>ViewState</a:t>
            </a:r>
            <a:r>
              <a:rPr lang="en-US" dirty="0" smtClean="0">
                <a:solidFill>
                  <a:srgbClr val="002060"/>
                </a:solidFill>
              </a:rPr>
              <a:t>:</a:t>
            </a:r>
            <a:r>
              <a:rPr lang="en-US" dirty="0" smtClean="0">
                <a:solidFill>
                  <a:schemeClr val="accent4">
                    <a:lumMod val="75000"/>
                  </a:schemeClr>
                </a:solidFill>
              </a:rPr>
              <a:t> The </a:t>
            </a:r>
            <a:r>
              <a:rPr lang="en-US" dirty="0">
                <a:solidFill>
                  <a:schemeClr val="accent4">
                    <a:lumMod val="75000"/>
                  </a:schemeClr>
                </a:solidFill>
              </a:rPr>
              <a:t>view state of a page is, by default, placed in a hidden form field named __VIEWSTATE as a single Base64-encoded string (A Base64 string ensures that there aren’t any special characters that wouldn’t be valid HTML</a:t>
            </a:r>
            <a:r>
              <a:rPr lang="en-US" dirty="0" smtClean="0">
                <a:solidFill>
                  <a:schemeClr val="accent4">
                    <a:lumMod val="75000"/>
                  </a:schemeClr>
                </a:solidFill>
              </a:rPr>
              <a:t>.). The </a:t>
            </a:r>
            <a:r>
              <a:rPr lang="en-US" dirty="0">
                <a:solidFill>
                  <a:schemeClr val="accent4">
                    <a:lumMod val="75000"/>
                  </a:schemeClr>
                </a:solidFill>
              </a:rPr>
              <a:t>view state string isn’t human readable—it just looks like a series of random characters. But note that it is not an encrypted string. It can easily </a:t>
            </a:r>
            <a:r>
              <a:rPr lang="en-US" dirty="0" smtClean="0">
                <a:solidFill>
                  <a:schemeClr val="accent4">
                    <a:lumMod val="75000"/>
                  </a:schemeClr>
                </a:solidFill>
              </a:rPr>
              <a:t>be decoded</a:t>
            </a:r>
            <a:r>
              <a:rPr lang="en-US" dirty="0">
                <a:solidFill>
                  <a:schemeClr val="accent4">
                    <a:lumMod val="75000"/>
                  </a:schemeClr>
                </a:solidFill>
              </a:rPr>
              <a:t>. So view state isn’t a good place to store sensitive information. Be careful about it.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832260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ControlState</a:t>
            </a:r>
            <a:endParaRPr lang="en-US" dirty="0">
              <a:solidFill>
                <a:srgbClr val="00206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36933732"/>
              </p:ext>
            </p:extLst>
          </p:nvPr>
        </p:nvGraphicFramePr>
        <p:xfrm>
          <a:off x="838200" y="1690688"/>
          <a:ext cx="9791700" cy="2225040"/>
        </p:xfrm>
        <a:graphic>
          <a:graphicData uri="http://schemas.openxmlformats.org/drawingml/2006/table">
            <a:tbl>
              <a:tblPr>
                <a:tableStyleId>{5940675A-B579-460E-94D1-54222C63F5DA}</a:tableStyleId>
              </a:tblPr>
              <a:tblGrid>
                <a:gridCol w="709148"/>
                <a:gridCol w="4157261"/>
                <a:gridCol w="4925291"/>
              </a:tblGrid>
              <a:tr h="0">
                <a:tc>
                  <a:txBody>
                    <a:bodyPr/>
                    <a:lstStyle/>
                    <a:p>
                      <a:pPr algn="l"/>
                      <a:r>
                        <a:rPr lang="en-US" b="1" dirty="0" smtClean="0">
                          <a:solidFill>
                            <a:schemeClr val="accent4">
                              <a:lumMod val="75000"/>
                            </a:schemeClr>
                          </a:solidFill>
                        </a:rPr>
                        <a:t>No.</a:t>
                      </a:r>
                      <a:endParaRPr lang="en-US" b="1" dirty="0">
                        <a:solidFill>
                          <a:schemeClr val="accent4">
                            <a:lumMod val="75000"/>
                          </a:schemeClr>
                        </a:solidFill>
                      </a:endParaRPr>
                    </a:p>
                  </a:txBody>
                  <a:tcPr marL="47625" marR="47625" marT="38100" marB="38100"/>
                </a:tc>
                <a:tc>
                  <a:txBody>
                    <a:bodyPr/>
                    <a:lstStyle/>
                    <a:p>
                      <a:pPr algn="l"/>
                      <a:r>
                        <a:rPr lang="en-US" b="1" dirty="0" err="1">
                          <a:solidFill>
                            <a:schemeClr val="accent4">
                              <a:lumMod val="75000"/>
                            </a:schemeClr>
                          </a:solidFill>
                        </a:rPr>
                        <a:t>ViewState</a:t>
                      </a:r>
                      <a:endParaRPr lang="en-US" b="1" dirty="0">
                        <a:solidFill>
                          <a:schemeClr val="accent4">
                            <a:lumMod val="75000"/>
                          </a:schemeClr>
                        </a:solidFill>
                      </a:endParaRPr>
                    </a:p>
                  </a:txBody>
                  <a:tcPr marL="47625" marR="47625" marT="38100" marB="38100"/>
                </a:tc>
                <a:tc>
                  <a:txBody>
                    <a:bodyPr/>
                    <a:lstStyle/>
                    <a:p>
                      <a:pPr algn="l"/>
                      <a:r>
                        <a:rPr lang="en-US" b="1" dirty="0" err="1">
                          <a:solidFill>
                            <a:schemeClr val="accent4">
                              <a:lumMod val="75000"/>
                            </a:schemeClr>
                          </a:solidFill>
                        </a:rPr>
                        <a:t>ControlState</a:t>
                      </a:r>
                      <a:endParaRPr lang="en-US" b="1" dirty="0">
                        <a:solidFill>
                          <a:schemeClr val="accent4">
                            <a:lumMod val="75000"/>
                          </a:schemeClr>
                        </a:solidFill>
                      </a:endParaRPr>
                    </a:p>
                  </a:txBody>
                  <a:tcPr marL="47625" marR="47625" marT="38100" marB="38100"/>
                </a:tc>
              </a:tr>
              <a:tr h="0">
                <a:tc>
                  <a:txBody>
                    <a:bodyPr/>
                    <a:lstStyle/>
                    <a:p>
                      <a:pPr marL="0" indent="0" algn="l">
                        <a:buFont typeface="+mj-lt"/>
                        <a:buNone/>
                      </a:pPr>
                      <a:r>
                        <a:rPr lang="en-US" dirty="0" smtClean="0">
                          <a:solidFill>
                            <a:schemeClr val="accent4">
                              <a:lumMod val="75000"/>
                            </a:schemeClr>
                          </a:solidFill>
                        </a:rPr>
                        <a:t>1. </a:t>
                      </a:r>
                      <a:endParaRPr lang="en-US" dirty="0">
                        <a:solidFill>
                          <a:schemeClr val="accent4">
                            <a:lumMod val="75000"/>
                          </a:schemeClr>
                        </a:solidFill>
                      </a:endParaRPr>
                    </a:p>
                  </a:txBody>
                  <a:tcPr marL="47625" marR="47625" marT="38100" marB="38100"/>
                </a:tc>
                <a:tc>
                  <a:txBody>
                    <a:bodyPr/>
                    <a:lstStyle/>
                    <a:p>
                      <a:pPr marL="0" indent="0" algn="l">
                        <a:buFont typeface="Arial" panose="020B0604020202020204" pitchFamily="34" charset="0"/>
                        <a:buNone/>
                      </a:pPr>
                      <a:r>
                        <a:rPr lang="en-US" dirty="0" err="1">
                          <a:solidFill>
                            <a:schemeClr val="accent4">
                              <a:lumMod val="75000"/>
                            </a:schemeClr>
                          </a:solidFill>
                        </a:rPr>
                        <a:t>ViewState</a:t>
                      </a:r>
                      <a:r>
                        <a:rPr lang="en-US" dirty="0">
                          <a:solidFill>
                            <a:schemeClr val="accent4">
                              <a:lumMod val="75000"/>
                            </a:schemeClr>
                          </a:solidFill>
                        </a:rPr>
                        <a:t> is client side state management technique used to persist changes to the state of a Web Form across post backs.</a:t>
                      </a:r>
                    </a:p>
                  </a:txBody>
                  <a:tcPr marL="47625" marR="47625" marT="38100" marB="38100"/>
                </a:tc>
                <a:tc>
                  <a:txBody>
                    <a:bodyPr/>
                    <a:lstStyle/>
                    <a:p>
                      <a:pPr marL="0" indent="0" algn="l">
                        <a:buFont typeface="Arial" panose="020B0604020202020204" pitchFamily="34" charset="0"/>
                        <a:buNone/>
                      </a:pPr>
                      <a:r>
                        <a:rPr lang="en-US">
                          <a:solidFill>
                            <a:schemeClr val="accent4">
                              <a:lumMod val="75000"/>
                            </a:schemeClr>
                          </a:solidFill>
                        </a:rPr>
                        <a:t>Controlstate is also a client site state management technique which is</a:t>
                      </a:r>
                      <a:br>
                        <a:rPr lang="en-US">
                          <a:solidFill>
                            <a:schemeClr val="accent4">
                              <a:lumMod val="75000"/>
                            </a:schemeClr>
                          </a:solidFill>
                        </a:rPr>
                      </a:br>
                      <a:r>
                        <a:rPr lang="en-US">
                          <a:solidFill>
                            <a:schemeClr val="accent4">
                              <a:lumMod val="75000"/>
                            </a:schemeClr>
                          </a:solidFill>
                        </a:rPr>
                        <a:t>basically a private view state for a control.</a:t>
                      </a:r>
                    </a:p>
                  </a:txBody>
                  <a:tcPr marL="47625" marR="47625" marT="38100" marB="38100"/>
                </a:tc>
              </a:tr>
              <a:tr h="0">
                <a:tc>
                  <a:txBody>
                    <a:bodyPr/>
                    <a:lstStyle/>
                    <a:p>
                      <a:pPr marL="0" indent="0" algn="l">
                        <a:buFont typeface="+mj-lt"/>
                        <a:buNone/>
                      </a:pPr>
                      <a:r>
                        <a:rPr lang="en-US" dirty="0" smtClean="0">
                          <a:solidFill>
                            <a:schemeClr val="accent4">
                              <a:lumMod val="75000"/>
                            </a:schemeClr>
                          </a:solidFill>
                        </a:rPr>
                        <a:t>2. </a:t>
                      </a:r>
                      <a:endParaRPr lang="en-US" dirty="0">
                        <a:solidFill>
                          <a:schemeClr val="accent4">
                            <a:lumMod val="75000"/>
                          </a:schemeClr>
                        </a:solidFill>
                      </a:endParaRPr>
                    </a:p>
                  </a:txBody>
                  <a:tcPr marL="47625" marR="47625" marT="38100" marB="38100"/>
                </a:tc>
                <a:tc>
                  <a:txBody>
                    <a:bodyPr/>
                    <a:lstStyle/>
                    <a:p>
                      <a:pPr marL="0" indent="0" algn="l">
                        <a:buFont typeface="Arial" panose="020B0604020202020204" pitchFamily="34" charset="0"/>
                        <a:buNone/>
                      </a:pPr>
                      <a:r>
                        <a:rPr lang="en-US" dirty="0">
                          <a:solidFill>
                            <a:schemeClr val="accent4">
                              <a:lumMod val="75000"/>
                            </a:schemeClr>
                          </a:solidFill>
                        </a:rPr>
                        <a:t>It can be disabled.</a:t>
                      </a:r>
                    </a:p>
                  </a:txBody>
                  <a:tcPr marL="47625" marR="47625" marT="38100" marB="38100"/>
                </a:tc>
                <a:tc>
                  <a:txBody>
                    <a:bodyPr/>
                    <a:lstStyle/>
                    <a:p>
                      <a:pPr marL="0" indent="0" algn="l">
                        <a:buFont typeface="Arial" panose="020B0604020202020204" pitchFamily="34" charset="0"/>
                        <a:buNone/>
                      </a:pPr>
                      <a:r>
                        <a:rPr lang="en-US" dirty="0">
                          <a:solidFill>
                            <a:schemeClr val="accent4">
                              <a:lumMod val="75000"/>
                            </a:schemeClr>
                          </a:solidFill>
                        </a:rPr>
                        <a:t>It </a:t>
                      </a:r>
                      <a:r>
                        <a:rPr lang="en-US" dirty="0" err="1">
                          <a:solidFill>
                            <a:schemeClr val="accent4">
                              <a:lumMod val="75000"/>
                            </a:schemeClr>
                          </a:solidFill>
                        </a:rPr>
                        <a:t>cann't</a:t>
                      </a:r>
                      <a:r>
                        <a:rPr lang="en-US" dirty="0">
                          <a:solidFill>
                            <a:schemeClr val="accent4">
                              <a:lumMod val="75000"/>
                            </a:schemeClr>
                          </a:solidFill>
                        </a:rPr>
                        <a:t> be disabled.</a:t>
                      </a:r>
                    </a:p>
                  </a:txBody>
                  <a:tcPr marL="47625" marR="47625" marT="38100" marB="38100"/>
                </a:tc>
              </a:tr>
              <a:tr h="0">
                <a:tc>
                  <a:txBody>
                    <a:bodyPr/>
                    <a:lstStyle/>
                    <a:p>
                      <a:pPr marL="0" indent="0" algn="l">
                        <a:buFont typeface="+mj-lt"/>
                        <a:buNone/>
                      </a:pPr>
                      <a:r>
                        <a:rPr lang="en-US" dirty="0" smtClean="0">
                          <a:solidFill>
                            <a:schemeClr val="accent4">
                              <a:lumMod val="75000"/>
                            </a:schemeClr>
                          </a:solidFill>
                        </a:rPr>
                        <a:t>3. </a:t>
                      </a:r>
                      <a:endParaRPr lang="en-US" dirty="0">
                        <a:solidFill>
                          <a:schemeClr val="accent4">
                            <a:lumMod val="75000"/>
                          </a:schemeClr>
                        </a:solidFill>
                      </a:endParaRPr>
                    </a:p>
                  </a:txBody>
                  <a:tcPr marL="47625" marR="47625" marT="38100" marB="38100"/>
                </a:tc>
                <a:tc>
                  <a:txBody>
                    <a:bodyPr/>
                    <a:lstStyle/>
                    <a:p>
                      <a:pPr marL="0" indent="0" algn="l">
                        <a:buFont typeface="Arial" panose="020B0604020202020204" pitchFamily="34" charset="0"/>
                        <a:buNone/>
                      </a:pPr>
                      <a:r>
                        <a:rPr lang="en-US" dirty="0">
                          <a:solidFill>
                            <a:schemeClr val="accent4">
                              <a:lumMod val="75000"/>
                            </a:schemeClr>
                          </a:solidFill>
                        </a:rPr>
                        <a:t>It can store large amount of data.</a:t>
                      </a:r>
                    </a:p>
                  </a:txBody>
                  <a:tcPr marL="47625" marR="47625" marT="38100" marB="38100"/>
                </a:tc>
                <a:tc>
                  <a:txBody>
                    <a:bodyPr/>
                    <a:lstStyle/>
                    <a:p>
                      <a:pPr marL="0" indent="0" algn="l">
                        <a:buFont typeface="Arial" panose="020B0604020202020204" pitchFamily="34" charset="0"/>
                        <a:buNone/>
                      </a:pPr>
                      <a:r>
                        <a:rPr lang="en-US" dirty="0">
                          <a:solidFill>
                            <a:schemeClr val="accent4">
                              <a:lumMod val="75000"/>
                            </a:schemeClr>
                          </a:solidFill>
                        </a:rPr>
                        <a:t>It is only for small amounts of critical data essential for the control across </a:t>
                      </a:r>
                      <a:r>
                        <a:rPr lang="en-US" dirty="0" err="1">
                          <a:solidFill>
                            <a:schemeClr val="accent4">
                              <a:lumMod val="75000"/>
                            </a:schemeClr>
                          </a:solidFill>
                        </a:rPr>
                        <a:t>postbacks</a:t>
                      </a:r>
                      <a:r>
                        <a:rPr lang="en-US" dirty="0">
                          <a:solidFill>
                            <a:schemeClr val="accent4">
                              <a:lumMod val="75000"/>
                            </a:schemeClr>
                          </a:solidFill>
                        </a:rPr>
                        <a:t>.  </a:t>
                      </a:r>
                    </a:p>
                  </a:txBody>
                  <a:tcPr marL="47625" marR="47625" marT="38100" marB="38100"/>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629038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1112</TotalTime>
  <Words>1000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HiddenField ViewState ControlState</vt:lpstr>
      <vt:lpstr>HiddenField</vt:lpstr>
      <vt:lpstr>HiddenField</vt:lpstr>
      <vt:lpstr>ViewState</vt:lpstr>
      <vt:lpstr>ViewState</vt:lpstr>
      <vt:lpstr>ViewState</vt:lpstr>
      <vt:lpstr>ControlState</vt:lpstr>
      <vt:lpstr>ControlState</vt:lpstr>
      <vt:lpstr>ControlState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253</cp:revision>
  <dcterms:created xsi:type="dcterms:W3CDTF">2020-05-18T03:14:36Z</dcterms:created>
  <dcterms:modified xsi:type="dcterms:W3CDTF">2022-01-04T05:32:39Z</dcterms:modified>
</cp:coreProperties>
</file>