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70" r:id="rId6"/>
    <p:sldId id="271" r:id="rId7"/>
    <p:sldId id="272" r:id="rId8"/>
    <p:sldId id="273" r:id="rId9"/>
    <p:sldId id="274" r:id="rId10"/>
    <p:sldId id="275" r:id="rId11"/>
    <p:sldId id="276" r:id="rId12"/>
    <p:sldId id="277" r:id="rId13"/>
    <p:sldId id="278" r:id="rId14"/>
    <p:sldId id="279"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02-Sep-20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02-Sep-20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02-Sep-20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02-Sep-20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02-Sep-20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02-Sep-20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02-Sep-20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02-Sep-20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02-Sep-20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02-Sep-20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02-Sep-20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02-Sep-20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Arrays</a:t>
            </a:r>
          </a:p>
        </p:txBody>
      </p:sp>
      <p:sp>
        <p:nvSpPr>
          <p:cNvPr id="5" name="Subtitle 4"/>
          <p:cNvSpPr>
            <a:spLocks noGrp="1"/>
          </p:cNvSpPr>
          <p:nvPr>
            <p:ph type="subTitle" idx="1"/>
          </p:nvPr>
        </p:nvSpPr>
        <p:spPr/>
        <p:txBody>
          <a:bodyPr>
            <a:normAutofit/>
          </a:bodyPr>
          <a:lstStyle/>
          <a:p>
            <a:r>
              <a:rPr lang="en-US" dirty="0"/>
              <a:t>An array is a collection of variables of the same type that are referred to by a common name.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Initializing Multidimensional Arrays</a:t>
            </a:r>
          </a:p>
        </p:txBody>
      </p:sp>
      <p:sp>
        <p:nvSpPr>
          <p:cNvPr id="7" name="Content Placeholder 6"/>
          <p:cNvSpPr>
            <a:spLocks noGrp="1"/>
          </p:cNvSpPr>
          <p:nvPr>
            <p:ph idx="1"/>
          </p:nvPr>
        </p:nvSpPr>
        <p:spPr/>
        <p:txBody>
          <a:bodyPr>
            <a:normAutofit/>
          </a:bodyPr>
          <a:lstStyle/>
          <a:p>
            <a:r>
              <a:rPr lang="en-US" dirty="0"/>
              <a:t>A multidimensional array can be initialized by enclosing each dimension’s initializer </a:t>
            </a:r>
            <a:r>
              <a:rPr lang="en-US" dirty="0" smtClean="0"/>
              <a:t>list within </a:t>
            </a:r>
            <a:r>
              <a:rPr lang="en-US" dirty="0"/>
              <a:t>its own set of curly braces</a:t>
            </a:r>
            <a:r>
              <a:rPr lang="en-US" dirty="0" smtClean="0"/>
              <a:t>.</a:t>
            </a:r>
          </a:p>
          <a:p>
            <a:r>
              <a:rPr lang="en-US" dirty="0"/>
              <a:t>For example, the general form of array initialization for </a:t>
            </a:r>
            <a:r>
              <a:rPr lang="en-US" dirty="0" smtClean="0"/>
              <a:t>a two-dimensional </a:t>
            </a:r>
            <a:r>
              <a:rPr lang="en-US" dirty="0"/>
              <a:t>array is shown here:</a:t>
            </a:r>
          </a:p>
        </p:txBody>
      </p:sp>
      <p:pic>
        <p:nvPicPr>
          <p:cNvPr id="2" name="Picture 1"/>
          <p:cNvPicPr>
            <a:picLocks noChangeAspect="1"/>
          </p:cNvPicPr>
          <p:nvPr/>
        </p:nvPicPr>
        <p:blipFill>
          <a:blip r:embed="rId2"/>
          <a:stretch>
            <a:fillRect/>
          </a:stretch>
        </p:blipFill>
        <p:spPr>
          <a:xfrm>
            <a:off x="1122885" y="3652838"/>
            <a:ext cx="2695575" cy="2524125"/>
          </a:xfrm>
          <a:prstGeom prst="rect">
            <a:avLst/>
          </a:prstGeom>
        </p:spPr>
      </p:pic>
    </p:spTree>
    <p:extLst>
      <p:ext uri="{BB962C8B-B14F-4D97-AF65-F5344CB8AC3E}">
        <p14:creationId xmlns:p14="http://schemas.microsoft.com/office/powerpoint/2010/main" val="2332475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Jagged Arrays</a:t>
            </a:r>
          </a:p>
        </p:txBody>
      </p:sp>
      <p:sp>
        <p:nvSpPr>
          <p:cNvPr id="7" name="Content Placeholder 6"/>
          <p:cNvSpPr>
            <a:spLocks noGrp="1"/>
          </p:cNvSpPr>
          <p:nvPr>
            <p:ph idx="1"/>
          </p:nvPr>
        </p:nvSpPr>
        <p:spPr/>
        <p:txBody>
          <a:bodyPr>
            <a:normAutofit/>
          </a:bodyPr>
          <a:lstStyle/>
          <a:p>
            <a:r>
              <a:rPr lang="en-US" dirty="0"/>
              <a:t>In the preceding examples, when you created a two-dimensional array, you were creating what is called a rectangular array. Thinking of two-dimensional arrays as tables, a rectangular array is a two-dimensional array in which the length of each row is the same for the entire array.</a:t>
            </a:r>
          </a:p>
          <a:p>
            <a:r>
              <a:rPr lang="en-US" dirty="0"/>
              <a:t>C# also allows you to create a special type of two-dimensional array called a jagged array.</a:t>
            </a:r>
          </a:p>
          <a:p>
            <a:r>
              <a:rPr lang="en-US" dirty="0"/>
              <a:t>A jagged array is an array of arrays in which the length of each array can differ. Thus, a jagged array can be used to create a table in which the lengths of the rows are not the same.</a:t>
            </a:r>
          </a:p>
        </p:txBody>
      </p:sp>
    </p:spTree>
    <p:extLst>
      <p:ext uri="{BB962C8B-B14F-4D97-AF65-F5344CB8AC3E}">
        <p14:creationId xmlns:p14="http://schemas.microsoft.com/office/powerpoint/2010/main" val="946693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Jagged Arrays</a:t>
            </a:r>
          </a:p>
        </p:txBody>
      </p:sp>
      <p:sp>
        <p:nvSpPr>
          <p:cNvPr id="7" name="Content Placeholder 6"/>
          <p:cNvSpPr>
            <a:spLocks noGrp="1"/>
          </p:cNvSpPr>
          <p:nvPr>
            <p:ph idx="1"/>
          </p:nvPr>
        </p:nvSpPr>
        <p:spPr/>
        <p:txBody>
          <a:bodyPr>
            <a:normAutofit/>
          </a:bodyPr>
          <a:lstStyle/>
          <a:p>
            <a:r>
              <a:rPr lang="en-US" dirty="0"/>
              <a:t>Jagged arrays are declared by using sets of square brackets to indicate each dimension. For example, to declare a two-dimensional jagged array, you will use this general form:</a:t>
            </a:r>
          </a:p>
          <a:p>
            <a:pPr marL="0" indent="0">
              <a:buNone/>
            </a:pPr>
            <a:r>
              <a:rPr lang="en-US" dirty="0"/>
              <a:t>	</a:t>
            </a:r>
            <a:r>
              <a:rPr lang="en-US" i="1" dirty="0"/>
              <a:t>type[ ] [ ] array-name = new type[size][ ];</a:t>
            </a:r>
          </a:p>
          <a:p>
            <a:r>
              <a:rPr lang="en-US" dirty="0"/>
              <a:t>Here, size indicates the number of rows in the array. The rows, themselves, have not been allocated. Instead, the rows are allocated individually. This allows for the length of each row to vary.</a:t>
            </a:r>
          </a:p>
          <a:p>
            <a:endParaRPr lang="en-US" dirty="0" smtClean="0"/>
          </a:p>
          <a:p>
            <a:endParaRPr lang="en-US" dirty="0"/>
          </a:p>
        </p:txBody>
      </p:sp>
    </p:spTree>
    <p:extLst>
      <p:ext uri="{BB962C8B-B14F-4D97-AF65-F5344CB8AC3E}">
        <p14:creationId xmlns:p14="http://schemas.microsoft.com/office/powerpoint/2010/main" val="3688876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Jagged Arrays</a:t>
            </a:r>
          </a:p>
        </p:txBody>
      </p:sp>
      <p:sp>
        <p:nvSpPr>
          <p:cNvPr id="7" name="Content Placeholder 6"/>
          <p:cNvSpPr>
            <a:spLocks noGrp="1"/>
          </p:cNvSpPr>
          <p:nvPr>
            <p:ph idx="1"/>
          </p:nvPr>
        </p:nvSpPr>
        <p:spPr/>
        <p:txBody>
          <a:bodyPr>
            <a:normAutofit/>
          </a:bodyPr>
          <a:lstStyle/>
          <a:p>
            <a:pPr marL="0" indent="0">
              <a:buNone/>
            </a:pPr>
            <a:r>
              <a:rPr lang="en-US" dirty="0"/>
              <a:t>	</a:t>
            </a:r>
            <a:r>
              <a:rPr lang="en-US" dirty="0" err="1"/>
              <a:t>int</a:t>
            </a:r>
            <a:r>
              <a:rPr lang="en-US" dirty="0"/>
              <a:t>[][] jagged = new </a:t>
            </a:r>
            <a:r>
              <a:rPr lang="en-US" dirty="0" err="1"/>
              <a:t>int</a:t>
            </a:r>
            <a:r>
              <a:rPr lang="en-US" dirty="0"/>
              <a:t>[3][];</a:t>
            </a:r>
          </a:p>
          <a:p>
            <a:pPr marL="0" indent="0">
              <a:buNone/>
            </a:pPr>
            <a:r>
              <a:rPr lang="en-US" dirty="0"/>
              <a:t>	jagged[0] = new </a:t>
            </a:r>
            <a:r>
              <a:rPr lang="en-US" dirty="0" err="1"/>
              <a:t>int</a:t>
            </a:r>
            <a:r>
              <a:rPr lang="en-US" dirty="0"/>
              <a:t>[4];</a:t>
            </a:r>
          </a:p>
          <a:p>
            <a:pPr marL="0" indent="0">
              <a:buNone/>
            </a:pPr>
            <a:r>
              <a:rPr lang="en-US" dirty="0"/>
              <a:t>	jagged[1] = new </a:t>
            </a:r>
            <a:r>
              <a:rPr lang="en-US" dirty="0" err="1"/>
              <a:t>int</a:t>
            </a:r>
            <a:r>
              <a:rPr lang="en-US" dirty="0"/>
              <a:t>[3];</a:t>
            </a:r>
          </a:p>
          <a:p>
            <a:pPr marL="0" indent="0">
              <a:buNone/>
            </a:pPr>
            <a:r>
              <a:rPr lang="en-US" dirty="0"/>
              <a:t>	jagged[2] = new </a:t>
            </a:r>
            <a:r>
              <a:rPr lang="en-US" dirty="0" err="1"/>
              <a:t>int</a:t>
            </a:r>
            <a:r>
              <a:rPr lang="en-US" dirty="0"/>
              <a:t>[5];</a:t>
            </a:r>
          </a:p>
          <a:p>
            <a:r>
              <a:rPr lang="en-US" dirty="0"/>
              <a:t>After this sequence executes, jagged looks like this</a:t>
            </a:r>
            <a:r>
              <a:rPr lang="en-US" dirty="0" smtClean="0"/>
              <a:t>:</a:t>
            </a:r>
          </a:p>
          <a:p>
            <a:endParaRPr lang="en-US" dirty="0"/>
          </a:p>
        </p:txBody>
      </p:sp>
      <p:pic>
        <p:nvPicPr>
          <p:cNvPr id="2" name="Picture 1"/>
          <p:cNvPicPr>
            <a:picLocks noChangeAspect="1"/>
          </p:cNvPicPr>
          <p:nvPr/>
        </p:nvPicPr>
        <p:blipFill>
          <a:blip r:embed="rId2"/>
          <a:stretch>
            <a:fillRect/>
          </a:stretch>
        </p:blipFill>
        <p:spPr>
          <a:xfrm>
            <a:off x="1057388" y="4520621"/>
            <a:ext cx="8915400" cy="1990725"/>
          </a:xfrm>
          <a:prstGeom prst="rect">
            <a:avLst/>
          </a:prstGeom>
        </p:spPr>
      </p:pic>
    </p:spTree>
    <p:extLst>
      <p:ext uri="{BB962C8B-B14F-4D97-AF65-F5344CB8AC3E}">
        <p14:creationId xmlns:p14="http://schemas.microsoft.com/office/powerpoint/2010/main" val="4004261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Jagged Arrays</a:t>
            </a:r>
          </a:p>
        </p:txBody>
      </p:sp>
      <p:sp>
        <p:nvSpPr>
          <p:cNvPr id="7" name="Content Placeholder 6"/>
          <p:cNvSpPr>
            <a:spLocks noGrp="1"/>
          </p:cNvSpPr>
          <p:nvPr>
            <p:ph idx="1"/>
          </p:nvPr>
        </p:nvSpPr>
        <p:spPr/>
        <p:txBody>
          <a:bodyPr>
            <a:normAutofit/>
          </a:bodyPr>
          <a:lstStyle/>
          <a:p>
            <a:r>
              <a:rPr lang="en-US" dirty="0"/>
              <a:t>One last point: Because jagged arrays are arrays of arrays, there is no restriction </a:t>
            </a:r>
            <a:r>
              <a:rPr lang="en-US" dirty="0" smtClean="0"/>
              <a:t>that requires </a:t>
            </a:r>
            <a:r>
              <a:rPr lang="en-US" dirty="0"/>
              <a:t>that the arrays be one-dimensional. For example, the following creates an </a:t>
            </a:r>
            <a:r>
              <a:rPr lang="en-US" dirty="0" smtClean="0"/>
              <a:t>array of </a:t>
            </a:r>
            <a:r>
              <a:rPr lang="en-US" dirty="0"/>
              <a:t>two-dimensional arrays</a:t>
            </a:r>
            <a:r>
              <a:rPr lang="en-US" dirty="0" smtClean="0"/>
              <a:t>:</a:t>
            </a:r>
          </a:p>
          <a:p>
            <a:pPr marL="0" indent="0">
              <a:buNone/>
            </a:pPr>
            <a:r>
              <a:rPr lang="en-US" dirty="0" smtClean="0"/>
              <a:t>	</a:t>
            </a:r>
            <a:r>
              <a:rPr lang="en-US" dirty="0" err="1" smtClean="0"/>
              <a:t>int</a:t>
            </a:r>
            <a:r>
              <a:rPr lang="en-US" dirty="0"/>
              <a:t>[][,] jagged = new </a:t>
            </a:r>
            <a:r>
              <a:rPr lang="en-US" dirty="0" err="1"/>
              <a:t>int</a:t>
            </a:r>
            <a:r>
              <a:rPr lang="en-US" dirty="0"/>
              <a:t>[3</a:t>
            </a:r>
            <a:r>
              <a:rPr lang="en-US" dirty="0" smtClean="0"/>
              <a:t>][,];</a:t>
            </a:r>
          </a:p>
          <a:p>
            <a:pPr marL="0" indent="0">
              <a:buNone/>
            </a:pPr>
            <a:r>
              <a:rPr lang="en-US" dirty="0"/>
              <a:t>	</a:t>
            </a:r>
          </a:p>
        </p:txBody>
      </p:sp>
    </p:spTree>
    <p:extLst>
      <p:ext uri="{BB962C8B-B14F-4D97-AF65-F5344CB8AC3E}">
        <p14:creationId xmlns:p14="http://schemas.microsoft.com/office/powerpoint/2010/main" val="3272302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en-US" dirty="0"/>
              <a:t>In C#, arrays can have one or more dimensions, although the one-dimensional array is the most common.</a:t>
            </a:r>
          </a:p>
          <a:p>
            <a:r>
              <a:rPr lang="en-US" dirty="0"/>
              <a:t>Arrays are used for a variety of purposes because they offer a convenient means of grouping together related variables.</a:t>
            </a:r>
          </a:p>
          <a:p>
            <a:r>
              <a:rPr lang="en-US" dirty="0"/>
              <a:t>Array have one special attribute: They are implemented as objects. By implementing arrays as objects, several important advantages are gained.</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One-Dimensional Arrays</a:t>
            </a:r>
          </a:p>
        </p:txBody>
      </p:sp>
      <p:sp>
        <p:nvSpPr>
          <p:cNvPr id="5" name="Content Placeholder 4"/>
          <p:cNvSpPr>
            <a:spLocks noGrp="1"/>
          </p:cNvSpPr>
          <p:nvPr>
            <p:ph idx="1"/>
          </p:nvPr>
        </p:nvSpPr>
        <p:spPr>
          <a:xfrm>
            <a:off x="838200" y="1825624"/>
            <a:ext cx="10515600" cy="4928763"/>
          </a:xfrm>
        </p:spPr>
        <p:txBody>
          <a:bodyPr>
            <a:normAutofit lnSpcReduction="10000"/>
          </a:bodyPr>
          <a:lstStyle/>
          <a:p>
            <a:r>
              <a:rPr lang="en-US" dirty="0"/>
              <a:t>A one-dimensional array is a list of related variables. Such lists are common in programming.</a:t>
            </a:r>
          </a:p>
          <a:p>
            <a:r>
              <a:rPr lang="en-US" dirty="0"/>
              <a:t>Two steps are needed to obtain an array for use in your program.</a:t>
            </a:r>
          </a:p>
          <a:p>
            <a:pPr lvl="1"/>
            <a:r>
              <a:rPr lang="en-US" dirty="0"/>
              <a:t>First, you must declare a variable that can refer to an array.</a:t>
            </a:r>
          </a:p>
          <a:p>
            <a:pPr lvl="1"/>
            <a:r>
              <a:rPr lang="en-US" dirty="0"/>
              <a:t>Second, you must create an instance of the array by use of new.</a:t>
            </a:r>
          </a:p>
          <a:p>
            <a:r>
              <a:rPr lang="en-US" dirty="0"/>
              <a:t>Therefore, to declare a one dimensional array, you will typically use this general form:</a:t>
            </a:r>
          </a:p>
          <a:p>
            <a:pPr marL="0" indent="0">
              <a:buNone/>
            </a:pPr>
            <a:r>
              <a:rPr lang="en-US" dirty="0"/>
              <a:t>	</a:t>
            </a:r>
            <a:r>
              <a:rPr lang="en-US" i="1" dirty="0"/>
              <a:t>type[ ] array-name = new type[size]; </a:t>
            </a:r>
            <a:r>
              <a:rPr lang="en-US" dirty="0"/>
              <a:t>//</a:t>
            </a:r>
            <a:r>
              <a:rPr lang="en-US" dirty="0" err="1"/>
              <a:t>int</a:t>
            </a:r>
            <a:r>
              <a:rPr lang="en-US" dirty="0"/>
              <a:t>[] sample = new </a:t>
            </a:r>
            <a:r>
              <a:rPr lang="en-US" dirty="0" err="1"/>
              <a:t>int</a:t>
            </a:r>
            <a:r>
              <a:rPr lang="en-US" dirty="0"/>
              <a:t>[10];</a:t>
            </a:r>
          </a:p>
          <a:p>
            <a:r>
              <a:rPr lang="en-US" dirty="0"/>
              <a:t>The element type determines the data type of each element that comprises the array. Notice the square brackets that indicate a one-dimensional array is being declared. The number of elements that the array will hold is determined by size.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684281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One-Dimensional Arrays</a:t>
            </a:r>
          </a:p>
        </p:txBody>
      </p:sp>
      <p:sp>
        <p:nvSpPr>
          <p:cNvPr id="7" name="Content Placeholder 6"/>
          <p:cNvSpPr>
            <a:spLocks noGrp="1"/>
          </p:cNvSpPr>
          <p:nvPr>
            <p:ph idx="1"/>
          </p:nvPr>
        </p:nvSpPr>
        <p:spPr/>
        <p:txBody>
          <a:bodyPr>
            <a:normAutofit/>
          </a:bodyPr>
          <a:lstStyle/>
          <a:p>
            <a:pPr marL="0" indent="0">
              <a:buNone/>
            </a:pPr>
            <a:r>
              <a:rPr lang="en-US" dirty="0"/>
              <a:t>	</a:t>
            </a:r>
            <a:r>
              <a:rPr lang="en-US" dirty="0" err="1"/>
              <a:t>int</a:t>
            </a:r>
            <a:r>
              <a:rPr lang="en-US" dirty="0"/>
              <a:t>[] sample;</a:t>
            </a:r>
          </a:p>
          <a:p>
            <a:pPr marL="0" indent="0">
              <a:buNone/>
            </a:pPr>
            <a:r>
              <a:rPr lang="en-US" dirty="0"/>
              <a:t>	sample = new </a:t>
            </a:r>
            <a:r>
              <a:rPr lang="en-US" dirty="0" err="1"/>
              <a:t>int</a:t>
            </a:r>
            <a:r>
              <a:rPr lang="en-US" dirty="0"/>
              <a:t>[10];</a:t>
            </a:r>
          </a:p>
          <a:p>
            <a:r>
              <a:rPr lang="en-US" dirty="0"/>
              <a:t>In this case, when sample is first created, it refers to no physical object. It is only after the second statement executes that sample refers to an array</a:t>
            </a:r>
            <a:r>
              <a:rPr lang="en-US" dirty="0" smtClean="0"/>
              <a:t>.</a:t>
            </a:r>
            <a:endParaRPr lang="en-US" dirty="0"/>
          </a:p>
          <a:p>
            <a:r>
              <a:rPr lang="en-US" dirty="0"/>
              <a:t>In C#, all arrays have 0 as the index of their first element. Because sample has 10 elements, it has index values of 0 through 9.</a:t>
            </a:r>
          </a:p>
          <a:p>
            <a:r>
              <a:rPr lang="en-US" dirty="0"/>
              <a:t>To index an array, specify the number of the element you want, surrounded by square brackets.</a:t>
            </a:r>
          </a:p>
        </p:txBody>
      </p:sp>
    </p:spTree>
    <p:extLst>
      <p:ext uri="{BB962C8B-B14F-4D97-AF65-F5344CB8AC3E}">
        <p14:creationId xmlns:p14="http://schemas.microsoft.com/office/powerpoint/2010/main" val="2444301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One-Dimensional Arrays</a:t>
            </a:r>
          </a:p>
        </p:txBody>
      </p:sp>
      <p:sp>
        <p:nvSpPr>
          <p:cNvPr id="7" name="Content Placeholder 6"/>
          <p:cNvSpPr>
            <a:spLocks noGrp="1"/>
          </p:cNvSpPr>
          <p:nvPr>
            <p:ph idx="1"/>
          </p:nvPr>
        </p:nvSpPr>
        <p:spPr/>
        <p:txBody>
          <a:bodyPr>
            <a:normAutofit/>
          </a:bodyPr>
          <a:lstStyle/>
          <a:p>
            <a:r>
              <a:rPr lang="en-US" dirty="0" smtClean="0"/>
              <a:t>Conceptually</a:t>
            </a:r>
            <a:r>
              <a:rPr lang="en-US" dirty="0"/>
              <a:t>, the sample array looks like this</a:t>
            </a:r>
            <a:r>
              <a:rPr lang="en-US" dirty="0" smtClean="0"/>
              <a:t>:</a:t>
            </a:r>
          </a:p>
          <a:p>
            <a:endParaRPr lang="en-US" dirty="0"/>
          </a:p>
        </p:txBody>
      </p:sp>
      <p:pic>
        <p:nvPicPr>
          <p:cNvPr id="2" name="Picture 1"/>
          <p:cNvPicPr>
            <a:picLocks noChangeAspect="1"/>
          </p:cNvPicPr>
          <p:nvPr/>
        </p:nvPicPr>
        <p:blipFill>
          <a:blip r:embed="rId2"/>
          <a:stretch>
            <a:fillRect/>
          </a:stretch>
        </p:blipFill>
        <p:spPr>
          <a:xfrm>
            <a:off x="1058451" y="2334353"/>
            <a:ext cx="7019925" cy="1952625"/>
          </a:xfrm>
          <a:prstGeom prst="rect">
            <a:avLst/>
          </a:prstGeom>
        </p:spPr>
      </p:pic>
    </p:spTree>
    <p:extLst>
      <p:ext uri="{BB962C8B-B14F-4D97-AF65-F5344CB8AC3E}">
        <p14:creationId xmlns:p14="http://schemas.microsoft.com/office/powerpoint/2010/main" val="3375642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Initializing an </a:t>
            </a:r>
            <a:r>
              <a:rPr lang="en-US" dirty="0" smtClean="0"/>
              <a:t>Array</a:t>
            </a:r>
            <a:endParaRPr lang="en-US" dirty="0"/>
          </a:p>
        </p:txBody>
      </p:sp>
      <p:sp>
        <p:nvSpPr>
          <p:cNvPr id="7" name="Content Placeholder 6"/>
          <p:cNvSpPr>
            <a:spLocks noGrp="1"/>
          </p:cNvSpPr>
          <p:nvPr>
            <p:ph idx="1"/>
          </p:nvPr>
        </p:nvSpPr>
        <p:spPr/>
        <p:txBody>
          <a:bodyPr>
            <a:normAutofit/>
          </a:bodyPr>
          <a:lstStyle/>
          <a:p>
            <a:r>
              <a:rPr lang="en-US" dirty="0"/>
              <a:t>Arrays can be initialized when they are created. The general form for initializing a </a:t>
            </a:r>
            <a:r>
              <a:rPr lang="en-US" dirty="0" err="1"/>
              <a:t>onedimensional</a:t>
            </a:r>
            <a:r>
              <a:rPr lang="en-US" dirty="0"/>
              <a:t> array is shown here:</a:t>
            </a:r>
          </a:p>
          <a:p>
            <a:pPr marL="0" indent="0">
              <a:buNone/>
            </a:pPr>
            <a:r>
              <a:rPr lang="nn-NO" dirty="0"/>
              <a:t>	</a:t>
            </a:r>
            <a:r>
              <a:rPr lang="nn-NO" i="1" dirty="0"/>
              <a:t>type[ ] array-name = { val1, val2, val3, ..., valN </a:t>
            </a:r>
            <a:r>
              <a:rPr lang="nn-NO" i="1" dirty="0" smtClean="0"/>
              <a:t>};</a:t>
            </a:r>
          </a:p>
          <a:p>
            <a:pPr marL="0" indent="0">
              <a:buNone/>
            </a:pPr>
            <a:r>
              <a:rPr lang="nn-NO" i="1" dirty="0" smtClean="0"/>
              <a:t>	type</a:t>
            </a:r>
            <a:r>
              <a:rPr lang="nn-NO" i="1" dirty="0"/>
              <a:t>[ ] array-name =  </a:t>
            </a:r>
            <a:r>
              <a:rPr lang="nn-NO" i="1"/>
              <a:t>new </a:t>
            </a:r>
            <a:r>
              <a:rPr lang="nn-NO" i="1" smtClean="0"/>
              <a:t>type[]{ </a:t>
            </a:r>
            <a:r>
              <a:rPr lang="nn-NO" i="1" dirty="0"/>
              <a:t>val1, val2, val3, ..., valN </a:t>
            </a:r>
            <a:r>
              <a:rPr lang="nn-NO" i="1" dirty="0" smtClean="0"/>
              <a:t>};</a:t>
            </a:r>
          </a:p>
          <a:p>
            <a:pPr marL="0" indent="0">
              <a:buNone/>
            </a:pPr>
            <a:r>
              <a:rPr lang="nn-NO" dirty="0"/>
              <a:t>	</a:t>
            </a:r>
            <a:r>
              <a:rPr lang="nn-NO" i="1" dirty="0"/>
              <a:t>type[ ] array-name = </a:t>
            </a:r>
            <a:r>
              <a:rPr lang="nn-NO" i="1" dirty="0" smtClean="0"/>
              <a:t> new type[10]{ </a:t>
            </a:r>
            <a:r>
              <a:rPr lang="nn-NO" i="1" dirty="0"/>
              <a:t>val1, val2, val3, ..., valN </a:t>
            </a:r>
            <a:r>
              <a:rPr lang="nn-NO" i="1" dirty="0" smtClean="0"/>
              <a:t>};</a:t>
            </a:r>
            <a:endParaRPr lang="nn-NO" i="1" dirty="0"/>
          </a:p>
          <a:p>
            <a:r>
              <a:rPr lang="en-US" dirty="0"/>
              <a:t>Here, the initial values are specified by val1 through </a:t>
            </a:r>
            <a:r>
              <a:rPr lang="en-US" dirty="0" err="1"/>
              <a:t>valN</a:t>
            </a:r>
            <a:r>
              <a:rPr lang="en-US" dirty="0"/>
              <a:t>. They are assigned in sequence, left to right, in index order. C# automatically allocates an array large enough to hold the initializers that you specify. There is no need to use the new operator explicitly.</a:t>
            </a:r>
          </a:p>
        </p:txBody>
      </p:sp>
    </p:spTree>
    <p:extLst>
      <p:ext uri="{BB962C8B-B14F-4D97-AF65-F5344CB8AC3E}">
        <p14:creationId xmlns:p14="http://schemas.microsoft.com/office/powerpoint/2010/main" val="1172444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Boundaries Are Enforced</a:t>
            </a:r>
          </a:p>
        </p:txBody>
      </p:sp>
      <p:sp>
        <p:nvSpPr>
          <p:cNvPr id="7" name="Content Placeholder 6"/>
          <p:cNvSpPr>
            <a:spLocks noGrp="1"/>
          </p:cNvSpPr>
          <p:nvPr>
            <p:ph idx="1"/>
          </p:nvPr>
        </p:nvSpPr>
        <p:spPr/>
        <p:txBody>
          <a:bodyPr>
            <a:normAutofit/>
          </a:bodyPr>
          <a:lstStyle/>
          <a:p>
            <a:r>
              <a:rPr lang="en-US" dirty="0"/>
              <a:t>Array boundaries are strictly enforced in C#; it is a runtime error to overrun or underrun the ends of an array. </a:t>
            </a:r>
          </a:p>
          <a:p>
            <a:r>
              <a:rPr lang="en-US" dirty="0"/>
              <a:t>An </a:t>
            </a:r>
            <a:r>
              <a:rPr lang="en-US" dirty="0" err="1"/>
              <a:t>IndexOutOfRangeException</a:t>
            </a:r>
            <a:r>
              <a:rPr lang="en-US" dirty="0"/>
              <a:t> is generated and the program is terminated.</a:t>
            </a:r>
          </a:p>
        </p:txBody>
      </p:sp>
    </p:spTree>
    <p:extLst>
      <p:ext uri="{BB962C8B-B14F-4D97-AF65-F5344CB8AC3E}">
        <p14:creationId xmlns:p14="http://schemas.microsoft.com/office/powerpoint/2010/main" val="4012067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Multidimensional Arrays</a:t>
            </a:r>
          </a:p>
        </p:txBody>
      </p:sp>
      <p:sp>
        <p:nvSpPr>
          <p:cNvPr id="7" name="Content Placeholder 6"/>
          <p:cNvSpPr>
            <a:spLocks noGrp="1"/>
          </p:cNvSpPr>
          <p:nvPr>
            <p:ph idx="1"/>
          </p:nvPr>
        </p:nvSpPr>
        <p:spPr>
          <a:xfrm>
            <a:off x="838200" y="1825624"/>
            <a:ext cx="10515600" cy="4876390"/>
          </a:xfrm>
        </p:spPr>
        <p:txBody>
          <a:bodyPr>
            <a:normAutofit lnSpcReduction="10000"/>
          </a:bodyPr>
          <a:lstStyle/>
          <a:p>
            <a:r>
              <a:rPr lang="en-US" dirty="0"/>
              <a:t>A multidimensional array is an array that has two or more dimensions, and an individual element is accessed through the combination of two or more indices.</a:t>
            </a:r>
          </a:p>
          <a:p>
            <a:r>
              <a:rPr lang="en-US" dirty="0"/>
              <a:t>Two-Dimensional Arrays</a:t>
            </a:r>
          </a:p>
          <a:p>
            <a:pPr lvl="1"/>
            <a:r>
              <a:rPr lang="en-US" dirty="0"/>
              <a:t>The simplest form of the multidimensional array is the two-dimensional array.</a:t>
            </a:r>
          </a:p>
          <a:p>
            <a:pPr lvl="1"/>
            <a:r>
              <a:rPr lang="en-US" dirty="0"/>
              <a:t>In a two dimensional array, the location of any specific element is specified by two indices.</a:t>
            </a:r>
          </a:p>
          <a:p>
            <a:pPr lvl="1"/>
            <a:r>
              <a:rPr lang="en-US" dirty="0"/>
              <a:t>If you think of a two-dimensional array as a table of information, one index indicates the row, the other indicates the column.</a:t>
            </a:r>
          </a:p>
          <a:p>
            <a:pPr lvl="1"/>
            <a:r>
              <a:rPr lang="en-US" dirty="0" smtClean="0"/>
              <a:t>To declare a two-dimensional integer array table of size 10, 20, you would write </a:t>
            </a:r>
          </a:p>
          <a:p>
            <a:pPr marL="0" indent="0">
              <a:buNone/>
            </a:pPr>
            <a:r>
              <a:rPr lang="en-US" dirty="0" smtClean="0"/>
              <a:t>	</a:t>
            </a:r>
            <a:r>
              <a:rPr lang="en-US" dirty="0" err="1" smtClean="0"/>
              <a:t>int</a:t>
            </a:r>
            <a:r>
              <a:rPr lang="en-US" dirty="0" smtClean="0"/>
              <a:t>[,] table = new </a:t>
            </a:r>
            <a:r>
              <a:rPr lang="en-US" dirty="0" err="1" smtClean="0"/>
              <a:t>int</a:t>
            </a:r>
            <a:r>
              <a:rPr lang="en-US" dirty="0" smtClean="0"/>
              <a:t>[10, 20];</a:t>
            </a:r>
          </a:p>
          <a:p>
            <a:pPr lvl="1"/>
            <a:r>
              <a:rPr lang="en-US" dirty="0"/>
              <a:t>Notice that the two dimensions are separated from each other by a comma.</a:t>
            </a:r>
          </a:p>
          <a:p>
            <a:pPr marL="0" indent="0">
              <a:buNone/>
            </a:pPr>
            <a:endParaRPr lang="en-US" dirty="0"/>
          </a:p>
        </p:txBody>
      </p:sp>
    </p:spTree>
    <p:extLst>
      <p:ext uri="{BB962C8B-B14F-4D97-AF65-F5344CB8AC3E}">
        <p14:creationId xmlns:p14="http://schemas.microsoft.com/office/powerpoint/2010/main" val="2740015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Arrays of Three or More Dimensions</a:t>
            </a:r>
          </a:p>
        </p:txBody>
      </p:sp>
      <p:sp>
        <p:nvSpPr>
          <p:cNvPr id="7" name="Content Placeholder 6"/>
          <p:cNvSpPr>
            <a:spLocks noGrp="1"/>
          </p:cNvSpPr>
          <p:nvPr>
            <p:ph idx="1"/>
          </p:nvPr>
        </p:nvSpPr>
        <p:spPr/>
        <p:txBody>
          <a:bodyPr>
            <a:normAutofit/>
          </a:bodyPr>
          <a:lstStyle/>
          <a:p>
            <a:r>
              <a:rPr lang="en-US" dirty="0"/>
              <a:t>C# allows arrays with more than two dimensions</a:t>
            </a:r>
            <a:r>
              <a:rPr lang="en-US" dirty="0" smtClean="0"/>
              <a:t>. </a:t>
            </a:r>
            <a:r>
              <a:rPr lang="en-US" dirty="0"/>
              <a:t>Here is the general form of </a:t>
            </a:r>
            <a:r>
              <a:rPr lang="en-US" dirty="0" smtClean="0"/>
              <a:t>a multidimensional </a:t>
            </a:r>
            <a:r>
              <a:rPr lang="en-US" dirty="0"/>
              <a:t>array </a:t>
            </a:r>
            <a:r>
              <a:rPr lang="en-US" dirty="0" smtClean="0"/>
              <a:t>declaration:</a:t>
            </a:r>
          </a:p>
          <a:p>
            <a:pPr marL="0" indent="0">
              <a:buNone/>
            </a:pPr>
            <a:r>
              <a:rPr lang="en-US" i="1" dirty="0"/>
              <a:t>	</a:t>
            </a:r>
            <a:r>
              <a:rPr lang="en-US" i="1" dirty="0" smtClean="0"/>
              <a:t>type</a:t>
            </a:r>
            <a:r>
              <a:rPr lang="en-US" dirty="0"/>
              <a:t>[, </a:t>
            </a:r>
            <a:r>
              <a:rPr lang="en-US" i="1" dirty="0"/>
              <a:t>...</a:t>
            </a:r>
            <a:r>
              <a:rPr lang="en-US" dirty="0"/>
              <a:t>,] </a:t>
            </a:r>
            <a:r>
              <a:rPr lang="en-US" i="1" dirty="0"/>
              <a:t>name = </a:t>
            </a:r>
            <a:r>
              <a:rPr lang="en-US" dirty="0"/>
              <a:t>new </a:t>
            </a:r>
            <a:r>
              <a:rPr lang="en-US" i="1" dirty="0"/>
              <a:t>type</a:t>
            </a:r>
            <a:r>
              <a:rPr lang="en-US" dirty="0"/>
              <a:t>[</a:t>
            </a:r>
            <a:r>
              <a:rPr lang="en-US" i="1" dirty="0"/>
              <a:t>size1</a:t>
            </a:r>
            <a:r>
              <a:rPr lang="en-US" dirty="0"/>
              <a:t>, </a:t>
            </a:r>
            <a:r>
              <a:rPr lang="en-US" i="1" dirty="0"/>
              <a:t>size2</a:t>
            </a:r>
            <a:r>
              <a:rPr lang="en-US" dirty="0"/>
              <a:t>, ..., </a:t>
            </a:r>
            <a:r>
              <a:rPr lang="en-US" i="1" dirty="0" err="1"/>
              <a:t>sizeN</a:t>
            </a:r>
            <a:r>
              <a:rPr lang="en-US" dirty="0" smtClean="0"/>
              <a:t>];</a:t>
            </a:r>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764553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1358</TotalTime>
  <Words>597</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Arrays</vt:lpstr>
      <vt:lpstr>Introduction</vt:lpstr>
      <vt:lpstr>One-Dimensional Arrays</vt:lpstr>
      <vt:lpstr>One-Dimensional Arrays</vt:lpstr>
      <vt:lpstr>One-Dimensional Arrays</vt:lpstr>
      <vt:lpstr>Initializing an Array</vt:lpstr>
      <vt:lpstr>Boundaries Are Enforced</vt:lpstr>
      <vt:lpstr>Multidimensional Arrays</vt:lpstr>
      <vt:lpstr>Arrays of Three or More Dimensions</vt:lpstr>
      <vt:lpstr>Initializing Multidimensional Arrays</vt:lpstr>
      <vt:lpstr>Jagged Arrays</vt:lpstr>
      <vt:lpstr>Jagged Arrays</vt:lpstr>
      <vt:lpstr>Jagged Arrays</vt:lpstr>
      <vt:lpstr>Jagged Arrays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318</cp:revision>
  <dcterms:created xsi:type="dcterms:W3CDTF">2020-05-18T03:14:36Z</dcterms:created>
  <dcterms:modified xsi:type="dcterms:W3CDTF">2020-09-02T05:43:56Z</dcterms:modified>
</cp:coreProperties>
</file>