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1" r:id="rId4"/>
    <p:sldId id="268" r:id="rId5"/>
    <p:sldId id="269" r:id="rId6"/>
    <p:sldId id="283" r:id="rId7"/>
    <p:sldId id="284" r:id="rId8"/>
    <p:sldId id="285" r:id="rId9"/>
    <p:sldId id="286" r:id="rId10"/>
    <p:sldId id="287" r:id="rId11"/>
    <p:sldId id="270" r:id="rId12"/>
    <p:sldId id="272" r:id="rId13"/>
    <p:sldId id="273" r:id="rId14"/>
    <p:sldId id="274" r:id="rId15"/>
    <p:sldId id="275" r:id="rId16"/>
    <p:sldId id="276" r:id="rId17"/>
    <p:sldId id="277" r:id="rId18"/>
    <p:sldId id="278" r:id="rId19"/>
    <p:sldId id="280" r:id="rId20"/>
    <p:sldId id="279" r:id="rId21"/>
    <p:sldId id="281" r:id="rId22"/>
    <p:sldId id="282"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29-Aug-20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29-Aug-20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Program Control Statements</a:t>
            </a:r>
          </a:p>
        </p:txBody>
      </p:sp>
      <p:sp>
        <p:nvSpPr>
          <p:cNvPr id="5" name="Subtitle 4"/>
          <p:cNvSpPr>
            <a:spLocks noGrp="1"/>
          </p:cNvSpPr>
          <p:nvPr>
            <p:ph type="subTitle" idx="1"/>
          </p:nvPr>
        </p:nvSpPr>
        <p:spPr/>
        <p:txBody>
          <a:bodyPr>
            <a:normAutofit lnSpcReduction="10000"/>
          </a:bodyPr>
          <a:lstStyle/>
          <a:p>
            <a:r>
              <a:rPr lang="en-US" dirty="0"/>
              <a:t>Control statements enable us to specify the flow of program control. There are three categories of program control statements: selection statements, which are the if and the switch; iteration statements, which consist of the for, while, do-while, and </a:t>
            </a:r>
            <a:r>
              <a:rPr lang="en-US" dirty="0" err="1"/>
              <a:t>foreach</a:t>
            </a:r>
            <a:r>
              <a:rPr lang="en-US" dirty="0"/>
              <a:t> loops; and jump statements, which include break, continue, </a:t>
            </a:r>
            <a:r>
              <a:rPr lang="en-US" dirty="0" err="1"/>
              <a:t>goto</a:t>
            </a:r>
            <a:r>
              <a:rPr lang="en-US" dirty="0"/>
              <a:t>, return, and throw.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Nested switch Statements</a:t>
            </a:r>
          </a:p>
        </p:txBody>
      </p:sp>
      <p:sp>
        <p:nvSpPr>
          <p:cNvPr id="7" name="Content Placeholder 6"/>
          <p:cNvSpPr>
            <a:spLocks noGrp="1"/>
          </p:cNvSpPr>
          <p:nvPr>
            <p:ph idx="1"/>
          </p:nvPr>
        </p:nvSpPr>
        <p:spPr>
          <a:xfrm>
            <a:off x="838200" y="1825625"/>
            <a:ext cx="10515600" cy="4351338"/>
          </a:xfrm>
        </p:spPr>
        <p:txBody>
          <a:bodyPr/>
          <a:lstStyle/>
          <a:p>
            <a:r>
              <a:rPr lang="en-US" dirty="0"/>
              <a:t>It is possible to have a switch as part of the statement sequence of an outer switch. This is called a nested switch. The case constants of the inner and outer switch can contain common values and no conflicts will arise.</a:t>
            </a:r>
          </a:p>
        </p:txBody>
      </p:sp>
    </p:spTree>
    <p:extLst>
      <p:ext uri="{BB962C8B-B14F-4D97-AF65-F5344CB8AC3E}">
        <p14:creationId xmlns:p14="http://schemas.microsoft.com/office/powerpoint/2010/main" val="2342874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Iteration statements</a:t>
            </a:r>
            <a:endParaRPr lang="en-US" dirty="0"/>
          </a:p>
        </p:txBody>
      </p:sp>
      <p:sp>
        <p:nvSpPr>
          <p:cNvPr id="7" name="Content Placeholder 6"/>
          <p:cNvSpPr>
            <a:spLocks noGrp="1"/>
          </p:cNvSpPr>
          <p:nvPr>
            <p:ph idx="1"/>
          </p:nvPr>
        </p:nvSpPr>
        <p:spPr/>
        <p:txBody>
          <a:bodyPr/>
          <a:lstStyle/>
          <a:p>
            <a:r>
              <a:rPr lang="en-US" dirty="0" smtClean="0"/>
              <a:t>for Loop</a:t>
            </a:r>
          </a:p>
          <a:p>
            <a:r>
              <a:rPr lang="en-US" dirty="0" smtClean="0"/>
              <a:t>while Loop</a:t>
            </a:r>
          </a:p>
          <a:p>
            <a:r>
              <a:rPr lang="en-US" dirty="0"/>
              <a:t>do-while </a:t>
            </a:r>
            <a:r>
              <a:rPr lang="en-US" dirty="0" smtClean="0"/>
              <a:t>Loop</a:t>
            </a:r>
          </a:p>
          <a:p>
            <a:r>
              <a:rPr lang="en-US" dirty="0" err="1"/>
              <a:t>foreach</a:t>
            </a:r>
            <a:r>
              <a:rPr lang="en-US" dirty="0"/>
              <a:t> Loop</a:t>
            </a:r>
          </a:p>
        </p:txBody>
      </p:sp>
    </p:spTree>
    <p:extLst>
      <p:ext uri="{BB962C8B-B14F-4D97-AF65-F5344CB8AC3E}">
        <p14:creationId xmlns:p14="http://schemas.microsoft.com/office/powerpoint/2010/main" val="3569296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for Loop</a:t>
            </a:r>
          </a:p>
        </p:txBody>
      </p:sp>
      <p:sp>
        <p:nvSpPr>
          <p:cNvPr id="7" name="Content Placeholder 6"/>
          <p:cNvSpPr>
            <a:spLocks noGrp="1"/>
          </p:cNvSpPr>
          <p:nvPr>
            <p:ph idx="1"/>
          </p:nvPr>
        </p:nvSpPr>
        <p:spPr/>
        <p:txBody>
          <a:bodyPr>
            <a:normAutofit/>
          </a:bodyPr>
          <a:lstStyle/>
          <a:p>
            <a:r>
              <a:rPr lang="en-US" dirty="0"/>
              <a:t>The general form of the for loop for repeating a single statement </a:t>
            </a:r>
            <a:r>
              <a:rPr lang="en-US" dirty="0" smtClean="0"/>
              <a:t>is</a:t>
            </a:r>
          </a:p>
          <a:p>
            <a:endParaRPr lang="en-US" dirty="0"/>
          </a:p>
          <a:p>
            <a:r>
              <a:rPr lang="en-US" dirty="0"/>
              <a:t>For repeating a block, the general form </a:t>
            </a:r>
            <a:r>
              <a:rPr lang="en-US" dirty="0" smtClean="0"/>
              <a:t>is</a:t>
            </a:r>
          </a:p>
          <a:p>
            <a:endParaRPr lang="en-US" dirty="0"/>
          </a:p>
          <a:p>
            <a:endParaRPr lang="en-US" dirty="0" smtClean="0"/>
          </a:p>
          <a:p>
            <a:endParaRPr lang="en-US" dirty="0"/>
          </a:p>
          <a:p>
            <a:r>
              <a:rPr lang="en-US" sz="2000" dirty="0"/>
              <a:t>The initialization is usually an assignment statement that sets the initial value of the Loop control variable, which acts as the counter that controls the loop. The condition is a Boolean expression that determines whether the loop will repeat. The iteration expression defines the amount by which the loop control variable will change each time the loop is repeated.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pic>
        <p:nvPicPr>
          <p:cNvPr id="2" name="Picture 1"/>
          <p:cNvPicPr>
            <a:picLocks noChangeAspect="1"/>
          </p:cNvPicPr>
          <p:nvPr/>
        </p:nvPicPr>
        <p:blipFill>
          <a:blip r:embed="rId2"/>
          <a:stretch>
            <a:fillRect/>
          </a:stretch>
        </p:blipFill>
        <p:spPr>
          <a:xfrm>
            <a:off x="1124288" y="2366068"/>
            <a:ext cx="5057775" cy="447675"/>
          </a:xfrm>
          <a:prstGeom prst="rect">
            <a:avLst/>
          </a:prstGeom>
        </p:spPr>
      </p:pic>
      <p:pic>
        <p:nvPicPr>
          <p:cNvPr id="4" name="Picture 3"/>
          <p:cNvPicPr>
            <a:picLocks noChangeAspect="1"/>
          </p:cNvPicPr>
          <p:nvPr/>
        </p:nvPicPr>
        <p:blipFill>
          <a:blip r:embed="rId3"/>
          <a:stretch>
            <a:fillRect/>
          </a:stretch>
        </p:blipFill>
        <p:spPr>
          <a:xfrm>
            <a:off x="1124288" y="3354186"/>
            <a:ext cx="3914775" cy="1304925"/>
          </a:xfrm>
          <a:prstGeom prst="rect">
            <a:avLst/>
          </a:prstGeom>
        </p:spPr>
      </p:pic>
    </p:spTree>
    <p:extLst>
      <p:ext uri="{BB962C8B-B14F-4D97-AF65-F5344CB8AC3E}">
        <p14:creationId xmlns:p14="http://schemas.microsoft.com/office/powerpoint/2010/main" val="386815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Variations on the for Loop</a:t>
            </a:r>
          </a:p>
        </p:txBody>
      </p:sp>
      <p:sp>
        <p:nvSpPr>
          <p:cNvPr id="6" name="Content Placeholder 5"/>
          <p:cNvSpPr>
            <a:spLocks noGrp="1"/>
          </p:cNvSpPr>
          <p:nvPr>
            <p:ph idx="1"/>
          </p:nvPr>
        </p:nvSpPr>
        <p:spPr/>
        <p:txBody>
          <a:bodyPr>
            <a:normAutofit/>
          </a:bodyPr>
          <a:lstStyle/>
          <a:p>
            <a:r>
              <a:rPr lang="en-US" dirty="0"/>
              <a:t>Using Multiple Loop Control Variables</a:t>
            </a:r>
          </a:p>
          <a:p>
            <a:pPr lvl="1"/>
            <a:r>
              <a:rPr lang="en-US" dirty="0"/>
              <a:t>The for loop allows you to use two or more variables to control the loop. When using multiple loop control variables, the initialization and increment statements for each variable are separated by commas.</a:t>
            </a:r>
          </a:p>
          <a:p>
            <a:r>
              <a:rPr lang="en-US" dirty="0"/>
              <a:t>The Conditional Expression</a:t>
            </a:r>
          </a:p>
          <a:p>
            <a:pPr lvl="1"/>
            <a:r>
              <a:rPr lang="en-US" dirty="0"/>
              <a:t>The conditional expression controlling a for loop can be any valid expression that produces a bool result. It does not need to involve the loop control variable.</a:t>
            </a:r>
          </a:p>
          <a:p>
            <a:r>
              <a:rPr lang="en-US" dirty="0"/>
              <a:t>Missing Pieces</a:t>
            </a:r>
          </a:p>
          <a:p>
            <a:pPr lvl="1"/>
            <a:r>
              <a:rPr lang="en-US" dirty="0"/>
              <a:t>In C#, it is possible for any or all of the initialization, condition, or iteration portions of the for loop to be empty.</a:t>
            </a:r>
          </a:p>
        </p:txBody>
      </p:sp>
    </p:spTree>
    <p:extLst>
      <p:ext uri="{BB962C8B-B14F-4D97-AF65-F5344CB8AC3E}">
        <p14:creationId xmlns:p14="http://schemas.microsoft.com/office/powerpoint/2010/main" val="25191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Variations on the for Loop</a:t>
            </a:r>
          </a:p>
        </p:txBody>
      </p:sp>
      <p:sp>
        <p:nvSpPr>
          <p:cNvPr id="6" name="Content Placeholder 5"/>
          <p:cNvSpPr>
            <a:spLocks noGrp="1"/>
          </p:cNvSpPr>
          <p:nvPr>
            <p:ph idx="1"/>
          </p:nvPr>
        </p:nvSpPr>
        <p:spPr/>
        <p:txBody>
          <a:bodyPr>
            <a:normAutofit/>
          </a:bodyPr>
          <a:lstStyle/>
          <a:p>
            <a:r>
              <a:rPr lang="en-US" dirty="0"/>
              <a:t>The Infinite Loop</a:t>
            </a:r>
          </a:p>
          <a:p>
            <a:pPr lvl="1"/>
            <a:r>
              <a:rPr lang="en-US" dirty="0"/>
              <a:t>You can create an infinite loop (a loop that never terminates) using the for by leaving the conditional expression empty.</a:t>
            </a:r>
          </a:p>
          <a:p>
            <a:r>
              <a:rPr lang="en-US" dirty="0"/>
              <a:t>Loops with No Body</a:t>
            </a:r>
          </a:p>
          <a:p>
            <a:pPr lvl="1"/>
            <a:r>
              <a:rPr lang="en-US" dirty="0"/>
              <a:t>In C#, the body associated with a for loop (or any other loop) can be empty. This is </a:t>
            </a:r>
            <a:r>
              <a:rPr lang="en-US" dirty="0" smtClean="0"/>
              <a:t>because an </a:t>
            </a:r>
            <a:r>
              <a:rPr lang="en-US" dirty="0"/>
              <a:t>empty statement is syntactically valid.</a:t>
            </a:r>
          </a:p>
          <a:p>
            <a:r>
              <a:rPr lang="en-US" dirty="0"/>
              <a:t>Declaring Loop Control Variables Inside the for Loop</a:t>
            </a:r>
          </a:p>
          <a:p>
            <a:pPr lvl="1"/>
            <a:r>
              <a:rPr lang="en-US" dirty="0"/>
              <a:t>Often the variable that controls a for loop is needed only for the purposes of the loop and is not used elsewhere. When this is the case, it is possible to declare the variable inside the initialization portion of the for.</a:t>
            </a:r>
          </a:p>
          <a:p>
            <a:endParaRPr lang="en-US" dirty="0"/>
          </a:p>
        </p:txBody>
      </p:sp>
    </p:spTree>
    <p:extLst>
      <p:ext uri="{BB962C8B-B14F-4D97-AF65-F5344CB8AC3E}">
        <p14:creationId xmlns:p14="http://schemas.microsoft.com/office/powerpoint/2010/main" val="120502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while Loop</a:t>
            </a:r>
          </a:p>
        </p:txBody>
      </p:sp>
      <p:sp>
        <p:nvSpPr>
          <p:cNvPr id="6" name="Content Placeholder 5"/>
          <p:cNvSpPr>
            <a:spLocks noGrp="1"/>
          </p:cNvSpPr>
          <p:nvPr>
            <p:ph idx="1"/>
          </p:nvPr>
        </p:nvSpPr>
        <p:spPr/>
        <p:txBody>
          <a:bodyPr>
            <a:normAutofit/>
          </a:bodyPr>
          <a:lstStyle/>
          <a:p>
            <a:r>
              <a:rPr lang="en-US" dirty="0"/>
              <a:t>The general form of the while loop is</a:t>
            </a:r>
          </a:p>
          <a:p>
            <a:endParaRPr lang="en-US" dirty="0"/>
          </a:p>
          <a:p>
            <a:r>
              <a:rPr lang="en-US" dirty="0"/>
              <a:t>where statement can be a single statement or a block of statements, and condition defines the condition that controls the loop and may be any valid Boolean expression. The statement is performed while the condition is true. When the condition becomes false, program control passes to the line immediately following the loop.</a:t>
            </a:r>
          </a:p>
          <a:p>
            <a:endParaRPr lang="en-US" dirty="0"/>
          </a:p>
        </p:txBody>
      </p:sp>
      <p:pic>
        <p:nvPicPr>
          <p:cNvPr id="2" name="Picture 1"/>
          <p:cNvPicPr>
            <a:picLocks noChangeAspect="1"/>
          </p:cNvPicPr>
          <p:nvPr/>
        </p:nvPicPr>
        <p:blipFill>
          <a:blip r:embed="rId2"/>
          <a:stretch>
            <a:fillRect/>
          </a:stretch>
        </p:blipFill>
        <p:spPr>
          <a:xfrm>
            <a:off x="1082994" y="2349311"/>
            <a:ext cx="3076575" cy="438150"/>
          </a:xfrm>
          <a:prstGeom prst="rect">
            <a:avLst/>
          </a:prstGeom>
        </p:spPr>
      </p:pic>
    </p:spTree>
    <p:extLst>
      <p:ext uri="{BB962C8B-B14F-4D97-AF65-F5344CB8AC3E}">
        <p14:creationId xmlns:p14="http://schemas.microsoft.com/office/powerpoint/2010/main" val="4199358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do-while Loop</a:t>
            </a:r>
          </a:p>
        </p:txBody>
      </p:sp>
      <p:sp>
        <p:nvSpPr>
          <p:cNvPr id="6" name="Content Placeholder 5"/>
          <p:cNvSpPr>
            <a:spLocks noGrp="1"/>
          </p:cNvSpPr>
          <p:nvPr>
            <p:ph idx="1"/>
          </p:nvPr>
        </p:nvSpPr>
        <p:spPr/>
        <p:txBody>
          <a:bodyPr>
            <a:normAutofit/>
          </a:bodyPr>
          <a:lstStyle/>
          <a:p>
            <a:r>
              <a:rPr lang="en-US" dirty="0"/>
              <a:t>The third C# loop is the do-while. Unlike the for and the while loops, in which the condition is tested at the top of the loop, the do-while loop checks its condition at the bottom of the loop. This means that a do-while loop will always execute at least once.</a:t>
            </a:r>
          </a:p>
          <a:p>
            <a:r>
              <a:rPr lang="en-US" dirty="0"/>
              <a:t>The general form of the do-while loop is</a:t>
            </a:r>
          </a:p>
          <a:p>
            <a:endParaRPr lang="en-US" dirty="0"/>
          </a:p>
          <a:p>
            <a:endParaRPr lang="en-US" dirty="0"/>
          </a:p>
          <a:p>
            <a:r>
              <a:rPr lang="en-US" dirty="0"/>
              <a:t>Although the braces are not necessary when only one statement is present.</a:t>
            </a:r>
          </a:p>
          <a:p>
            <a:endParaRPr lang="en-US" dirty="0"/>
          </a:p>
        </p:txBody>
      </p:sp>
      <p:pic>
        <p:nvPicPr>
          <p:cNvPr id="3" name="Picture 2"/>
          <p:cNvPicPr>
            <a:picLocks noChangeAspect="1"/>
          </p:cNvPicPr>
          <p:nvPr/>
        </p:nvPicPr>
        <p:blipFill>
          <a:blip r:embed="rId2"/>
          <a:stretch>
            <a:fillRect/>
          </a:stretch>
        </p:blipFill>
        <p:spPr>
          <a:xfrm>
            <a:off x="1108653" y="3928332"/>
            <a:ext cx="2143125" cy="1066800"/>
          </a:xfrm>
          <a:prstGeom prst="rect">
            <a:avLst/>
          </a:prstGeom>
        </p:spPr>
      </p:pic>
    </p:spTree>
    <p:extLst>
      <p:ext uri="{BB962C8B-B14F-4D97-AF65-F5344CB8AC3E}">
        <p14:creationId xmlns:p14="http://schemas.microsoft.com/office/powerpoint/2010/main" val="2814508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t>
            </a:r>
            <a:r>
              <a:rPr lang="en-US" dirty="0" err="1"/>
              <a:t>foreach</a:t>
            </a:r>
            <a:r>
              <a:rPr lang="en-US" dirty="0"/>
              <a:t> Loop</a:t>
            </a:r>
          </a:p>
        </p:txBody>
      </p:sp>
      <p:sp>
        <p:nvSpPr>
          <p:cNvPr id="6" name="Content Placeholder 5"/>
          <p:cNvSpPr>
            <a:spLocks noGrp="1"/>
          </p:cNvSpPr>
          <p:nvPr>
            <p:ph idx="1"/>
          </p:nvPr>
        </p:nvSpPr>
        <p:spPr/>
        <p:txBody>
          <a:bodyPr>
            <a:normAutofit/>
          </a:bodyPr>
          <a:lstStyle/>
          <a:p>
            <a:r>
              <a:rPr lang="en-US" dirty="0"/>
              <a:t>The </a:t>
            </a:r>
            <a:r>
              <a:rPr lang="en-US" dirty="0" err="1"/>
              <a:t>foreach</a:t>
            </a:r>
            <a:r>
              <a:rPr lang="en-US" dirty="0"/>
              <a:t> loop is examined in </a:t>
            </a:r>
            <a:r>
              <a:rPr lang="en-US" dirty="0" smtClean="0"/>
              <a:t>next unit, </a:t>
            </a:r>
            <a:r>
              <a:rPr lang="en-US" dirty="0"/>
              <a:t>when arrays are discussed.</a:t>
            </a:r>
          </a:p>
        </p:txBody>
      </p:sp>
    </p:spTree>
    <p:extLst>
      <p:ext uri="{BB962C8B-B14F-4D97-AF65-F5344CB8AC3E}">
        <p14:creationId xmlns:p14="http://schemas.microsoft.com/office/powerpoint/2010/main" val="1932736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t>
            </a:r>
            <a:r>
              <a:rPr lang="en-US" dirty="0" smtClean="0"/>
              <a:t>ump statements</a:t>
            </a:r>
            <a:endParaRPr lang="en-US" dirty="0"/>
          </a:p>
        </p:txBody>
      </p:sp>
      <p:sp>
        <p:nvSpPr>
          <p:cNvPr id="6" name="Content Placeholder 5"/>
          <p:cNvSpPr>
            <a:spLocks noGrp="1"/>
          </p:cNvSpPr>
          <p:nvPr>
            <p:ph idx="1"/>
          </p:nvPr>
        </p:nvSpPr>
        <p:spPr/>
        <p:txBody>
          <a:bodyPr>
            <a:normAutofit/>
          </a:bodyPr>
          <a:lstStyle/>
          <a:p>
            <a:r>
              <a:rPr lang="en-US" dirty="0" smtClean="0"/>
              <a:t>break</a:t>
            </a:r>
          </a:p>
          <a:p>
            <a:r>
              <a:rPr lang="en-US" dirty="0"/>
              <a:t>c</a:t>
            </a:r>
            <a:r>
              <a:rPr lang="en-US" dirty="0" smtClean="0"/>
              <a:t>ontinue</a:t>
            </a:r>
          </a:p>
          <a:p>
            <a:r>
              <a:rPr lang="en-US" dirty="0" err="1"/>
              <a:t>g</a:t>
            </a:r>
            <a:r>
              <a:rPr lang="en-US" dirty="0" err="1" smtClean="0"/>
              <a:t>oto</a:t>
            </a:r>
            <a:endParaRPr lang="en-US" dirty="0" smtClean="0"/>
          </a:p>
          <a:p>
            <a:r>
              <a:rPr lang="en-US" dirty="0"/>
              <a:t>r</a:t>
            </a:r>
            <a:r>
              <a:rPr lang="en-US" dirty="0" smtClean="0"/>
              <a:t>eturn</a:t>
            </a:r>
          </a:p>
          <a:p>
            <a:r>
              <a:rPr lang="en-US" dirty="0" smtClean="0"/>
              <a:t>throw</a:t>
            </a:r>
            <a:endParaRPr lang="en-US" dirty="0"/>
          </a:p>
        </p:txBody>
      </p:sp>
    </p:spTree>
    <p:extLst>
      <p:ext uri="{BB962C8B-B14F-4D97-AF65-F5344CB8AC3E}">
        <p14:creationId xmlns:p14="http://schemas.microsoft.com/office/powerpoint/2010/main" val="3090683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break</a:t>
            </a:r>
            <a:endParaRPr lang="en-US" dirty="0"/>
          </a:p>
        </p:txBody>
      </p:sp>
      <p:sp>
        <p:nvSpPr>
          <p:cNvPr id="6" name="Content Placeholder 5"/>
          <p:cNvSpPr>
            <a:spLocks noGrp="1"/>
          </p:cNvSpPr>
          <p:nvPr>
            <p:ph idx="1"/>
          </p:nvPr>
        </p:nvSpPr>
        <p:spPr/>
        <p:txBody>
          <a:bodyPr>
            <a:normAutofit/>
          </a:bodyPr>
          <a:lstStyle/>
          <a:p>
            <a:r>
              <a:rPr lang="en-US" dirty="0"/>
              <a:t>Using break to Exit a Loop</a:t>
            </a:r>
          </a:p>
          <a:p>
            <a:pPr lvl="1"/>
            <a:r>
              <a:rPr lang="en-US" dirty="0"/>
              <a:t>It is possible to force an immediate exit from a loop, bypassing any code remaining in the body of the loop and the loop’s conditional test, by using the break statement.</a:t>
            </a:r>
          </a:p>
          <a:p>
            <a:pPr lvl="1"/>
            <a:r>
              <a:rPr lang="en-US" dirty="0"/>
              <a:t>When a break statement is encountered inside a loop, the loop is terminated, and program control resumes at the next statement following the loop</a:t>
            </a:r>
            <a:r>
              <a:rPr lang="en-US" dirty="0" smtClean="0"/>
              <a:t>.</a:t>
            </a:r>
          </a:p>
        </p:txBody>
      </p:sp>
    </p:spTree>
    <p:extLst>
      <p:ext uri="{BB962C8B-B14F-4D97-AF65-F5344CB8AC3E}">
        <p14:creationId xmlns:p14="http://schemas.microsoft.com/office/powerpoint/2010/main" val="217340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 statements</a:t>
            </a:r>
            <a:endParaRPr lang="en-US" dirty="0"/>
          </a:p>
        </p:txBody>
      </p:sp>
      <p:sp>
        <p:nvSpPr>
          <p:cNvPr id="5" name="Content Placeholder 4"/>
          <p:cNvSpPr>
            <a:spLocks noGrp="1"/>
          </p:cNvSpPr>
          <p:nvPr>
            <p:ph idx="1"/>
          </p:nvPr>
        </p:nvSpPr>
        <p:spPr/>
        <p:txBody>
          <a:bodyPr>
            <a:normAutofit/>
          </a:bodyPr>
          <a:lstStyle/>
          <a:p>
            <a:r>
              <a:rPr lang="en-US" dirty="0"/>
              <a:t>if </a:t>
            </a:r>
            <a:r>
              <a:rPr lang="en-US" dirty="0" smtClean="0"/>
              <a:t>Statement</a:t>
            </a:r>
          </a:p>
          <a:p>
            <a:r>
              <a:rPr lang="en-US" dirty="0" smtClean="0"/>
              <a:t>If else Statement</a:t>
            </a:r>
          </a:p>
          <a:p>
            <a:r>
              <a:rPr lang="en-US" dirty="0"/>
              <a:t>if-else-if </a:t>
            </a:r>
            <a:r>
              <a:rPr lang="en-US" dirty="0" smtClean="0"/>
              <a:t>Ladder</a:t>
            </a:r>
          </a:p>
          <a:p>
            <a:r>
              <a:rPr lang="en-US" dirty="0"/>
              <a:t>Nested </a:t>
            </a:r>
            <a:r>
              <a:rPr lang="en-US" dirty="0" smtClean="0"/>
              <a:t>ifs</a:t>
            </a:r>
          </a:p>
          <a:p>
            <a:r>
              <a:rPr lang="en-US" dirty="0" smtClean="0"/>
              <a:t>Switch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continue</a:t>
            </a:r>
          </a:p>
        </p:txBody>
      </p:sp>
      <p:sp>
        <p:nvSpPr>
          <p:cNvPr id="6" name="Content Placeholder 5"/>
          <p:cNvSpPr>
            <a:spLocks noGrp="1"/>
          </p:cNvSpPr>
          <p:nvPr>
            <p:ph idx="1"/>
          </p:nvPr>
        </p:nvSpPr>
        <p:spPr/>
        <p:txBody>
          <a:bodyPr>
            <a:normAutofit/>
          </a:bodyPr>
          <a:lstStyle/>
          <a:p>
            <a:r>
              <a:rPr lang="en-US" dirty="0"/>
              <a:t>Using continue</a:t>
            </a:r>
          </a:p>
          <a:p>
            <a:pPr lvl="1"/>
            <a:r>
              <a:rPr lang="en-US" dirty="0"/>
              <a:t>It is possible to force an early iteration of a loop, bypassing the loop’s normal control structure.</a:t>
            </a:r>
          </a:p>
          <a:p>
            <a:pPr lvl="1"/>
            <a:r>
              <a:rPr lang="en-US" dirty="0"/>
              <a:t>The continue statement forces the next iteration of the loop to take place, skipping any code in between.</a:t>
            </a:r>
          </a:p>
          <a:p>
            <a:pPr lvl="1"/>
            <a:r>
              <a:rPr lang="en-US" dirty="0"/>
              <a:t>Thus, continue is essentially the complement of break.</a:t>
            </a:r>
          </a:p>
        </p:txBody>
      </p:sp>
    </p:spTree>
    <p:extLst>
      <p:ext uri="{BB962C8B-B14F-4D97-AF65-F5344CB8AC3E}">
        <p14:creationId xmlns:p14="http://schemas.microsoft.com/office/powerpoint/2010/main" val="1188983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return</a:t>
            </a:r>
          </a:p>
        </p:txBody>
      </p:sp>
      <p:sp>
        <p:nvSpPr>
          <p:cNvPr id="6" name="Content Placeholder 5"/>
          <p:cNvSpPr>
            <a:spLocks noGrp="1"/>
          </p:cNvSpPr>
          <p:nvPr>
            <p:ph idx="1"/>
          </p:nvPr>
        </p:nvSpPr>
        <p:spPr/>
        <p:txBody>
          <a:bodyPr>
            <a:normAutofit/>
          </a:bodyPr>
          <a:lstStyle/>
          <a:p>
            <a:r>
              <a:rPr lang="en-US" dirty="0"/>
              <a:t>The return statement causes a method to return. It can also be used to return a value.</a:t>
            </a:r>
          </a:p>
        </p:txBody>
      </p:sp>
    </p:spTree>
    <p:extLst>
      <p:ext uri="{BB962C8B-B14F-4D97-AF65-F5344CB8AC3E}">
        <p14:creationId xmlns:p14="http://schemas.microsoft.com/office/powerpoint/2010/main" val="2620007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t>
            </a:r>
            <a:r>
              <a:rPr lang="en-US" dirty="0" err="1"/>
              <a:t>goto</a:t>
            </a:r>
            <a:endParaRPr lang="en-US" dirty="0"/>
          </a:p>
        </p:txBody>
      </p:sp>
      <p:sp>
        <p:nvSpPr>
          <p:cNvPr id="6" name="Content Placeholder 5"/>
          <p:cNvSpPr>
            <a:spLocks noGrp="1"/>
          </p:cNvSpPr>
          <p:nvPr>
            <p:ph idx="1"/>
          </p:nvPr>
        </p:nvSpPr>
        <p:spPr/>
        <p:txBody>
          <a:bodyPr>
            <a:normAutofit fontScale="92500" lnSpcReduction="10000"/>
          </a:bodyPr>
          <a:lstStyle/>
          <a:p>
            <a:r>
              <a:rPr lang="en-US" dirty="0"/>
              <a:t>The </a:t>
            </a:r>
            <a:r>
              <a:rPr lang="en-US" dirty="0" err="1"/>
              <a:t>goto</a:t>
            </a:r>
            <a:r>
              <a:rPr lang="en-US" dirty="0"/>
              <a:t> is C#’s unconditional jump statement. </a:t>
            </a:r>
          </a:p>
          <a:p>
            <a:r>
              <a:rPr lang="en-US" dirty="0"/>
              <a:t>When encountered, program flow jumps to the location specified by the </a:t>
            </a:r>
            <a:r>
              <a:rPr lang="en-US" dirty="0" err="1"/>
              <a:t>goto</a:t>
            </a:r>
            <a:r>
              <a:rPr lang="en-US" dirty="0"/>
              <a:t>.</a:t>
            </a:r>
          </a:p>
          <a:p>
            <a:r>
              <a:rPr lang="en-US" dirty="0"/>
              <a:t>The </a:t>
            </a:r>
            <a:r>
              <a:rPr lang="en-US" dirty="0" err="1"/>
              <a:t>goto</a:t>
            </a:r>
            <a:r>
              <a:rPr lang="en-US" dirty="0"/>
              <a:t> requires a label for operation. A label is a valid C# identifier followed by a colon. The label must be in the same method as the </a:t>
            </a:r>
            <a:r>
              <a:rPr lang="en-US" dirty="0" err="1"/>
              <a:t>goto</a:t>
            </a:r>
            <a:r>
              <a:rPr lang="en-US" dirty="0"/>
              <a:t> that uses it and within scope.</a:t>
            </a:r>
          </a:p>
          <a:p>
            <a:r>
              <a:rPr lang="en-US" dirty="0"/>
              <a:t>The </a:t>
            </a:r>
            <a:r>
              <a:rPr lang="en-US" dirty="0" err="1"/>
              <a:t>goto</a:t>
            </a:r>
            <a:r>
              <a:rPr lang="en-US" dirty="0"/>
              <a:t> can also be used to jump to a case or default statement within a switch. Technically, the case and default statements of a switch are labels. Thus, they can be targets of a </a:t>
            </a:r>
            <a:r>
              <a:rPr lang="en-US" dirty="0" err="1"/>
              <a:t>goto</a:t>
            </a:r>
            <a:r>
              <a:rPr lang="en-US" dirty="0" smtClean="0"/>
              <a:t>. However</a:t>
            </a:r>
            <a:r>
              <a:rPr lang="en-US" dirty="0"/>
              <a:t>, the </a:t>
            </a:r>
            <a:r>
              <a:rPr lang="en-US" dirty="0" err="1"/>
              <a:t>goto</a:t>
            </a:r>
            <a:r>
              <a:rPr lang="en-US" dirty="0"/>
              <a:t> statement must be executed from within the switch. That is, you cannot use the </a:t>
            </a:r>
            <a:r>
              <a:rPr lang="en-US" dirty="0" err="1"/>
              <a:t>goto</a:t>
            </a:r>
            <a:r>
              <a:rPr lang="en-US" dirty="0"/>
              <a:t> to jump into a switch statement.</a:t>
            </a:r>
          </a:p>
          <a:p>
            <a:endParaRPr lang="en-US" dirty="0"/>
          </a:p>
        </p:txBody>
      </p:sp>
    </p:spTree>
    <p:extLst>
      <p:ext uri="{BB962C8B-B14F-4D97-AF65-F5344CB8AC3E}">
        <p14:creationId xmlns:p14="http://schemas.microsoft.com/office/powerpoint/2010/main" val="1973619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if Statement</a:t>
            </a:r>
          </a:p>
        </p:txBody>
      </p:sp>
      <p:sp>
        <p:nvSpPr>
          <p:cNvPr id="5" name="Content Placeholder 4"/>
          <p:cNvSpPr>
            <a:spLocks noGrp="1"/>
          </p:cNvSpPr>
          <p:nvPr>
            <p:ph idx="1"/>
          </p:nvPr>
        </p:nvSpPr>
        <p:spPr/>
        <p:txBody>
          <a:bodyPr>
            <a:normAutofit/>
          </a:bodyPr>
          <a:lstStyle/>
          <a:p>
            <a:r>
              <a:rPr lang="en-US" dirty="0" smtClean="0"/>
              <a:t>The </a:t>
            </a:r>
            <a:r>
              <a:rPr lang="en-US" dirty="0"/>
              <a:t>complete form of the if statement </a:t>
            </a:r>
            <a:r>
              <a:rPr lang="en-US" dirty="0" smtClean="0"/>
              <a:t>is</a:t>
            </a:r>
          </a:p>
          <a:p>
            <a:endParaRPr lang="en-US" dirty="0"/>
          </a:p>
          <a:p>
            <a:r>
              <a:rPr lang="en-US" dirty="0" smtClean="0"/>
              <a:t>where </a:t>
            </a:r>
            <a:r>
              <a:rPr lang="en-US" dirty="0"/>
              <a:t>the targets of the if and else are single statements. The else clause is optional</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098905" y="2217194"/>
            <a:ext cx="2657475" cy="723900"/>
          </a:xfrm>
          <a:prstGeom prst="rect">
            <a:avLst/>
          </a:prstGeom>
        </p:spPr>
      </p:pic>
    </p:spTree>
    <p:extLst>
      <p:ext uri="{BB962C8B-B14F-4D97-AF65-F5344CB8AC3E}">
        <p14:creationId xmlns:p14="http://schemas.microsoft.com/office/powerpoint/2010/main" val="170782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if Statement</a:t>
            </a:r>
          </a:p>
        </p:txBody>
      </p:sp>
      <p:sp>
        <p:nvSpPr>
          <p:cNvPr id="5" name="Content Placeholder 4"/>
          <p:cNvSpPr>
            <a:spLocks noGrp="1"/>
          </p:cNvSpPr>
          <p:nvPr>
            <p:ph idx="1"/>
          </p:nvPr>
        </p:nvSpPr>
        <p:spPr/>
        <p:txBody>
          <a:bodyPr>
            <a:normAutofit fontScale="92500" lnSpcReduction="20000"/>
          </a:bodyPr>
          <a:lstStyle/>
          <a:p>
            <a:r>
              <a:rPr lang="en-US" dirty="0"/>
              <a:t>The targets of both the if and else can be blocks of statements. The general form of the if using blocks of statements is</a:t>
            </a:r>
          </a:p>
          <a:p>
            <a:endParaRPr lang="en-US" dirty="0"/>
          </a:p>
          <a:p>
            <a:endParaRPr lang="en-US" dirty="0"/>
          </a:p>
          <a:p>
            <a:endParaRPr lang="en-US" dirty="0"/>
          </a:p>
          <a:p>
            <a:endParaRPr lang="en-US" dirty="0"/>
          </a:p>
          <a:p>
            <a:endParaRPr lang="en-US" dirty="0"/>
          </a:p>
          <a:p>
            <a:endParaRPr lang="en-US" dirty="0"/>
          </a:p>
          <a:p>
            <a:endParaRPr lang="en-US" dirty="0"/>
          </a:p>
          <a:p>
            <a:r>
              <a:rPr lang="en-US" dirty="0"/>
              <a:t>If the conditional expression is true, the target of the if will be executed; otherwise, if it exists, the target of the else will be executed.</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028190" y="2466909"/>
            <a:ext cx="2562225" cy="2505075"/>
          </a:xfrm>
          <a:prstGeom prst="rect">
            <a:avLst/>
          </a:prstGeom>
        </p:spPr>
      </p:pic>
    </p:spTree>
    <p:extLst>
      <p:ext uri="{BB962C8B-B14F-4D97-AF65-F5344CB8AC3E}">
        <p14:creationId xmlns:p14="http://schemas.microsoft.com/office/powerpoint/2010/main" val="2907160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Nested ifs</a:t>
            </a:r>
          </a:p>
        </p:txBody>
      </p:sp>
      <p:sp>
        <p:nvSpPr>
          <p:cNvPr id="7" name="Content Placeholder 6"/>
          <p:cNvSpPr>
            <a:spLocks noGrp="1"/>
          </p:cNvSpPr>
          <p:nvPr>
            <p:ph idx="1"/>
          </p:nvPr>
        </p:nvSpPr>
        <p:spPr/>
        <p:txBody>
          <a:bodyPr/>
          <a:lstStyle/>
          <a:p>
            <a:r>
              <a:rPr lang="en-US" dirty="0"/>
              <a:t>A nested if is an if statement that is the target of another if or else.</a:t>
            </a:r>
          </a:p>
          <a:p>
            <a:r>
              <a:rPr lang="en-US" dirty="0"/>
              <a:t>The main thing to remember about nested ifs in C# is that an else clause always refers to the nearest if statement that is within the same block as the else and not already associated with an else.</a:t>
            </a:r>
          </a:p>
          <a:p>
            <a:endParaRPr lang="en-US" dirty="0"/>
          </a:p>
        </p:txBody>
      </p:sp>
    </p:spTree>
    <p:extLst>
      <p:ext uri="{BB962C8B-B14F-4D97-AF65-F5344CB8AC3E}">
        <p14:creationId xmlns:p14="http://schemas.microsoft.com/office/powerpoint/2010/main" val="154604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if-else-if Ladder</a:t>
            </a:r>
          </a:p>
        </p:txBody>
      </p:sp>
      <p:sp>
        <p:nvSpPr>
          <p:cNvPr id="7" name="Content Placeholder 6"/>
          <p:cNvSpPr>
            <a:spLocks noGrp="1"/>
          </p:cNvSpPr>
          <p:nvPr>
            <p:ph idx="1"/>
          </p:nvPr>
        </p:nvSpPr>
        <p:spPr/>
        <p:txBody>
          <a:bodyPr/>
          <a:lstStyle/>
          <a:p>
            <a:r>
              <a:rPr lang="en-US" dirty="0"/>
              <a:t>A common programming construct that is based upon the nested if is the if-else-if ladder. </a:t>
            </a:r>
            <a:endParaRPr lang="en-US" dirty="0" smtClean="0"/>
          </a:p>
          <a:p>
            <a:endParaRPr lang="en-US" dirty="0"/>
          </a:p>
        </p:txBody>
      </p:sp>
      <p:pic>
        <p:nvPicPr>
          <p:cNvPr id="2" name="Picture 1"/>
          <p:cNvPicPr>
            <a:picLocks noChangeAspect="1"/>
          </p:cNvPicPr>
          <p:nvPr/>
        </p:nvPicPr>
        <p:blipFill>
          <a:blip r:embed="rId2"/>
          <a:stretch>
            <a:fillRect/>
          </a:stretch>
        </p:blipFill>
        <p:spPr>
          <a:xfrm>
            <a:off x="1084336" y="2661004"/>
            <a:ext cx="1933575" cy="3343275"/>
          </a:xfrm>
          <a:prstGeom prst="rect">
            <a:avLst/>
          </a:prstGeom>
        </p:spPr>
      </p:pic>
    </p:spTree>
    <p:extLst>
      <p:ext uri="{BB962C8B-B14F-4D97-AF65-F5344CB8AC3E}">
        <p14:creationId xmlns:p14="http://schemas.microsoft.com/office/powerpoint/2010/main" val="2324914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if-else-if Ladder</a:t>
            </a:r>
          </a:p>
        </p:txBody>
      </p:sp>
      <p:sp>
        <p:nvSpPr>
          <p:cNvPr id="7" name="Content Placeholder 6"/>
          <p:cNvSpPr>
            <a:spLocks noGrp="1"/>
          </p:cNvSpPr>
          <p:nvPr>
            <p:ph idx="1"/>
          </p:nvPr>
        </p:nvSpPr>
        <p:spPr/>
        <p:txBody>
          <a:bodyPr/>
          <a:lstStyle/>
          <a:p>
            <a:r>
              <a:rPr lang="en-US" dirty="0" smtClean="0"/>
              <a:t>The conditional expressions are evaluated from the top downward. As soon as a true condition is found, the statement associated with it is executed, and the rest of the ladder is bypassed.</a:t>
            </a:r>
          </a:p>
          <a:p>
            <a:r>
              <a:rPr lang="en-US" dirty="0" smtClean="0"/>
              <a:t>If none of the conditions is true, then the final else clause will be executed. If there is no final else and all other conditions are false, then no action will take place.</a:t>
            </a:r>
            <a:endParaRPr lang="en-US" dirty="0"/>
          </a:p>
        </p:txBody>
      </p:sp>
    </p:spTree>
    <p:extLst>
      <p:ext uri="{BB962C8B-B14F-4D97-AF65-F5344CB8AC3E}">
        <p14:creationId xmlns:p14="http://schemas.microsoft.com/office/powerpoint/2010/main" val="143872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switch Statement</a:t>
            </a:r>
          </a:p>
        </p:txBody>
      </p:sp>
      <p:sp>
        <p:nvSpPr>
          <p:cNvPr id="7" name="Content Placeholder 6"/>
          <p:cNvSpPr>
            <a:spLocks noGrp="1"/>
          </p:cNvSpPr>
          <p:nvPr>
            <p:ph idx="1"/>
          </p:nvPr>
        </p:nvSpPr>
        <p:spPr/>
        <p:txBody>
          <a:bodyPr/>
          <a:lstStyle/>
          <a:p>
            <a:r>
              <a:rPr lang="en-US" dirty="0"/>
              <a:t>The switch provides for a multiway branch. Thus, it enables a program to select among several alternatives. Although a series of nested if statements can perform multiway tests, for many situations the switch is a more efficient approach. </a:t>
            </a:r>
          </a:p>
          <a:p>
            <a:r>
              <a:rPr lang="en-US" dirty="0"/>
              <a:t>It works like this: The value of an expression is successively tested against a list of constants. When a match is found, the statement sequence associated with that match is executed. </a:t>
            </a:r>
          </a:p>
          <a:p>
            <a:r>
              <a:rPr lang="en-US" dirty="0"/>
              <a:t>The switch expression must be of an integer type, such as char, byte, short, or </a:t>
            </a:r>
            <a:r>
              <a:rPr lang="en-US" dirty="0" err="1"/>
              <a:t>int</a:t>
            </a:r>
            <a:r>
              <a:rPr lang="en-US" dirty="0"/>
              <a:t>, of an enumeration type, or of type string. Thus, floating-point expressions, for example, are not allowed.</a:t>
            </a:r>
          </a:p>
        </p:txBody>
      </p:sp>
    </p:spTree>
    <p:extLst>
      <p:ext uri="{BB962C8B-B14F-4D97-AF65-F5344CB8AC3E}">
        <p14:creationId xmlns:p14="http://schemas.microsoft.com/office/powerpoint/2010/main" val="224563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switch Statement</a:t>
            </a:r>
          </a:p>
        </p:txBody>
      </p:sp>
      <p:sp>
        <p:nvSpPr>
          <p:cNvPr id="7" name="Content Placeholder 6"/>
          <p:cNvSpPr>
            <a:spLocks noGrp="1"/>
          </p:cNvSpPr>
          <p:nvPr>
            <p:ph idx="1"/>
          </p:nvPr>
        </p:nvSpPr>
        <p:spPr>
          <a:xfrm>
            <a:off x="838200" y="1825625"/>
            <a:ext cx="6078967" cy="4351338"/>
          </a:xfrm>
        </p:spPr>
        <p:txBody>
          <a:bodyPr/>
          <a:lstStyle/>
          <a:p>
            <a:r>
              <a:rPr lang="en-US" dirty="0"/>
              <a:t>The case </a:t>
            </a:r>
            <a:r>
              <a:rPr lang="en-US" dirty="0" err="1"/>
              <a:t>constantsmust</a:t>
            </a:r>
            <a:r>
              <a:rPr lang="en-US" dirty="0"/>
              <a:t> be of a type compatible with the expression. No two case constants in the same switch can have identical values.</a:t>
            </a:r>
          </a:p>
          <a:p>
            <a:r>
              <a:rPr lang="en-US" dirty="0"/>
              <a:t>The default sequence is executed if no case constant matches the expression. The default is optional; if it is not present, no action takes place if all matches fail.</a:t>
            </a:r>
          </a:p>
        </p:txBody>
      </p:sp>
      <p:pic>
        <p:nvPicPr>
          <p:cNvPr id="2" name="Picture 1"/>
          <p:cNvPicPr>
            <a:picLocks noChangeAspect="1"/>
          </p:cNvPicPr>
          <p:nvPr/>
        </p:nvPicPr>
        <p:blipFill>
          <a:blip r:embed="rId2"/>
          <a:stretch>
            <a:fillRect/>
          </a:stretch>
        </p:blipFill>
        <p:spPr>
          <a:xfrm>
            <a:off x="6917167" y="1690688"/>
            <a:ext cx="2943225" cy="5143500"/>
          </a:xfrm>
          <a:prstGeom prst="rect">
            <a:avLst/>
          </a:prstGeom>
        </p:spPr>
      </p:pic>
    </p:spTree>
    <p:extLst>
      <p:ext uri="{BB962C8B-B14F-4D97-AF65-F5344CB8AC3E}">
        <p14:creationId xmlns:p14="http://schemas.microsoft.com/office/powerpoint/2010/main" val="2599834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1470</TotalTime>
  <Words>1327</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Program Control Statements</vt:lpstr>
      <vt:lpstr>Selection statements</vt:lpstr>
      <vt:lpstr>The if Statement</vt:lpstr>
      <vt:lpstr>The if Statement</vt:lpstr>
      <vt:lpstr>Nested ifs</vt:lpstr>
      <vt:lpstr>The if-else-if Ladder</vt:lpstr>
      <vt:lpstr>The if-else-if Ladder</vt:lpstr>
      <vt:lpstr>The switch Statement</vt:lpstr>
      <vt:lpstr>The switch Statement</vt:lpstr>
      <vt:lpstr>Nested switch Statements</vt:lpstr>
      <vt:lpstr>Iteration statements</vt:lpstr>
      <vt:lpstr>The for Loop</vt:lpstr>
      <vt:lpstr>Some Variations on the for Loop</vt:lpstr>
      <vt:lpstr>Some Variations on the for Loop</vt:lpstr>
      <vt:lpstr>The while Loop</vt:lpstr>
      <vt:lpstr>The do-while Loop</vt:lpstr>
      <vt:lpstr>The foreach Loop</vt:lpstr>
      <vt:lpstr>Jump statements</vt:lpstr>
      <vt:lpstr>break</vt:lpstr>
      <vt:lpstr>continue</vt:lpstr>
      <vt:lpstr>return</vt:lpstr>
      <vt:lpstr>The goto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330</cp:revision>
  <dcterms:created xsi:type="dcterms:W3CDTF">2020-05-18T03:14:36Z</dcterms:created>
  <dcterms:modified xsi:type="dcterms:W3CDTF">2020-08-29T07:01:40Z</dcterms:modified>
</cp:coreProperties>
</file>