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70" r:id="rId6"/>
    <p:sldId id="271" r:id="rId7"/>
    <p:sldId id="272" r:id="rId8"/>
    <p:sldId id="273"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92" d="100"/>
          <a:sy n="92" d="100"/>
        </p:scale>
        <p:origin x="40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2/23/2022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solidFill>
                  <a:srgbClr val="002060"/>
                </a:solidFill>
              </a:rPr>
              <a:t>Global.asax</a:t>
            </a:r>
            <a:r>
              <a:rPr lang="en-US" dirty="0" smtClean="0">
                <a:solidFill>
                  <a:srgbClr val="002060"/>
                </a:solidFill>
              </a:rPr>
              <a:t> File</a:t>
            </a:r>
            <a:endParaRPr lang="en-US" dirty="0">
              <a:solidFill>
                <a:srgbClr val="002060"/>
              </a:solidFill>
            </a:endParaRP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rgbClr val="002060"/>
                </a:solidFill>
              </a:rPr>
              <a:t>What is </a:t>
            </a:r>
            <a:r>
              <a:rPr lang="en-US" dirty="0" err="1">
                <a:solidFill>
                  <a:srgbClr val="002060"/>
                </a:solidFill>
              </a:rPr>
              <a:t>Global.asax</a:t>
            </a:r>
            <a:r>
              <a:rPr lang="en-US" dirty="0">
                <a:solidFill>
                  <a:srgbClr val="002060"/>
                </a:solidFill>
              </a:rPr>
              <a:t> file:</a:t>
            </a:r>
            <a:r>
              <a:rPr lang="en-US" dirty="0">
                <a:solidFill>
                  <a:schemeClr val="accent4">
                    <a:lumMod val="75000"/>
                  </a:schemeClr>
                </a:solidFill>
              </a:rPr>
              <a:t> </a:t>
            </a:r>
            <a:r>
              <a:rPr lang="en-US" dirty="0" err="1">
                <a:solidFill>
                  <a:schemeClr val="accent4">
                    <a:lumMod val="75000"/>
                  </a:schemeClr>
                </a:solidFill>
              </a:rPr>
              <a:t>global.asax</a:t>
            </a:r>
            <a:r>
              <a:rPr lang="en-US" dirty="0">
                <a:solidFill>
                  <a:schemeClr val="accent4">
                    <a:lumMod val="75000"/>
                  </a:schemeClr>
                </a:solidFill>
              </a:rPr>
              <a:t> allows us to write event handlers that react to global events in web applications.</a:t>
            </a:r>
          </a:p>
          <a:p>
            <a:r>
              <a:rPr lang="en-US" dirty="0" smtClean="0">
                <a:solidFill>
                  <a:srgbClr val="002060"/>
                </a:solidFill>
              </a:rPr>
              <a:t>How </a:t>
            </a:r>
            <a:r>
              <a:rPr lang="en-US" dirty="0">
                <a:solidFill>
                  <a:srgbClr val="002060"/>
                </a:solidFill>
              </a:rPr>
              <a:t>it gets called:</a:t>
            </a:r>
            <a:r>
              <a:rPr lang="en-US" dirty="0">
                <a:solidFill>
                  <a:schemeClr val="accent4">
                    <a:lumMod val="75000"/>
                  </a:schemeClr>
                </a:solidFill>
              </a:rPr>
              <a:t> </a:t>
            </a:r>
            <a:r>
              <a:rPr lang="en-US" dirty="0" err="1">
                <a:solidFill>
                  <a:schemeClr val="accent4">
                    <a:lumMod val="75000"/>
                  </a:schemeClr>
                </a:solidFill>
              </a:rPr>
              <a:t>Global.asax</a:t>
            </a:r>
            <a:r>
              <a:rPr lang="en-US" dirty="0">
                <a:solidFill>
                  <a:schemeClr val="accent4">
                    <a:lumMod val="75000"/>
                  </a:schemeClr>
                </a:solidFill>
              </a:rPr>
              <a:t> files are never called directly by the user, rather they are called automatically in response to application events.</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chemeClr val="accent4">
                    <a:lumMod val="75000"/>
                  </a:schemeClr>
                </a:solidFill>
              </a:rPr>
              <a:t>Point to remember about </a:t>
            </a:r>
            <a:r>
              <a:rPr lang="en-US" dirty="0" err="1">
                <a:solidFill>
                  <a:schemeClr val="accent4">
                    <a:lumMod val="75000"/>
                  </a:schemeClr>
                </a:solidFill>
              </a:rPr>
              <a:t>global.asax</a:t>
            </a:r>
            <a:r>
              <a:rPr lang="en-US" dirty="0">
                <a:solidFill>
                  <a:schemeClr val="accent4">
                    <a:lumMod val="75000"/>
                  </a:schemeClr>
                </a:solidFill>
              </a:rPr>
              <a:t>:</a:t>
            </a:r>
          </a:p>
          <a:p>
            <a:pPr marL="514350" indent="-514350">
              <a:buFont typeface="+mj-lt"/>
              <a:buAutoNum type="arabicPeriod"/>
            </a:pPr>
            <a:r>
              <a:rPr lang="en-US" dirty="0">
                <a:solidFill>
                  <a:schemeClr val="accent4">
                    <a:lumMod val="75000"/>
                  </a:schemeClr>
                </a:solidFill>
              </a:rPr>
              <a:t>They do not contain any HTML or ASP.NET tags.</a:t>
            </a:r>
          </a:p>
          <a:p>
            <a:pPr marL="514350" indent="-514350">
              <a:buFont typeface="+mj-lt"/>
              <a:buAutoNum type="arabicPeriod"/>
            </a:pPr>
            <a:r>
              <a:rPr lang="en-US" dirty="0">
                <a:solidFill>
                  <a:schemeClr val="accent4">
                    <a:lumMod val="75000"/>
                  </a:schemeClr>
                </a:solidFill>
              </a:rPr>
              <a:t>Contain methods with specific predefined names.</a:t>
            </a:r>
          </a:p>
          <a:p>
            <a:pPr marL="514350" indent="-514350">
              <a:buFont typeface="+mj-lt"/>
              <a:buAutoNum type="arabicPeriod"/>
            </a:pPr>
            <a:r>
              <a:rPr lang="en-US" dirty="0">
                <a:solidFill>
                  <a:schemeClr val="accent4">
                    <a:lumMod val="75000"/>
                  </a:schemeClr>
                </a:solidFill>
              </a:rPr>
              <a:t>They defined methods for a single class, application class.</a:t>
            </a:r>
          </a:p>
          <a:p>
            <a:pPr marL="514350" indent="-514350">
              <a:buFont typeface="+mj-lt"/>
              <a:buAutoNum type="arabicPeriod"/>
            </a:pPr>
            <a:r>
              <a:rPr lang="en-US" dirty="0">
                <a:solidFill>
                  <a:schemeClr val="accent4">
                    <a:lumMod val="75000"/>
                  </a:schemeClr>
                </a:solidFill>
              </a:rPr>
              <a:t>They are optional, but a web application has no more than one </a:t>
            </a:r>
            <a:r>
              <a:rPr lang="en-US" dirty="0" err="1">
                <a:solidFill>
                  <a:schemeClr val="accent4">
                    <a:lumMod val="75000"/>
                  </a:schemeClr>
                </a:solidFill>
              </a:rPr>
              <a:t>global.asax</a:t>
            </a:r>
            <a:r>
              <a:rPr lang="en-US" dirty="0">
                <a:solidFill>
                  <a:schemeClr val="accent4">
                    <a:lumMod val="75000"/>
                  </a:schemeClr>
                </a:solidFill>
              </a:rPr>
              <a:t> file</a:t>
            </a:r>
            <a:r>
              <a:rPr lang="en-US" dirty="0" smtClean="0">
                <a:solidFill>
                  <a:schemeClr val="accent4">
                    <a:lumMod val="75000"/>
                  </a:schemeClr>
                </a:solidFill>
              </a:rPr>
              <a:t>.</a:t>
            </a:r>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588012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002060"/>
                </a:solidFill>
              </a:rPr>
              <a:t>Global.asax</a:t>
            </a:r>
            <a:r>
              <a:rPr lang="en-US" dirty="0">
                <a:solidFill>
                  <a:srgbClr val="002060"/>
                </a:solidFill>
              </a:rPr>
              <a:t> File</a:t>
            </a:r>
            <a:endParaRPr lang="en-US" dirty="0">
              <a:solidFill>
                <a:srgbClr val="002060"/>
              </a:solidFill>
            </a:endParaRPr>
          </a:p>
        </p:txBody>
      </p:sp>
      <p:sp>
        <p:nvSpPr>
          <p:cNvPr id="5" name="Content Placeholder 4"/>
          <p:cNvSpPr>
            <a:spLocks noGrp="1"/>
          </p:cNvSpPr>
          <p:nvPr>
            <p:ph idx="1"/>
          </p:nvPr>
        </p:nvSpPr>
        <p:spPr>
          <a:xfrm>
            <a:off x="838200" y="1825625"/>
            <a:ext cx="4197439" cy="4306908"/>
          </a:xfrm>
        </p:spPr>
        <p:txBody>
          <a:bodyPr>
            <a:normAutofit/>
          </a:bodyPr>
          <a:lstStyle/>
          <a:p>
            <a:r>
              <a:rPr lang="en-US" dirty="0">
                <a:solidFill>
                  <a:schemeClr val="accent4">
                    <a:lumMod val="75000"/>
                  </a:schemeClr>
                </a:solidFill>
              </a:rPr>
              <a:t>How to add </a:t>
            </a:r>
            <a:r>
              <a:rPr lang="en-US" dirty="0" err="1">
                <a:solidFill>
                  <a:schemeClr val="accent4">
                    <a:lumMod val="75000"/>
                  </a:schemeClr>
                </a:solidFill>
              </a:rPr>
              <a:t>global.asax</a:t>
            </a:r>
            <a:r>
              <a:rPr lang="en-US" dirty="0">
                <a:solidFill>
                  <a:schemeClr val="accent4">
                    <a:lumMod val="75000"/>
                  </a:schemeClr>
                </a:solidFill>
              </a:rPr>
              <a:t> </a:t>
            </a:r>
            <a:r>
              <a:rPr lang="en-US" dirty="0" smtClean="0">
                <a:solidFill>
                  <a:schemeClr val="accent4">
                    <a:lumMod val="75000"/>
                  </a:schemeClr>
                </a:solidFill>
              </a:rPr>
              <a:t>file: Select </a:t>
            </a:r>
            <a:r>
              <a:rPr lang="en-US" dirty="0">
                <a:solidFill>
                  <a:schemeClr val="accent4">
                    <a:lumMod val="75000"/>
                  </a:schemeClr>
                </a:solidFill>
              </a:rPr>
              <a:t>Website &gt;&gt;Add New Item (or Project &gt;&gt; Add New Item if you're using the Visual Studio web project model) and choose the Global Application Class template.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2550" y="1960582"/>
            <a:ext cx="6191250" cy="4171950"/>
          </a:xfrm>
          <a:prstGeom prst="rect">
            <a:avLst/>
          </a:prstGeom>
        </p:spPr>
      </p:pic>
    </p:spTree>
    <p:extLst>
      <p:ext uri="{BB962C8B-B14F-4D97-AF65-F5344CB8AC3E}">
        <p14:creationId xmlns:p14="http://schemas.microsoft.com/office/powerpoint/2010/main" val="3175868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002060"/>
                </a:solidFill>
              </a:rPr>
              <a:t>Global.asax</a:t>
            </a:r>
            <a:r>
              <a:rPr lang="en-US" dirty="0">
                <a:solidFill>
                  <a:srgbClr val="002060"/>
                </a:solidFill>
              </a:rPr>
              <a:t> File</a:t>
            </a:r>
            <a:endParaRPr lang="en-US" dirty="0">
              <a:solidFill>
                <a:srgbClr val="002060"/>
              </a:solidFill>
            </a:endParaRPr>
          </a:p>
        </p:txBody>
      </p:sp>
      <p:sp>
        <p:nvSpPr>
          <p:cNvPr id="5" name="Content Placeholder 4"/>
          <p:cNvSpPr>
            <a:spLocks noGrp="1"/>
          </p:cNvSpPr>
          <p:nvPr>
            <p:ph idx="1"/>
          </p:nvPr>
        </p:nvSpPr>
        <p:spPr>
          <a:xfrm>
            <a:off x="838200" y="1825625"/>
            <a:ext cx="2985132" cy="5032376"/>
          </a:xfrm>
        </p:spPr>
        <p:txBody>
          <a:bodyPr>
            <a:normAutofit/>
          </a:bodyPr>
          <a:lstStyle/>
          <a:p>
            <a:r>
              <a:rPr lang="en-US" dirty="0">
                <a:solidFill>
                  <a:schemeClr val="accent4">
                    <a:lumMod val="75000"/>
                  </a:schemeClr>
                </a:solidFill>
              </a:rPr>
              <a:t>After you have added the </a:t>
            </a:r>
            <a:r>
              <a:rPr lang="en-US" dirty="0" err="1">
                <a:solidFill>
                  <a:schemeClr val="accent4">
                    <a:lumMod val="75000"/>
                  </a:schemeClr>
                </a:solidFill>
              </a:rPr>
              <a:t>global.asax</a:t>
            </a:r>
            <a:r>
              <a:rPr lang="en-US" dirty="0">
                <a:solidFill>
                  <a:schemeClr val="accent4">
                    <a:lumMod val="75000"/>
                  </a:schemeClr>
                </a:solidFill>
              </a:rPr>
              <a:t> file, you will find that Visual Studio has added Application Event handlers: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2" name="Picture 1"/>
          <p:cNvPicPr>
            <a:picLocks noChangeAspect="1"/>
          </p:cNvPicPr>
          <p:nvPr/>
        </p:nvPicPr>
        <p:blipFill>
          <a:blip r:embed="rId3"/>
          <a:stretch>
            <a:fillRect/>
          </a:stretch>
        </p:blipFill>
        <p:spPr>
          <a:xfrm>
            <a:off x="3823332" y="1825625"/>
            <a:ext cx="7820025" cy="470535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102972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002060"/>
                </a:solidFill>
              </a:rPr>
              <a:t>Global.asax</a:t>
            </a:r>
            <a:r>
              <a:rPr lang="en-US" dirty="0">
                <a:solidFill>
                  <a:srgbClr val="002060"/>
                </a:solidFill>
              </a:rPr>
              <a:t> File</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chemeClr val="accent4">
                    <a:lumMod val="75000"/>
                  </a:schemeClr>
                </a:solidFill>
              </a:rPr>
              <a:t>Purpose of these application event handlers: To reach and handle any </a:t>
            </a:r>
            <a:r>
              <a:rPr lang="en-US" dirty="0" err="1">
                <a:solidFill>
                  <a:schemeClr val="accent4">
                    <a:lumMod val="75000"/>
                  </a:schemeClr>
                </a:solidFill>
              </a:rPr>
              <a:t>HttpApplication</a:t>
            </a:r>
            <a:r>
              <a:rPr lang="en-US" dirty="0">
                <a:solidFill>
                  <a:schemeClr val="accent4">
                    <a:lumMod val="75000"/>
                  </a:schemeClr>
                </a:solidFill>
              </a:rPr>
              <a:t> event.</a:t>
            </a:r>
          </a:p>
          <a:p>
            <a:r>
              <a:rPr lang="en-US" dirty="0" smtClean="0">
                <a:solidFill>
                  <a:schemeClr val="accent4">
                    <a:lumMod val="75000"/>
                  </a:schemeClr>
                </a:solidFill>
              </a:rPr>
              <a:t>If </a:t>
            </a:r>
            <a:r>
              <a:rPr lang="en-US" dirty="0">
                <a:solidFill>
                  <a:schemeClr val="accent4">
                    <a:lumMod val="75000"/>
                  </a:schemeClr>
                </a:solidFill>
              </a:rPr>
              <a:t>you want to know about </a:t>
            </a:r>
            <a:r>
              <a:rPr lang="en-US" dirty="0" err="1">
                <a:solidFill>
                  <a:schemeClr val="accent4">
                    <a:lumMod val="75000"/>
                  </a:schemeClr>
                </a:solidFill>
              </a:rPr>
              <a:t>HttpApplication</a:t>
            </a:r>
            <a:r>
              <a:rPr lang="en-US" dirty="0">
                <a:solidFill>
                  <a:schemeClr val="accent4">
                    <a:lumMod val="75000"/>
                  </a:schemeClr>
                </a:solidFill>
              </a:rPr>
              <a:t> events, see the MSDN article.</a:t>
            </a:r>
          </a:p>
          <a:p>
            <a:r>
              <a:rPr lang="en-US" dirty="0" smtClean="0">
                <a:solidFill>
                  <a:schemeClr val="accent4">
                    <a:lumMod val="75000"/>
                  </a:schemeClr>
                </a:solidFill>
              </a:rPr>
              <a:t>How </a:t>
            </a:r>
            <a:r>
              <a:rPr lang="en-US" dirty="0">
                <a:solidFill>
                  <a:schemeClr val="accent4">
                    <a:lumMod val="75000"/>
                  </a:schemeClr>
                </a:solidFill>
              </a:rPr>
              <a:t>these handler reach to </a:t>
            </a:r>
            <a:r>
              <a:rPr lang="en-US" dirty="0" err="1">
                <a:solidFill>
                  <a:schemeClr val="accent4">
                    <a:lumMod val="75000"/>
                  </a:schemeClr>
                </a:solidFill>
              </a:rPr>
              <a:t>HttpApplication</a:t>
            </a:r>
            <a:r>
              <a:rPr lang="en-US" dirty="0">
                <a:solidFill>
                  <a:schemeClr val="accent4">
                    <a:lumMod val="75000"/>
                  </a:schemeClr>
                </a:solidFill>
              </a:rPr>
              <a:t> Events</a:t>
            </a:r>
          </a:p>
          <a:p>
            <a:pPr lvl="1"/>
            <a:r>
              <a:rPr lang="en-US" dirty="0" err="1">
                <a:solidFill>
                  <a:schemeClr val="accent4">
                    <a:lumMod val="75000"/>
                  </a:schemeClr>
                </a:solidFill>
              </a:rPr>
              <a:t>global.asax</a:t>
            </a:r>
            <a:r>
              <a:rPr lang="en-US" dirty="0">
                <a:solidFill>
                  <a:schemeClr val="accent4">
                    <a:lumMod val="75000"/>
                  </a:schemeClr>
                </a:solidFill>
              </a:rPr>
              <a:t> file aren't attached in the same way as the event handlers for ordinary control events</a:t>
            </a:r>
          </a:p>
          <a:p>
            <a:pPr lvl="1"/>
            <a:r>
              <a:rPr lang="en-US" dirty="0">
                <a:solidFill>
                  <a:schemeClr val="accent4">
                    <a:lumMod val="75000"/>
                  </a:schemeClr>
                </a:solidFill>
              </a:rPr>
              <a:t>Way to attach them is to use the recognized method name, i.e. for event handler </a:t>
            </a:r>
            <a:r>
              <a:rPr lang="en-US" dirty="0" err="1">
                <a:solidFill>
                  <a:schemeClr val="accent4">
                    <a:lumMod val="75000"/>
                  </a:schemeClr>
                </a:solidFill>
              </a:rPr>
              <a:t>Application_OnEndRequest</a:t>
            </a:r>
            <a:r>
              <a:rPr lang="en-US" dirty="0">
                <a:solidFill>
                  <a:schemeClr val="accent4">
                    <a:lumMod val="75000"/>
                  </a:schemeClr>
                </a:solidFill>
              </a:rPr>
              <a:t>(), ASP.NET automatically calls this method when the </a:t>
            </a:r>
            <a:r>
              <a:rPr lang="en-US" dirty="0" err="1">
                <a:solidFill>
                  <a:schemeClr val="accent4">
                    <a:lumMod val="75000"/>
                  </a:schemeClr>
                </a:solidFill>
              </a:rPr>
              <a:t>HttpApplication.EndRequest</a:t>
            </a:r>
            <a:r>
              <a:rPr lang="en-US" dirty="0">
                <a:solidFill>
                  <a:schemeClr val="accent4">
                    <a:lumMod val="75000"/>
                  </a:schemeClr>
                </a:solidFill>
              </a:rPr>
              <a:t> event occurs.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4118252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62358"/>
            <a:ext cx="10515600" cy="1325563"/>
          </a:xfrm>
        </p:spPr>
        <p:txBody>
          <a:bodyPr>
            <a:normAutofit fontScale="90000"/>
          </a:bodyPr>
          <a:lstStyle/>
          <a:p>
            <a:r>
              <a:rPr lang="en-US" dirty="0">
                <a:solidFill>
                  <a:srgbClr val="002060"/>
                </a:solidFill>
              </a:rPr>
              <a:t>Events that occurs only under specific conditions, i.e. request / response related events.</a:t>
            </a:r>
            <a:endParaRPr lang="en-US" dirty="0">
              <a:solidFill>
                <a:srgbClr val="002060"/>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920733643"/>
              </p:ext>
            </p:extLst>
          </p:nvPr>
        </p:nvGraphicFramePr>
        <p:xfrm>
          <a:off x="415637" y="1268627"/>
          <a:ext cx="11301442" cy="5441741"/>
        </p:xfrm>
        <a:graphic>
          <a:graphicData uri="http://schemas.openxmlformats.org/drawingml/2006/table">
            <a:tbl>
              <a:tblPr>
                <a:tableStyleId>{5940675A-B579-460E-94D1-54222C63F5DA}</a:tableStyleId>
              </a:tblPr>
              <a:tblGrid>
                <a:gridCol w="400545"/>
                <a:gridCol w="3436841"/>
                <a:gridCol w="7464056"/>
              </a:tblGrid>
              <a:tr h="150046">
                <a:tc>
                  <a:txBody>
                    <a:bodyPr/>
                    <a:lstStyle/>
                    <a:p>
                      <a:r>
                        <a:rPr lang="en-US" dirty="0" smtClean="0">
                          <a:solidFill>
                            <a:srgbClr val="002060"/>
                          </a:solidFill>
                        </a:rPr>
                        <a:t>No</a:t>
                      </a:r>
                      <a:endParaRPr lang="en-US" dirty="0">
                        <a:solidFill>
                          <a:srgbClr val="002060"/>
                        </a:solidFill>
                      </a:endParaRPr>
                    </a:p>
                  </a:txBody>
                  <a:tcPr marL="37512" marR="37512" marT="18756" marB="18756" anchor="ctr"/>
                </a:tc>
                <a:tc>
                  <a:txBody>
                    <a:bodyPr/>
                    <a:lstStyle/>
                    <a:p>
                      <a:r>
                        <a:rPr lang="en-US">
                          <a:solidFill>
                            <a:srgbClr val="002060"/>
                          </a:solidFill>
                        </a:rPr>
                        <a:t>Application Events</a:t>
                      </a:r>
                    </a:p>
                  </a:txBody>
                  <a:tcPr marL="37512" marR="37512" marT="18756" marB="18756" anchor="ctr"/>
                </a:tc>
                <a:tc>
                  <a:txBody>
                    <a:bodyPr/>
                    <a:lstStyle/>
                    <a:p>
                      <a:r>
                        <a:rPr lang="en-US" dirty="0">
                          <a:solidFill>
                            <a:srgbClr val="002060"/>
                          </a:solidFill>
                        </a:rPr>
                        <a:t>What they do</a:t>
                      </a:r>
                    </a:p>
                  </a:txBody>
                  <a:tcPr marL="37512" marR="37512" marT="18756" marB="18756" anchor="ctr"/>
                </a:tc>
              </a:tr>
              <a:tr h="262581">
                <a:tc>
                  <a:txBody>
                    <a:bodyPr/>
                    <a:lstStyle/>
                    <a:p>
                      <a:r>
                        <a:rPr lang="en-US" dirty="0">
                          <a:solidFill>
                            <a:schemeClr val="accent4">
                              <a:lumMod val="75000"/>
                            </a:schemeClr>
                          </a:solidFill>
                        </a:rPr>
                        <a:t>1</a:t>
                      </a:r>
                    </a:p>
                  </a:txBody>
                  <a:tcPr marL="37512" marR="37512" marT="18756" marB="18756" anchor="ctr"/>
                </a:tc>
                <a:tc>
                  <a:txBody>
                    <a:bodyPr/>
                    <a:lstStyle/>
                    <a:p>
                      <a:r>
                        <a:rPr lang="en-US" dirty="0" err="1">
                          <a:solidFill>
                            <a:schemeClr val="accent4">
                              <a:lumMod val="75000"/>
                            </a:schemeClr>
                          </a:solidFill>
                        </a:rPr>
                        <a:t>Application_BeginRequest</a:t>
                      </a:r>
                      <a:r>
                        <a:rPr lang="en-US" dirty="0">
                          <a:solidFill>
                            <a:schemeClr val="accent4">
                              <a:lumMod val="75000"/>
                            </a:schemeClr>
                          </a:solidFill>
                        </a:rPr>
                        <a:t>()</a:t>
                      </a:r>
                    </a:p>
                  </a:txBody>
                  <a:tcPr marL="37512" marR="37512" marT="18756" marB="18756" anchor="ctr"/>
                </a:tc>
                <a:tc>
                  <a:txBody>
                    <a:bodyPr/>
                    <a:lstStyle/>
                    <a:p>
                      <a:r>
                        <a:rPr lang="en-US">
                          <a:solidFill>
                            <a:schemeClr val="accent4">
                              <a:lumMod val="75000"/>
                            </a:schemeClr>
                          </a:solidFill>
                        </a:rPr>
                        <a:t>This method is called at the start of every request.</a:t>
                      </a:r>
                    </a:p>
                  </a:txBody>
                  <a:tcPr marL="37512" marR="37512" marT="18756" marB="18756" anchor="ctr"/>
                </a:tc>
              </a:tr>
              <a:tr h="487650">
                <a:tc>
                  <a:txBody>
                    <a:bodyPr/>
                    <a:lstStyle/>
                    <a:p>
                      <a:r>
                        <a:rPr lang="en-US">
                          <a:solidFill>
                            <a:schemeClr val="accent4">
                              <a:lumMod val="75000"/>
                            </a:schemeClr>
                          </a:solidFill>
                        </a:rPr>
                        <a:t>2</a:t>
                      </a:r>
                    </a:p>
                  </a:txBody>
                  <a:tcPr marL="37512" marR="37512" marT="18756" marB="18756" anchor="ctr"/>
                </a:tc>
                <a:tc>
                  <a:txBody>
                    <a:bodyPr/>
                    <a:lstStyle/>
                    <a:p>
                      <a:r>
                        <a:rPr lang="en-US" dirty="0" err="1">
                          <a:solidFill>
                            <a:schemeClr val="accent4">
                              <a:lumMod val="75000"/>
                            </a:schemeClr>
                          </a:solidFill>
                        </a:rPr>
                        <a:t>Application_AuthenticateRequest</a:t>
                      </a:r>
                      <a:r>
                        <a:rPr lang="en-US" dirty="0">
                          <a:solidFill>
                            <a:schemeClr val="accent4">
                              <a:lumMod val="75000"/>
                            </a:schemeClr>
                          </a:solidFill>
                        </a:rPr>
                        <a:t>()</a:t>
                      </a:r>
                    </a:p>
                  </a:txBody>
                  <a:tcPr marL="37512" marR="37512" marT="18756" marB="18756" anchor="ctr"/>
                </a:tc>
                <a:tc>
                  <a:txBody>
                    <a:bodyPr/>
                    <a:lstStyle/>
                    <a:p>
                      <a:r>
                        <a:rPr lang="en-US" dirty="0">
                          <a:solidFill>
                            <a:schemeClr val="accent4">
                              <a:lumMod val="75000"/>
                            </a:schemeClr>
                          </a:solidFill>
                        </a:rPr>
                        <a:t>This method is called just before authentication is performed. This is time and place where we can write our own authentication codes.</a:t>
                      </a:r>
                    </a:p>
                  </a:txBody>
                  <a:tcPr marL="37512" marR="37512" marT="18756" marB="18756" anchor="ctr"/>
                </a:tc>
              </a:tr>
              <a:tr h="600185">
                <a:tc>
                  <a:txBody>
                    <a:bodyPr/>
                    <a:lstStyle/>
                    <a:p>
                      <a:r>
                        <a:rPr lang="en-US">
                          <a:solidFill>
                            <a:schemeClr val="accent4">
                              <a:lumMod val="75000"/>
                            </a:schemeClr>
                          </a:solidFill>
                        </a:rPr>
                        <a:t>3</a:t>
                      </a:r>
                    </a:p>
                  </a:txBody>
                  <a:tcPr marL="37512" marR="37512" marT="18756" marB="18756" anchor="ctr"/>
                </a:tc>
                <a:tc>
                  <a:txBody>
                    <a:bodyPr/>
                    <a:lstStyle/>
                    <a:p>
                      <a:r>
                        <a:rPr lang="en-US">
                          <a:solidFill>
                            <a:schemeClr val="accent4">
                              <a:lumMod val="75000"/>
                            </a:schemeClr>
                          </a:solidFill>
                        </a:rPr>
                        <a:t>Application_AuthorizeRequest()</a:t>
                      </a:r>
                    </a:p>
                  </a:txBody>
                  <a:tcPr marL="37512" marR="37512" marT="18756" marB="18756" anchor="ctr"/>
                </a:tc>
                <a:tc>
                  <a:txBody>
                    <a:bodyPr/>
                    <a:lstStyle/>
                    <a:p>
                      <a:r>
                        <a:rPr lang="en-US" dirty="0">
                          <a:solidFill>
                            <a:schemeClr val="accent4">
                              <a:lumMod val="75000"/>
                            </a:schemeClr>
                          </a:solidFill>
                        </a:rPr>
                        <a:t>After the user is authenticated (identified), it's time to determine the user's permissions. Here we can assign user with special privileges</a:t>
                      </a:r>
                    </a:p>
                  </a:txBody>
                  <a:tcPr marL="37512" marR="37512" marT="18756" marB="18756" anchor="ctr"/>
                </a:tc>
              </a:tr>
              <a:tr h="262581">
                <a:tc>
                  <a:txBody>
                    <a:bodyPr/>
                    <a:lstStyle/>
                    <a:p>
                      <a:r>
                        <a:rPr lang="en-US">
                          <a:solidFill>
                            <a:schemeClr val="accent4">
                              <a:lumMod val="75000"/>
                            </a:schemeClr>
                          </a:solidFill>
                        </a:rPr>
                        <a:t>4</a:t>
                      </a:r>
                    </a:p>
                  </a:txBody>
                  <a:tcPr marL="37512" marR="37512" marT="18756" marB="18756" anchor="ctr"/>
                </a:tc>
                <a:tc>
                  <a:txBody>
                    <a:bodyPr/>
                    <a:lstStyle/>
                    <a:p>
                      <a:r>
                        <a:rPr lang="en-US">
                          <a:solidFill>
                            <a:schemeClr val="accent4">
                              <a:lumMod val="75000"/>
                            </a:schemeClr>
                          </a:solidFill>
                        </a:rPr>
                        <a:t>Application_ResolveRequestCache()</a:t>
                      </a:r>
                    </a:p>
                  </a:txBody>
                  <a:tcPr marL="37512" marR="37512" marT="18756" marB="18756" anchor="ctr"/>
                </a:tc>
                <a:tc>
                  <a:txBody>
                    <a:bodyPr/>
                    <a:lstStyle/>
                    <a:p>
                      <a:r>
                        <a:rPr lang="en-US" dirty="0">
                          <a:solidFill>
                            <a:schemeClr val="accent4">
                              <a:lumMod val="75000"/>
                            </a:schemeClr>
                          </a:solidFill>
                        </a:rPr>
                        <a:t>This method is commonly used in conjunction with output caching. </a:t>
                      </a:r>
                    </a:p>
                  </a:txBody>
                  <a:tcPr marL="37512" marR="37512" marT="18756" marB="18756" anchor="ctr"/>
                </a:tc>
              </a:tr>
              <a:tr h="487650">
                <a:tc>
                  <a:txBody>
                    <a:bodyPr/>
                    <a:lstStyle/>
                    <a:p>
                      <a:r>
                        <a:rPr lang="en-US">
                          <a:solidFill>
                            <a:schemeClr val="accent4">
                              <a:lumMod val="75000"/>
                            </a:schemeClr>
                          </a:solidFill>
                        </a:rPr>
                        <a:t>5</a:t>
                      </a:r>
                    </a:p>
                  </a:txBody>
                  <a:tcPr marL="37512" marR="37512" marT="18756" marB="18756" anchor="ctr"/>
                </a:tc>
                <a:tc>
                  <a:txBody>
                    <a:bodyPr/>
                    <a:lstStyle/>
                    <a:p>
                      <a:r>
                        <a:rPr lang="en-US" dirty="0" err="1">
                          <a:solidFill>
                            <a:schemeClr val="accent4">
                              <a:lumMod val="75000"/>
                            </a:schemeClr>
                          </a:solidFill>
                        </a:rPr>
                        <a:t>Application_AcquireRequestState</a:t>
                      </a:r>
                      <a:r>
                        <a:rPr lang="en-US" dirty="0">
                          <a:solidFill>
                            <a:schemeClr val="accent4">
                              <a:lumMod val="75000"/>
                            </a:schemeClr>
                          </a:solidFill>
                        </a:rPr>
                        <a:t>()</a:t>
                      </a:r>
                    </a:p>
                  </a:txBody>
                  <a:tcPr marL="37512" marR="37512" marT="18756" marB="18756" anchor="ctr"/>
                </a:tc>
                <a:tc>
                  <a:txBody>
                    <a:bodyPr/>
                    <a:lstStyle/>
                    <a:p>
                      <a:r>
                        <a:rPr lang="en-US" dirty="0">
                          <a:solidFill>
                            <a:schemeClr val="accent4">
                              <a:lumMod val="75000"/>
                            </a:schemeClr>
                          </a:solidFill>
                        </a:rPr>
                        <a:t>This method is called just before session-specific information is retrieved for the client and used to populate the Session collection.</a:t>
                      </a:r>
                    </a:p>
                  </a:txBody>
                  <a:tcPr marL="37512" marR="37512" marT="18756" marB="18756" anchor="ctr"/>
                </a:tc>
              </a:tr>
              <a:tr h="375115">
                <a:tc>
                  <a:txBody>
                    <a:bodyPr/>
                    <a:lstStyle/>
                    <a:p>
                      <a:r>
                        <a:rPr lang="en-US">
                          <a:solidFill>
                            <a:schemeClr val="accent4">
                              <a:lumMod val="75000"/>
                            </a:schemeClr>
                          </a:solidFill>
                        </a:rPr>
                        <a:t>6</a:t>
                      </a:r>
                    </a:p>
                  </a:txBody>
                  <a:tcPr marL="37512" marR="37512" marT="18756" marB="18756" anchor="ctr"/>
                </a:tc>
                <a:tc>
                  <a:txBody>
                    <a:bodyPr/>
                    <a:lstStyle/>
                    <a:p>
                      <a:r>
                        <a:rPr lang="en-US">
                          <a:solidFill>
                            <a:schemeClr val="accent4">
                              <a:lumMod val="75000"/>
                            </a:schemeClr>
                          </a:solidFill>
                        </a:rPr>
                        <a:t>Application_PreRequestHandlerExecute()</a:t>
                      </a:r>
                    </a:p>
                  </a:txBody>
                  <a:tcPr marL="37512" marR="37512" marT="18756" marB="18756" anchor="ctr"/>
                </a:tc>
                <a:tc>
                  <a:txBody>
                    <a:bodyPr/>
                    <a:lstStyle/>
                    <a:p>
                      <a:r>
                        <a:rPr lang="en-US">
                          <a:solidFill>
                            <a:schemeClr val="accent4">
                              <a:lumMod val="75000"/>
                            </a:schemeClr>
                          </a:solidFill>
                        </a:rPr>
                        <a:t>This method is called before the appropriate HTTP handler executes the request.</a:t>
                      </a:r>
                    </a:p>
                  </a:txBody>
                  <a:tcPr marL="37512" marR="37512" marT="18756" marB="18756" anchor="ctr"/>
                </a:tc>
              </a:tr>
              <a:tr h="262581">
                <a:tc>
                  <a:txBody>
                    <a:bodyPr/>
                    <a:lstStyle/>
                    <a:p>
                      <a:r>
                        <a:rPr lang="en-US">
                          <a:solidFill>
                            <a:schemeClr val="accent4">
                              <a:lumMod val="75000"/>
                            </a:schemeClr>
                          </a:solidFill>
                        </a:rPr>
                        <a:t>7</a:t>
                      </a:r>
                    </a:p>
                  </a:txBody>
                  <a:tcPr marL="37512" marR="37512" marT="18756" marB="18756" anchor="ctr"/>
                </a:tc>
                <a:tc>
                  <a:txBody>
                    <a:bodyPr/>
                    <a:lstStyle/>
                    <a:p>
                      <a:r>
                        <a:rPr lang="en-US">
                          <a:solidFill>
                            <a:schemeClr val="accent4">
                              <a:lumMod val="75000"/>
                            </a:schemeClr>
                          </a:solidFill>
                        </a:rPr>
                        <a:t>Application_PostRequestHandlerExecute()</a:t>
                      </a:r>
                    </a:p>
                  </a:txBody>
                  <a:tcPr marL="37512" marR="37512" marT="18756" marB="18756" anchor="ctr"/>
                </a:tc>
                <a:tc>
                  <a:txBody>
                    <a:bodyPr/>
                    <a:lstStyle/>
                    <a:p>
                      <a:r>
                        <a:rPr lang="en-US">
                          <a:solidFill>
                            <a:schemeClr val="accent4">
                              <a:lumMod val="75000"/>
                            </a:schemeClr>
                          </a:solidFill>
                        </a:rPr>
                        <a:t>This method is called just after the request is handled.</a:t>
                      </a:r>
                    </a:p>
                  </a:txBody>
                  <a:tcPr marL="37512" marR="37512" marT="18756" marB="18756" anchor="ctr"/>
                </a:tc>
              </a:tr>
              <a:tr h="600185">
                <a:tc>
                  <a:txBody>
                    <a:bodyPr/>
                    <a:lstStyle/>
                    <a:p>
                      <a:r>
                        <a:rPr lang="en-US">
                          <a:solidFill>
                            <a:schemeClr val="accent4">
                              <a:lumMod val="75000"/>
                            </a:schemeClr>
                          </a:solidFill>
                        </a:rPr>
                        <a:t>8</a:t>
                      </a:r>
                    </a:p>
                  </a:txBody>
                  <a:tcPr marL="37512" marR="37512" marT="18756" marB="18756" anchor="ctr"/>
                </a:tc>
                <a:tc>
                  <a:txBody>
                    <a:bodyPr/>
                    <a:lstStyle/>
                    <a:p>
                      <a:r>
                        <a:rPr lang="en-US">
                          <a:solidFill>
                            <a:schemeClr val="accent4">
                              <a:lumMod val="75000"/>
                            </a:schemeClr>
                          </a:solidFill>
                        </a:rPr>
                        <a:t>Application_ReleaseRequestState()</a:t>
                      </a:r>
                    </a:p>
                  </a:txBody>
                  <a:tcPr marL="37512" marR="37512" marT="18756" marB="18756" anchor="ctr"/>
                </a:tc>
                <a:tc>
                  <a:txBody>
                    <a:bodyPr/>
                    <a:lstStyle/>
                    <a:p>
                      <a:r>
                        <a:rPr lang="en-US" dirty="0">
                          <a:solidFill>
                            <a:schemeClr val="accent4">
                              <a:lumMod val="75000"/>
                            </a:schemeClr>
                          </a:solidFill>
                        </a:rPr>
                        <a:t>This method is called when the session-specific information is about to be serialized from the Session collection so that it's available for the next request.</a:t>
                      </a:r>
                    </a:p>
                  </a:txBody>
                  <a:tcPr marL="37512" marR="37512" marT="18756" marB="18756" anchor="ctr"/>
                </a:tc>
              </a:tr>
              <a:tr h="375115">
                <a:tc>
                  <a:txBody>
                    <a:bodyPr/>
                    <a:lstStyle/>
                    <a:p>
                      <a:r>
                        <a:rPr lang="en-US">
                          <a:solidFill>
                            <a:schemeClr val="accent4">
                              <a:lumMod val="75000"/>
                            </a:schemeClr>
                          </a:solidFill>
                        </a:rPr>
                        <a:t>9</a:t>
                      </a:r>
                    </a:p>
                  </a:txBody>
                  <a:tcPr marL="37512" marR="37512" marT="18756" marB="18756" anchor="ctr"/>
                </a:tc>
                <a:tc>
                  <a:txBody>
                    <a:bodyPr/>
                    <a:lstStyle/>
                    <a:p>
                      <a:r>
                        <a:rPr lang="en-US">
                          <a:solidFill>
                            <a:schemeClr val="accent4">
                              <a:lumMod val="75000"/>
                            </a:schemeClr>
                          </a:solidFill>
                        </a:rPr>
                        <a:t>Application_UpdateRequestCache()</a:t>
                      </a:r>
                    </a:p>
                  </a:txBody>
                  <a:tcPr marL="37512" marR="37512" marT="18756" marB="18756" anchor="ctr"/>
                </a:tc>
                <a:tc>
                  <a:txBody>
                    <a:bodyPr/>
                    <a:lstStyle/>
                    <a:p>
                      <a:r>
                        <a:rPr lang="en-US">
                          <a:solidFill>
                            <a:schemeClr val="accent4">
                              <a:lumMod val="75000"/>
                            </a:schemeClr>
                          </a:solidFill>
                        </a:rPr>
                        <a:t>This method is called just before information is added to the output cache.</a:t>
                      </a:r>
                    </a:p>
                  </a:txBody>
                  <a:tcPr marL="37512" marR="37512" marT="18756" marB="18756" anchor="ctr"/>
                </a:tc>
              </a:tr>
              <a:tr h="487650">
                <a:tc>
                  <a:txBody>
                    <a:bodyPr/>
                    <a:lstStyle/>
                    <a:p>
                      <a:r>
                        <a:rPr lang="en-US">
                          <a:solidFill>
                            <a:schemeClr val="accent4">
                              <a:lumMod val="75000"/>
                            </a:schemeClr>
                          </a:solidFill>
                        </a:rPr>
                        <a:t>10</a:t>
                      </a:r>
                    </a:p>
                  </a:txBody>
                  <a:tcPr marL="37512" marR="37512" marT="18756" marB="18756" anchor="ctr"/>
                </a:tc>
                <a:tc>
                  <a:txBody>
                    <a:bodyPr/>
                    <a:lstStyle/>
                    <a:p>
                      <a:r>
                        <a:rPr lang="en-US" dirty="0" err="1">
                          <a:solidFill>
                            <a:schemeClr val="accent4">
                              <a:lumMod val="75000"/>
                            </a:schemeClr>
                          </a:solidFill>
                        </a:rPr>
                        <a:t>Application_EndRequest</a:t>
                      </a:r>
                      <a:r>
                        <a:rPr lang="en-US" dirty="0">
                          <a:solidFill>
                            <a:schemeClr val="accent4">
                              <a:lumMod val="75000"/>
                            </a:schemeClr>
                          </a:solidFill>
                        </a:rPr>
                        <a:t>()</a:t>
                      </a:r>
                    </a:p>
                  </a:txBody>
                  <a:tcPr marL="37512" marR="37512" marT="18756" marB="18756" anchor="ctr"/>
                </a:tc>
                <a:tc>
                  <a:txBody>
                    <a:bodyPr/>
                    <a:lstStyle/>
                    <a:p>
                      <a:r>
                        <a:rPr lang="en-US" dirty="0">
                          <a:solidFill>
                            <a:schemeClr val="accent4">
                              <a:lumMod val="75000"/>
                            </a:schemeClr>
                          </a:solidFill>
                        </a:rPr>
                        <a:t>This method is called at the end of the request, just before the objects are released and reclaimed. It's a suitable point for cleanup code.</a:t>
                      </a:r>
                    </a:p>
                  </a:txBody>
                  <a:tcPr marL="37512" marR="37512" marT="18756" marB="18756" anchor="ctr"/>
                </a:tc>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451971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62358"/>
            <a:ext cx="10515600" cy="1325563"/>
          </a:xfrm>
        </p:spPr>
        <p:txBody>
          <a:bodyPr>
            <a:normAutofit/>
          </a:bodyPr>
          <a:lstStyle/>
          <a:p>
            <a:r>
              <a:rPr lang="en-US" dirty="0">
                <a:solidFill>
                  <a:srgbClr val="002060"/>
                </a:solidFill>
              </a:rPr>
              <a:t>Events that don't get fired with every request.</a:t>
            </a:r>
            <a:endParaRPr lang="en-US" dirty="0">
              <a:solidFill>
                <a:srgbClr val="002060"/>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graphicFrame>
        <p:nvGraphicFramePr>
          <p:cNvPr id="5" name="Content Placeholder 4"/>
          <p:cNvGraphicFramePr>
            <a:graphicFrameLocks noGrp="1"/>
          </p:cNvGraphicFramePr>
          <p:nvPr>
            <p:ph idx="1"/>
            <p:extLst>
              <p:ext uri="{D42A27DB-BD31-4B8C-83A1-F6EECF244321}">
                <p14:modId xmlns:p14="http://schemas.microsoft.com/office/powerpoint/2010/main" val="4228539108"/>
              </p:ext>
            </p:extLst>
          </p:nvPr>
        </p:nvGraphicFramePr>
        <p:xfrm>
          <a:off x="485027" y="1155624"/>
          <a:ext cx="11157625" cy="5428056"/>
        </p:xfrm>
        <a:graphic>
          <a:graphicData uri="http://schemas.openxmlformats.org/drawingml/2006/table">
            <a:tbl>
              <a:tblPr>
                <a:tableStyleId>{5940675A-B579-460E-94D1-54222C63F5DA}</a:tableStyleId>
              </a:tblPr>
              <a:tblGrid>
                <a:gridCol w="401991"/>
                <a:gridCol w="2384298"/>
                <a:gridCol w="8371336"/>
              </a:tblGrid>
              <a:tr h="122573">
                <a:tc>
                  <a:txBody>
                    <a:bodyPr/>
                    <a:lstStyle/>
                    <a:p>
                      <a:r>
                        <a:rPr lang="en-US" dirty="0" smtClean="0">
                          <a:solidFill>
                            <a:srgbClr val="002060"/>
                          </a:solidFill>
                        </a:rPr>
                        <a:t>No</a:t>
                      </a:r>
                      <a:endParaRPr lang="en-US" dirty="0">
                        <a:solidFill>
                          <a:srgbClr val="002060"/>
                        </a:solidFill>
                      </a:endParaRPr>
                    </a:p>
                  </a:txBody>
                  <a:tcPr marL="30643" marR="30643" marT="15322" marB="15322" anchor="ctr"/>
                </a:tc>
                <a:tc>
                  <a:txBody>
                    <a:bodyPr/>
                    <a:lstStyle/>
                    <a:p>
                      <a:r>
                        <a:rPr lang="en-US">
                          <a:solidFill>
                            <a:srgbClr val="002060"/>
                          </a:solidFill>
                        </a:rPr>
                        <a:t>Application Events</a:t>
                      </a:r>
                    </a:p>
                  </a:txBody>
                  <a:tcPr marL="30643" marR="30643" marT="15322" marB="15322" anchor="ctr"/>
                </a:tc>
                <a:tc>
                  <a:txBody>
                    <a:bodyPr/>
                    <a:lstStyle/>
                    <a:p>
                      <a:r>
                        <a:rPr lang="en-US" dirty="0">
                          <a:solidFill>
                            <a:srgbClr val="002060"/>
                          </a:solidFill>
                        </a:rPr>
                        <a:t>What they do</a:t>
                      </a:r>
                    </a:p>
                  </a:txBody>
                  <a:tcPr marL="30643" marR="30643" marT="15322" marB="15322" anchor="ctr"/>
                </a:tc>
              </a:tr>
              <a:tr h="1133799">
                <a:tc>
                  <a:txBody>
                    <a:bodyPr/>
                    <a:lstStyle/>
                    <a:p>
                      <a:r>
                        <a:rPr lang="en-US" dirty="0">
                          <a:solidFill>
                            <a:schemeClr val="accent4">
                              <a:lumMod val="75000"/>
                            </a:schemeClr>
                          </a:solidFill>
                        </a:rPr>
                        <a:t>1</a:t>
                      </a:r>
                    </a:p>
                  </a:txBody>
                  <a:tcPr marL="30643" marR="30643" marT="15322" marB="15322" anchor="ctr"/>
                </a:tc>
                <a:tc>
                  <a:txBody>
                    <a:bodyPr/>
                    <a:lstStyle/>
                    <a:p>
                      <a:r>
                        <a:rPr lang="en-US" dirty="0" err="1">
                          <a:solidFill>
                            <a:schemeClr val="accent4">
                              <a:lumMod val="75000"/>
                            </a:schemeClr>
                          </a:solidFill>
                        </a:rPr>
                        <a:t>Application_Start</a:t>
                      </a:r>
                      <a:r>
                        <a:rPr lang="en-US" dirty="0">
                          <a:solidFill>
                            <a:schemeClr val="accent4">
                              <a:lumMod val="75000"/>
                            </a:schemeClr>
                          </a:solidFill>
                        </a:rPr>
                        <a:t>()</a:t>
                      </a:r>
                    </a:p>
                  </a:txBody>
                  <a:tcPr marL="30643" marR="30643" marT="15322" marB="15322" anchor="ctr"/>
                </a:tc>
                <a:tc>
                  <a:txBody>
                    <a:bodyPr/>
                    <a:lstStyle/>
                    <a:p>
                      <a:r>
                        <a:rPr lang="en-US" dirty="0">
                          <a:solidFill>
                            <a:schemeClr val="accent4">
                              <a:lumMod val="75000"/>
                            </a:schemeClr>
                          </a:solidFill>
                        </a:rPr>
                        <a:t>This method is invoked when the application first starts up and the application domain is created. This event handler is a useful place to provide application-wide initialization code. For example, at this point you might load and cache data that will not change throughout the lifetime of an application, such as navigation trees, static product catalogs, and so on.</a:t>
                      </a:r>
                    </a:p>
                  </a:txBody>
                  <a:tcPr marL="30643" marR="30643" marT="15322" marB="15322" anchor="ctr"/>
                </a:tc>
              </a:tr>
              <a:tr h="398362">
                <a:tc>
                  <a:txBody>
                    <a:bodyPr/>
                    <a:lstStyle/>
                    <a:p>
                      <a:r>
                        <a:rPr lang="en-US">
                          <a:solidFill>
                            <a:schemeClr val="accent4">
                              <a:lumMod val="75000"/>
                            </a:schemeClr>
                          </a:solidFill>
                        </a:rPr>
                        <a:t>2</a:t>
                      </a:r>
                    </a:p>
                  </a:txBody>
                  <a:tcPr marL="30643" marR="30643" marT="15322" marB="15322" anchor="ctr"/>
                </a:tc>
                <a:tc>
                  <a:txBody>
                    <a:bodyPr/>
                    <a:lstStyle/>
                    <a:p>
                      <a:r>
                        <a:rPr lang="en-US">
                          <a:solidFill>
                            <a:schemeClr val="accent4">
                              <a:lumMod val="75000"/>
                            </a:schemeClr>
                          </a:solidFill>
                        </a:rPr>
                        <a:t>Session_Start()</a:t>
                      </a:r>
                    </a:p>
                  </a:txBody>
                  <a:tcPr marL="30643" marR="30643" marT="15322" marB="15322" anchor="ctr"/>
                </a:tc>
                <a:tc>
                  <a:txBody>
                    <a:bodyPr/>
                    <a:lstStyle/>
                    <a:p>
                      <a:r>
                        <a:rPr lang="en-US" dirty="0">
                          <a:solidFill>
                            <a:schemeClr val="accent4">
                              <a:lumMod val="75000"/>
                            </a:schemeClr>
                          </a:solidFill>
                        </a:rPr>
                        <a:t>This method is invoked each time a new session begins. This is often used to initialize user-specific information. </a:t>
                      </a:r>
                    </a:p>
                  </a:txBody>
                  <a:tcPr marL="30643" marR="30643" marT="15322" marB="15322" anchor="ctr"/>
                </a:tc>
              </a:tr>
              <a:tr h="306432">
                <a:tc>
                  <a:txBody>
                    <a:bodyPr/>
                    <a:lstStyle/>
                    <a:p>
                      <a:r>
                        <a:rPr lang="en-US">
                          <a:solidFill>
                            <a:schemeClr val="accent4">
                              <a:lumMod val="75000"/>
                            </a:schemeClr>
                          </a:solidFill>
                        </a:rPr>
                        <a:t>3</a:t>
                      </a:r>
                    </a:p>
                  </a:txBody>
                  <a:tcPr marL="30643" marR="30643" marT="15322" marB="15322" anchor="ctr"/>
                </a:tc>
                <a:tc>
                  <a:txBody>
                    <a:bodyPr/>
                    <a:lstStyle/>
                    <a:p>
                      <a:r>
                        <a:rPr lang="en-US">
                          <a:solidFill>
                            <a:schemeClr val="accent4">
                              <a:lumMod val="75000"/>
                            </a:schemeClr>
                          </a:solidFill>
                        </a:rPr>
                        <a:t>Application_Error()</a:t>
                      </a:r>
                    </a:p>
                  </a:txBody>
                  <a:tcPr marL="30643" marR="30643" marT="15322" marB="15322" anchor="ctr"/>
                </a:tc>
                <a:tc>
                  <a:txBody>
                    <a:bodyPr/>
                    <a:lstStyle/>
                    <a:p>
                      <a:r>
                        <a:rPr lang="en-US">
                          <a:solidFill>
                            <a:schemeClr val="accent4">
                              <a:lumMod val="75000"/>
                            </a:schemeClr>
                          </a:solidFill>
                        </a:rPr>
                        <a:t>This method is invoked whenever an unhandled exception occurs in the application.</a:t>
                      </a:r>
                    </a:p>
                  </a:txBody>
                  <a:tcPr marL="30643" marR="30643" marT="15322" marB="15322" anchor="ctr"/>
                </a:tc>
              </a:tr>
              <a:tr h="766081">
                <a:tc>
                  <a:txBody>
                    <a:bodyPr/>
                    <a:lstStyle/>
                    <a:p>
                      <a:r>
                        <a:rPr lang="en-US">
                          <a:solidFill>
                            <a:schemeClr val="accent4">
                              <a:lumMod val="75000"/>
                            </a:schemeClr>
                          </a:solidFill>
                        </a:rPr>
                        <a:t>4</a:t>
                      </a:r>
                    </a:p>
                  </a:txBody>
                  <a:tcPr marL="30643" marR="30643" marT="15322" marB="15322" anchor="ctr"/>
                </a:tc>
                <a:tc>
                  <a:txBody>
                    <a:bodyPr/>
                    <a:lstStyle/>
                    <a:p>
                      <a:r>
                        <a:rPr lang="en-US">
                          <a:solidFill>
                            <a:schemeClr val="accent4">
                              <a:lumMod val="75000"/>
                            </a:schemeClr>
                          </a:solidFill>
                        </a:rPr>
                        <a:t>Session_End()</a:t>
                      </a:r>
                    </a:p>
                  </a:txBody>
                  <a:tcPr marL="30643" marR="30643" marT="15322" marB="15322" anchor="ctr"/>
                </a:tc>
                <a:tc>
                  <a:txBody>
                    <a:bodyPr/>
                    <a:lstStyle/>
                    <a:p>
                      <a:r>
                        <a:rPr lang="en-US" dirty="0">
                          <a:solidFill>
                            <a:schemeClr val="accent4">
                              <a:lumMod val="75000"/>
                            </a:schemeClr>
                          </a:solidFill>
                        </a:rPr>
                        <a:t>This method is invoked whenever the user's session ends. A session ends when your code explicitly releases it or when it times out after there have been no more requests received within a given timeout period (typically 20 minutes).</a:t>
                      </a:r>
                    </a:p>
                  </a:txBody>
                  <a:tcPr marL="30643" marR="30643" marT="15322" marB="15322" anchor="ctr"/>
                </a:tc>
              </a:tr>
              <a:tr h="766081">
                <a:tc>
                  <a:txBody>
                    <a:bodyPr/>
                    <a:lstStyle/>
                    <a:p>
                      <a:r>
                        <a:rPr lang="en-US">
                          <a:solidFill>
                            <a:schemeClr val="accent4">
                              <a:lumMod val="75000"/>
                            </a:schemeClr>
                          </a:solidFill>
                        </a:rPr>
                        <a:t>5</a:t>
                      </a:r>
                    </a:p>
                  </a:txBody>
                  <a:tcPr marL="30643" marR="30643" marT="15322" marB="15322" anchor="ctr"/>
                </a:tc>
                <a:tc>
                  <a:txBody>
                    <a:bodyPr/>
                    <a:lstStyle/>
                    <a:p>
                      <a:r>
                        <a:rPr lang="en-US">
                          <a:solidFill>
                            <a:schemeClr val="accent4">
                              <a:lumMod val="75000"/>
                            </a:schemeClr>
                          </a:solidFill>
                        </a:rPr>
                        <a:t>Application_End()</a:t>
                      </a:r>
                    </a:p>
                  </a:txBody>
                  <a:tcPr marL="30643" marR="30643" marT="15322" marB="15322" anchor="ctr"/>
                </a:tc>
                <a:tc>
                  <a:txBody>
                    <a:bodyPr/>
                    <a:lstStyle/>
                    <a:p>
                      <a:r>
                        <a:rPr lang="en-US" dirty="0">
                          <a:solidFill>
                            <a:schemeClr val="accent4">
                              <a:lumMod val="75000"/>
                            </a:schemeClr>
                          </a:solidFill>
                        </a:rPr>
                        <a:t>This method is invoked just before an application ends. The end of an application can occur because IIS is being restarted or because the application is transitioning to a new application domain in response to updated files or the process recycling settings.</a:t>
                      </a:r>
                    </a:p>
                  </a:txBody>
                  <a:tcPr marL="30643" marR="30643" marT="15322" marB="15322" anchor="ctr"/>
                </a:tc>
              </a:tr>
              <a:tr h="858010">
                <a:tc>
                  <a:txBody>
                    <a:bodyPr/>
                    <a:lstStyle/>
                    <a:p>
                      <a:r>
                        <a:rPr lang="en-US">
                          <a:solidFill>
                            <a:schemeClr val="accent4">
                              <a:lumMod val="75000"/>
                            </a:schemeClr>
                          </a:solidFill>
                        </a:rPr>
                        <a:t>6</a:t>
                      </a:r>
                    </a:p>
                  </a:txBody>
                  <a:tcPr marL="30643" marR="30643" marT="15322" marB="15322" anchor="ctr"/>
                </a:tc>
                <a:tc>
                  <a:txBody>
                    <a:bodyPr/>
                    <a:lstStyle/>
                    <a:p>
                      <a:r>
                        <a:rPr lang="en-US">
                          <a:solidFill>
                            <a:schemeClr val="accent4">
                              <a:lumMod val="75000"/>
                            </a:schemeClr>
                          </a:solidFill>
                        </a:rPr>
                        <a:t>Application_Disposed()</a:t>
                      </a:r>
                    </a:p>
                  </a:txBody>
                  <a:tcPr marL="30643" marR="30643" marT="15322" marB="15322" anchor="ctr"/>
                </a:tc>
                <a:tc>
                  <a:txBody>
                    <a:bodyPr/>
                    <a:lstStyle/>
                    <a:p>
                      <a:r>
                        <a:rPr lang="en-US" dirty="0">
                          <a:solidFill>
                            <a:schemeClr val="accent4">
                              <a:lumMod val="75000"/>
                            </a:schemeClr>
                          </a:solidFill>
                        </a:rPr>
                        <a:t>This method is invoked some time after the application has been shut down and the .NET garbage collector is about to reclaim the memory it occupies. This point is too late to perform critical cleanup, but you can use it as a last-ditch failsafe to verify that critical resources are released.</a:t>
                      </a:r>
                    </a:p>
                  </a:txBody>
                  <a:tcPr marL="30643" marR="30643" marT="15322" marB="15322" anchor="ctr"/>
                </a:tc>
              </a:tr>
            </a:tbl>
          </a:graphicData>
        </a:graphic>
      </p:graphicFrame>
    </p:spTree>
    <p:extLst>
      <p:ext uri="{BB962C8B-B14F-4D97-AF65-F5344CB8AC3E}">
        <p14:creationId xmlns:p14="http://schemas.microsoft.com/office/powerpoint/2010/main" val="3411304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Thank You</a:t>
            </a:r>
            <a:endParaRPr lang="en-US" dirty="0">
              <a:solidFill>
                <a:srgbClr val="002060"/>
              </a:solidFill>
            </a:endParaRPr>
          </a:p>
        </p:txBody>
      </p:sp>
      <p:sp>
        <p:nvSpPr>
          <p:cNvPr id="5" name="Subtitle 4"/>
          <p:cNvSpPr>
            <a:spLocks noGrp="1"/>
          </p:cNvSpPr>
          <p:nvPr>
            <p:ph type="subTitle" idx="1"/>
          </p:nvPr>
        </p:nvSpPr>
        <p:spPr/>
        <p:txBody>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1171</TotalTime>
  <Words>750</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Global.asax File</vt:lpstr>
      <vt:lpstr>Introduction</vt:lpstr>
      <vt:lpstr>Introduction</vt:lpstr>
      <vt:lpstr>Global.asax File</vt:lpstr>
      <vt:lpstr>Global.asax File</vt:lpstr>
      <vt:lpstr>Global.asax File</vt:lpstr>
      <vt:lpstr>Events that occurs only under specific conditions, i.e. request / response related events.</vt:lpstr>
      <vt:lpstr>Events that don't get fired with every request.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255</cp:revision>
  <dcterms:created xsi:type="dcterms:W3CDTF">2020-05-18T03:14:36Z</dcterms:created>
  <dcterms:modified xsi:type="dcterms:W3CDTF">2022-02-23T04:54:34Z</dcterms:modified>
</cp:coreProperties>
</file>