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1" r:id="rId6"/>
    <p:sldId id="272" r:id="rId7"/>
    <p:sldId id="273" r:id="rId8"/>
    <p:sldId id="274"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4" d="100"/>
          <a:sy n="74"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solidFill>
                  <a:srgbClr val="002060"/>
                </a:solidFill>
              </a:rPr>
              <a:t>Web.Config</a:t>
            </a:r>
            <a:r>
              <a:rPr lang="en-US" dirty="0">
                <a:solidFill>
                  <a:srgbClr val="002060"/>
                </a:solidFill>
              </a:rPr>
              <a:t> </a:t>
            </a:r>
            <a:r>
              <a:rPr lang="en-US" dirty="0" smtClean="0">
                <a:solidFill>
                  <a:srgbClr val="002060"/>
                </a:solidFill>
              </a:rPr>
              <a:t>File</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A configuration file (</a:t>
            </a:r>
            <a:r>
              <a:rPr lang="en-US" dirty="0" err="1">
                <a:solidFill>
                  <a:schemeClr val="accent4">
                    <a:lumMod val="75000"/>
                  </a:schemeClr>
                </a:solidFill>
              </a:rPr>
              <a:t>web.config</a:t>
            </a:r>
            <a:r>
              <a:rPr lang="en-US" dirty="0">
                <a:solidFill>
                  <a:schemeClr val="accent4">
                    <a:lumMod val="75000"/>
                  </a:schemeClr>
                </a:solidFill>
              </a:rPr>
              <a:t>) is used to manage various settings that define a website. The settings are stored in XML files that are separate from your application code. In this way you can configure settings independently from your code. Generally a website contains a single </a:t>
            </a:r>
            <a:r>
              <a:rPr lang="en-US" dirty="0" err="1">
                <a:solidFill>
                  <a:schemeClr val="accent4">
                    <a:lumMod val="75000"/>
                  </a:schemeClr>
                </a:solidFill>
              </a:rPr>
              <a:t>Web.config</a:t>
            </a:r>
            <a:r>
              <a:rPr lang="en-US" dirty="0">
                <a:solidFill>
                  <a:schemeClr val="accent4">
                    <a:lumMod val="75000"/>
                  </a:schemeClr>
                </a:solidFill>
              </a:rPr>
              <a:t> file stored inside the application root directory. However there can be many configuration files that manage settings at various levels within an application.</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Usage of configuration </a:t>
            </a:r>
            <a:r>
              <a:rPr lang="en-US" dirty="0" smtClean="0">
                <a:solidFill>
                  <a:srgbClr val="002060"/>
                </a:solidFill>
              </a:rPr>
              <a:t>file</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smtClean="0">
                <a:solidFill>
                  <a:schemeClr val="accent4">
                    <a:lumMod val="75000"/>
                  </a:schemeClr>
                </a:solidFill>
              </a:rPr>
              <a:t>ASP.NET </a:t>
            </a:r>
            <a:r>
              <a:rPr lang="en-US" dirty="0">
                <a:solidFill>
                  <a:schemeClr val="accent4">
                    <a:lumMod val="75000"/>
                  </a:schemeClr>
                </a:solidFill>
              </a:rPr>
              <a:t>Configuration system is used to describe the properties and behaviors of various aspects of ASP.NET applications. Configuration files help you to manage the many settings related to your website. Each file is an XML file (with the extension .</a:t>
            </a:r>
            <a:r>
              <a:rPr lang="en-US" dirty="0" err="1">
                <a:solidFill>
                  <a:schemeClr val="accent4">
                    <a:lumMod val="75000"/>
                  </a:schemeClr>
                </a:solidFill>
              </a:rPr>
              <a:t>config</a:t>
            </a:r>
            <a:r>
              <a:rPr lang="en-US" dirty="0">
                <a:solidFill>
                  <a:schemeClr val="accent4">
                    <a:lumMod val="75000"/>
                  </a:schemeClr>
                </a:solidFill>
              </a:rPr>
              <a:t>) that contains a set of configuration elements. Configuration information is stored in XML-based text files.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61283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Benefits of XML-based Configuration </a:t>
            </a:r>
            <a:r>
              <a:rPr lang="en-US" dirty="0" smtClean="0">
                <a:solidFill>
                  <a:srgbClr val="002060"/>
                </a:solidFill>
              </a:rPr>
              <a:t>files</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smtClean="0">
                <a:solidFill>
                  <a:schemeClr val="accent4">
                    <a:lumMod val="75000"/>
                  </a:schemeClr>
                </a:solidFill>
              </a:rPr>
              <a:t>ASP.NET </a:t>
            </a:r>
            <a:r>
              <a:rPr lang="en-US" dirty="0">
                <a:solidFill>
                  <a:schemeClr val="accent4">
                    <a:lumMod val="75000"/>
                  </a:schemeClr>
                </a:solidFill>
              </a:rPr>
              <a:t>Configuration system is extensible and application specific information can be stored and retrieved easily. It is human readable.</a:t>
            </a:r>
          </a:p>
          <a:p>
            <a:r>
              <a:rPr lang="en-US" dirty="0">
                <a:solidFill>
                  <a:schemeClr val="accent4">
                    <a:lumMod val="75000"/>
                  </a:schemeClr>
                </a:solidFill>
              </a:rPr>
              <a:t>You need not restart the web server when the settings are changed in configuration file. ASP.NET automatically detects the changes and applies them to the running ASP.NET application.</a:t>
            </a:r>
          </a:p>
          <a:p>
            <a:r>
              <a:rPr lang="en-US" dirty="0">
                <a:solidFill>
                  <a:schemeClr val="accent4">
                    <a:lumMod val="75000"/>
                  </a:schemeClr>
                </a:solidFill>
              </a:rPr>
              <a:t>You can use any standard text editor or XML parser to create and edit ASP.NET configuration files.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704835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What </a:t>
            </a:r>
            <a:r>
              <a:rPr lang="en-US" dirty="0" err="1">
                <a:solidFill>
                  <a:srgbClr val="002060"/>
                </a:solidFill>
              </a:rPr>
              <a:t>Web.config</a:t>
            </a:r>
            <a:r>
              <a:rPr lang="en-US" dirty="0">
                <a:solidFill>
                  <a:srgbClr val="002060"/>
                </a:solidFill>
              </a:rPr>
              <a:t> file contains</a:t>
            </a:r>
            <a:r>
              <a:rPr lang="en-US" dirty="0" smtClean="0">
                <a:solidFill>
                  <a:srgbClr val="002060"/>
                </a:solidFill>
              </a:rPr>
              <a:t>?</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a:bodyPr>
          <a:lstStyle/>
          <a:p>
            <a:r>
              <a:rPr lang="en-US" dirty="0">
                <a:solidFill>
                  <a:schemeClr val="accent4">
                    <a:lumMod val="75000"/>
                  </a:schemeClr>
                </a:solidFill>
              </a:rPr>
              <a:t>There are number of important settings that can be stored in the configuration file. Some of the most frequently used configurations, stored conveniently inside </a:t>
            </a:r>
            <a:r>
              <a:rPr lang="en-US" dirty="0" err="1">
                <a:solidFill>
                  <a:schemeClr val="accent4">
                    <a:lumMod val="75000"/>
                  </a:schemeClr>
                </a:solidFill>
              </a:rPr>
              <a:t>Web.config</a:t>
            </a:r>
            <a:r>
              <a:rPr lang="en-US" dirty="0">
                <a:solidFill>
                  <a:schemeClr val="accent4">
                    <a:lumMod val="75000"/>
                  </a:schemeClr>
                </a:solidFill>
              </a:rPr>
              <a:t> file are: </a:t>
            </a:r>
          </a:p>
          <a:p>
            <a:pPr lvl="1"/>
            <a:r>
              <a:rPr lang="en-US" dirty="0">
                <a:solidFill>
                  <a:schemeClr val="accent4">
                    <a:lumMod val="75000"/>
                  </a:schemeClr>
                </a:solidFill>
              </a:rPr>
              <a:t>Database connections</a:t>
            </a:r>
          </a:p>
          <a:p>
            <a:pPr lvl="1"/>
            <a:r>
              <a:rPr lang="en-US" dirty="0">
                <a:solidFill>
                  <a:schemeClr val="accent4">
                    <a:lumMod val="75000"/>
                  </a:schemeClr>
                </a:solidFill>
              </a:rPr>
              <a:t>Caching settings</a:t>
            </a:r>
          </a:p>
          <a:p>
            <a:pPr lvl="1"/>
            <a:r>
              <a:rPr lang="en-US" dirty="0">
                <a:solidFill>
                  <a:schemeClr val="accent4">
                    <a:lumMod val="75000"/>
                  </a:schemeClr>
                </a:solidFill>
              </a:rPr>
              <a:t>Session States</a:t>
            </a:r>
          </a:p>
          <a:p>
            <a:pPr lvl="1"/>
            <a:r>
              <a:rPr lang="en-US" dirty="0">
                <a:solidFill>
                  <a:schemeClr val="accent4">
                    <a:lumMod val="75000"/>
                  </a:schemeClr>
                </a:solidFill>
              </a:rPr>
              <a:t>Error Handling</a:t>
            </a:r>
          </a:p>
          <a:p>
            <a:pPr lvl="1"/>
            <a:r>
              <a:rPr lang="en-US" dirty="0" smtClean="0">
                <a:solidFill>
                  <a:schemeClr val="accent4">
                    <a:lumMod val="75000"/>
                  </a:schemeClr>
                </a:solidFill>
              </a:rPr>
              <a:t>Security</a:t>
            </a:r>
          </a:p>
          <a:p>
            <a:r>
              <a:rPr lang="en-US" dirty="0">
                <a:solidFill>
                  <a:schemeClr val="accent4">
                    <a:lumMod val="75000"/>
                  </a:schemeClr>
                </a:solidFill>
              </a:rPr>
              <a:t>Configuration file looks like this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 name="Picture 1"/>
          <p:cNvPicPr>
            <a:picLocks noChangeAspect="1"/>
          </p:cNvPicPr>
          <p:nvPr/>
        </p:nvPicPr>
        <p:blipFill>
          <a:blip r:embed="rId4"/>
          <a:stretch>
            <a:fillRect/>
          </a:stretch>
        </p:blipFill>
        <p:spPr>
          <a:xfrm>
            <a:off x="1171910" y="5547239"/>
            <a:ext cx="7839075" cy="1095375"/>
          </a:xfrm>
          <a:prstGeom prst="rect">
            <a:avLst/>
          </a:prstGeom>
        </p:spPr>
      </p:pic>
    </p:spTree>
    <p:extLst>
      <p:ext uri="{BB962C8B-B14F-4D97-AF65-F5344CB8AC3E}">
        <p14:creationId xmlns:p14="http://schemas.microsoft.com/office/powerpoint/2010/main" val="1050964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Different types of Configuration files</a:t>
            </a:r>
          </a:p>
        </p:txBody>
      </p:sp>
      <p:sp>
        <p:nvSpPr>
          <p:cNvPr id="5" name="Content Placeholder 4"/>
          <p:cNvSpPr>
            <a:spLocks noGrp="1"/>
          </p:cNvSpPr>
          <p:nvPr>
            <p:ph idx="1"/>
          </p:nvPr>
        </p:nvSpPr>
        <p:spPr>
          <a:xfrm>
            <a:off x="838200" y="1825624"/>
            <a:ext cx="10515600" cy="5032375"/>
          </a:xfrm>
        </p:spPr>
        <p:txBody>
          <a:bodyPr>
            <a:normAutofit fontScale="92500" lnSpcReduction="10000"/>
          </a:bodyPr>
          <a:lstStyle/>
          <a:p>
            <a:r>
              <a:rPr lang="en-US" dirty="0" err="1">
                <a:solidFill>
                  <a:schemeClr val="accent4">
                    <a:lumMod val="75000"/>
                  </a:schemeClr>
                </a:solidFill>
              </a:rPr>
              <a:t>Machine.config</a:t>
            </a:r>
            <a:r>
              <a:rPr lang="en-US" dirty="0">
                <a:solidFill>
                  <a:schemeClr val="accent4">
                    <a:lumMod val="75000"/>
                  </a:schemeClr>
                </a:solidFill>
              </a:rPr>
              <a:t> - Server or machine-wide configuration file</a:t>
            </a:r>
          </a:p>
          <a:p>
            <a:r>
              <a:rPr lang="en-US" dirty="0" err="1">
                <a:solidFill>
                  <a:schemeClr val="accent4">
                    <a:lumMod val="75000"/>
                  </a:schemeClr>
                </a:solidFill>
              </a:rPr>
              <a:t>Web.config</a:t>
            </a:r>
            <a:r>
              <a:rPr lang="en-US" dirty="0">
                <a:solidFill>
                  <a:schemeClr val="accent4">
                    <a:lumMod val="75000"/>
                  </a:schemeClr>
                </a:solidFill>
              </a:rPr>
              <a:t> - Application configuration files which deal with a single </a:t>
            </a:r>
            <a:r>
              <a:rPr lang="en-US" dirty="0" smtClean="0">
                <a:solidFill>
                  <a:schemeClr val="accent4">
                    <a:lumMod val="75000"/>
                  </a:schemeClr>
                </a:solidFill>
              </a:rPr>
              <a:t>application</a:t>
            </a:r>
          </a:p>
          <a:p>
            <a:r>
              <a:rPr lang="en-US" dirty="0" err="1">
                <a:solidFill>
                  <a:srgbClr val="002060"/>
                </a:solidFill>
              </a:rPr>
              <a:t>Machine.config</a:t>
            </a:r>
            <a:r>
              <a:rPr lang="en-US" dirty="0">
                <a:solidFill>
                  <a:srgbClr val="002060"/>
                </a:solidFill>
              </a:rPr>
              <a:t> </a:t>
            </a:r>
            <a:r>
              <a:rPr lang="en-US" dirty="0" smtClean="0">
                <a:solidFill>
                  <a:srgbClr val="002060"/>
                </a:solidFill>
              </a:rPr>
              <a:t>File: </a:t>
            </a:r>
            <a:r>
              <a:rPr lang="en-US" dirty="0" smtClean="0">
                <a:solidFill>
                  <a:schemeClr val="accent4">
                    <a:lumMod val="75000"/>
                  </a:schemeClr>
                </a:solidFill>
              </a:rPr>
              <a:t>Configuration </a:t>
            </a:r>
            <a:r>
              <a:rPr lang="en-US" dirty="0">
                <a:solidFill>
                  <a:schemeClr val="accent4">
                    <a:lumMod val="75000"/>
                  </a:schemeClr>
                </a:solidFill>
              </a:rPr>
              <a:t>files are applied to an executing site based on a hierarchy. There is a global configuration file for all sites in a given machine which is called </a:t>
            </a:r>
            <a:r>
              <a:rPr lang="en-US" dirty="0" err="1">
                <a:solidFill>
                  <a:schemeClr val="accent4">
                    <a:lumMod val="75000"/>
                  </a:schemeClr>
                </a:solidFill>
              </a:rPr>
              <a:t>Machine.config</a:t>
            </a:r>
            <a:r>
              <a:rPr lang="en-US" dirty="0">
                <a:solidFill>
                  <a:schemeClr val="accent4">
                    <a:lumMod val="75000"/>
                  </a:schemeClr>
                </a:solidFill>
              </a:rPr>
              <a:t>. This file is typically found in the C:\WINDOWS\Microsoft.NET\Framework\v2.0.50727\CONFIG </a:t>
            </a:r>
            <a:r>
              <a:rPr lang="en-US" dirty="0" smtClean="0">
                <a:solidFill>
                  <a:schemeClr val="accent4">
                    <a:lumMod val="75000"/>
                  </a:schemeClr>
                </a:solidFill>
              </a:rPr>
              <a:t>directory. The </a:t>
            </a:r>
            <a:r>
              <a:rPr lang="en-US" dirty="0" err="1">
                <a:solidFill>
                  <a:schemeClr val="accent4">
                    <a:lumMod val="75000"/>
                  </a:schemeClr>
                </a:solidFill>
              </a:rPr>
              <a:t>Machine.config</a:t>
            </a:r>
            <a:r>
              <a:rPr lang="en-US" dirty="0">
                <a:solidFill>
                  <a:schemeClr val="accent4">
                    <a:lumMod val="75000"/>
                  </a:schemeClr>
                </a:solidFill>
              </a:rPr>
              <a:t> file contains settings for all sites running on the machine provided another .</a:t>
            </a:r>
            <a:r>
              <a:rPr lang="en-US" dirty="0" err="1">
                <a:solidFill>
                  <a:schemeClr val="accent4">
                    <a:lumMod val="75000"/>
                  </a:schemeClr>
                </a:solidFill>
              </a:rPr>
              <a:t>config</a:t>
            </a:r>
            <a:r>
              <a:rPr lang="en-US" dirty="0">
                <a:solidFill>
                  <a:schemeClr val="accent4">
                    <a:lumMod val="75000"/>
                  </a:schemeClr>
                </a:solidFill>
              </a:rPr>
              <a:t> further up the chain does not override any of these settings. Although </a:t>
            </a:r>
            <a:r>
              <a:rPr lang="en-US" dirty="0" err="1">
                <a:solidFill>
                  <a:schemeClr val="accent4">
                    <a:lumMod val="75000"/>
                  </a:schemeClr>
                </a:solidFill>
              </a:rPr>
              <a:t>Machine.config</a:t>
            </a:r>
            <a:r>
              <a:rPr lang="en-US" dirty="0">
                <a:solidFill>
                  <a:schemeClr val="accent4">
                    <a:lumMod val="75000"/>
                  </a:schemeClr>
                </a:solidFill>
              </a:rPr>
              <a:t> provides a global configuration option, you can use .</a:t>
            </a:r>
            <a:r>
              <a:rPr lang="en-US" dirty="0" err="1">
                <a:solidFill>
                  <a:schemeClr val="accent4">
                    <a:lumMod val="75000"/>
                  </a:schemeClr>
                </a:solidFill>
              </a:rPr>
              <a:t>config</a:t>
            </a:r>
            <a:r>
              <a:rPr lang="en-US" dirty="0">
                <a:solidFill>
                  <a:schemeClr val="accent4">
                    <a:lumMod val="75000"/>
                  </a:schemeClr>
                </a:solidFill>
              </a:rPr>
              <a:t> files inside individual website directories to provide more granular control. Between these two poles you can set a number of other .</a:t>
            </a:r>
            <a:r>
              <a:rPr lang="en-US" dirty="0" err="1">
                <a:solidFill>
                  <a:schemeClr val="accent4">
                    <a:lumMod val="75000"/>
                  </a:schemeClr>
                </a:solidFill>
              </a:rPr>
              <a:t>config</a:t>
            </a:r>
            <a:r>
              <a:rPr lang="en-US" dirty="0">
                <a:solidFill>
                  <a:schemeClr val="accent4">
                    <a:lumMod val="75000"/>
                  </a:schemeClr>
                </a:solidFill>
              </a:rPr>
              <a:t> files with varying degree of applicable scope.</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907254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Different types of Configuration files</a:t>
            </a:r>
          </a:p>
        </p:txBody>
      </p:sp>
      <p:sp>
        <p:nvSpPr>
          <p:cNvPr id="5" name="Content Placeholder 4"/>
          <p:cNvSpPr>
            <a:spLocks noGrp="1"/>
          </p:cNvSpPr>
          <p:nvPr>
            <p:ph idx="1"/>
          </p:nvPr>
        </p:nvSpPr>
        <p:spPr>
          <a:xfrm>
            <a:off x="838200" y="1825624"/>
            <a:ext cx="10515600" cy="5032375"/>
          </a:xfrm>
        </p:spPr>
        <p:txBody>
          <a:bodyPr>
            <a:normAutofit/>
          </a:bodyPr>
          <a:lstStyle/>
          <a:p>
            <a:r>
              <a:rPr lang="en-US" dirty="0">
                <a:solidFill>
                  <a:srgbClr val="002060"/>
                </a:solidFill>
              </a:rPr>
              <a:t>Application Configuration file (</a:t>
            </a:r>
            <a:r>
              <a:rPr lang="en-US" dirty="0" err="1" smtClean="0">
                <a:solidFill>
                  <a:srgbClr val="002060"/>
                </a:solidFill>
              </a:rPr>
              <a:t>Web.config</a:t>
            </a:r>
            <a:r>
              <a:rPr lang="en-US" dirty="0" smtClean="0">
                <a:solidFill>
                  <a:srgbClr val="002060"/>
                </a:solidFill>
              </a:rPr>
              <a:t>):</a:t>
            </a:r>
            <a:r>
              <a:rPr lang="en-US" dirty="0" smtClean="0">
                <a:solidFill>
                  <a:schemeClr val="accent4">
                    <a:lumMod val="75000"/>
                  </a:schemeClr>
                </a:solidFill>
              </a:rPr>
              <a:t> Each </a:t>
            </a:r>
            <a:r>
              <a:rPr lang="en-US" dirty="0">
                <a:solidFill>
                  <a:schemeClr val="accent4">
                    <a:lumMod val="75000"/>
                  </a:schemeClr>
                </a:solidFill>
              </a:rPr>
              <a:t>and Every ASP.NET application has its own copy of configuration settings stored in a file called </a:t>
            </a:r>
            <a:r>
              <a:rPr lang="en-US" dirty="0" err="1">
                <a:solidFill>
                  <a:schemeClr val="accent4">
                    <a:lumMod val="75000"/>
                  </a:schemeClr>
                </a:solidFill>
              </a:rPr>
              <a:t>Web.config</a:t>
            </a:r>
            <a:r>
              <a:rPr lang="en-US" dirty="0">
                <a:solidFill>
                  <a:schemeClr val="accent4">
                    <a:lumMod val="75000"/>
                  </a:schemeClr>
                </a:solidFill>
              </a:rPr>
              <a:t>. If the web application spans multiple folders, each sub folder has its own </a:t>
            </a:r>
            <a:r>
              <a:rPr lang="en-US" dirty="0" err="1">
                <a:solidFill>
                  <a:schemeClr val="accent4">
                    <a:lumMod val="75000"/>
                  </a:schemeClr>
                </a:solidFill>
              </a:rPr>
              <a:t>Web.config</a:t>
            </a:r>
            <a:r>
              <a:rPr lang="en-US" dirty="0">
                <a:solidFill>
                  <a:schemeClr val="accent4">
                    <a:lumMod val="75000"/>
                  </a:schemeClr>
                </a:solidFill>
              </a:rPr>
              <a:t> file that inherits or overrides the parent's file settings.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4262954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Processing of a </a:t>
            </a:r>
            <a:r>
              <a:rPr lang="en-US" dirty="0" err="1">
                <a:solidFill>
                  <a:srgbClr val="002060"/>
                </a:solidFill>
              </a:rPr>
              <a:t>Web.config</a:t>
            </a:r>
            <a:r>
              <a:rPr lang="en-US" dirty="0">
                <a:solidFill>
                  <a:srgbClr val="002060"/>
                </a:solidFill>
              </a:rPr>
              <a:t> </a:t>
            </a:r>
            <a:r>
              <a:rPr lang="en-US" dirty="0" smtClean="0">
                <a:solidFill>
                  <a:srgbClr val="002060"/>
                </a:solidFill>
              </a:rPr>
              <a:t>file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a:bodyPr>
          <a:lstStyle/>
          <a:p>
            <a:r>
              <a:rPr lang="en-US" dirty="0" smtClean="0">
                <a:solidFill>
                  <a:schemeClr val="accent4">
                    <a:lumMod val="75000"/>
                  </a:schemeClr>
                </a:solidFill>
              </a:rPr>
              <a:t>When </a:t>
            </a:r>
            <a:r>
              <a:rPr lang="en-US" dirty="0">
                <a:solidFill>
                  <a:schemeClr val="accent4">
                    <a:lumMod val="75000"/>
                  </a:schemeClr>
                </a:solidFill>
              </a:rPr>
              <a:t>you initially run your web application, the runtime builds a cache of the configuration settings for your web application by flattening the layer of configuration files as below,</a:t>
            </a:r>
          </a:p>
          <a:p>
            <a:pPr lvl="1"/>
            <a:r>
              <a:rPr lang="en-US" dirty="0">
                <a:solidFill>
                  <a:schemeClr val="accent4">
                    <a:lumMod val="75000"/>
                  </a:schemeClr>
                </a:solidFill>
              </a:rPr>
              <a:t>The </a:t>
            </a:r>
            <a:r>
              <a:rPr lang="en-US" dirty="0" err="1">
                <a:solidFill>
                  <a:schemeClr val="accent4">
                    <a:lumMod val="75000"/>
                  </a:schemeClr>
                </a:solidFill>
              </a:rPr>
              <a:t>Machine.config</a:t>
            </a:r>
            <a:r>
              <a:rPr lang="en-US" dirty="0">
                <a:solidFill>
                  <a:schemeClr val="accent4">
                    <a:lumMod val="75000"/>
                  </a:schemeClr>
                </a:solidFill>
              </a:rPr>
              <a:t> file settings are retrieved.</a:t>
            </a:r>
          </a:p>
          <a:p>
            <a:pPr lvl="1"/>
            <a:r>
              <a:rPr lang="en-US" dirty="0">
                <a:solidFill>
                  <a:schemeClr val="accent4">
                    <a:lumMod val="75000"/>
                  </a:schemeClr>
                </a:solidFill>
              </a:rPr>
              <a:t>The settings from the root </a:t>
            </a:r>
            <a:r>
              <a:rPr lang="en-US" dirty="0" err="1">
                <a:solidFill>
                  <a:schemeClr val="accent4">
                    <a:lumMod val="75000"/>
                  </a:schemeClr>
                </a:solidFill>
              </a:rPr>
              <a:t>Web.config</a:t>
            </a:r>
            <a:r>
              <a:rPr lang="en-US" dirty="0">
                <a:solidFill>
                  <a:schemeClr val="accent4">
                    <a:lumMod val="75000"/>
                  </a:schemeClr>
                </a:solidFill>
              </a:rPr>
              <a:t> files are added to the caches, overwriting any conflicting settings that were earlier while reading the </a:t>
            </a:r>
            <a:r>
              <a:rPr lang="en-US" dirty="0" err="1">
                <a:solidFill>
                  <a:schemeClr val="accent4">
                    <a:lumMod val="75000"/>
                  </a:schemeClr>
                </a:solidFill>
              </a:rPr>
              <a:t>Machine.config</a:t>
            </a:r>
            <a:r>
              <a:rPr lang="en-US" dirty="0">
                <a:solidFill>
                  <a:schemeClr val="accent4">
                    <a:lumMod val="75000"/>
                  </a:schemeClr>
                </a:solidFill>
              </a:rPr>
              <a:t> file.</a:t>
            </a:r>
          </a:p>
          <a:p>
            <a:pPr lvl="1"/>
            <a:r>
              <a:rPr lang="en-US" dirty="0">
                <a:solidFill>
                  <a:schemeClr val="accent4">
                    <a:lumMod val="75000"/>
                  </a:schemeClr>
                </a:solidFill>
              </a:rPr>
              <a:t>If there is a </a:t>
            </a:r>
            <a:r>
              <a:rPr lang="en-US" dirty="0" err="1">
                <a:solidFill>
                  <a:schemeClr val="accent4">
                    <a:lumMod val="75000"/>
                  </a:schemeClr>
                </a:solidFill>
              </a:rPr>
              <a:t>Web.config</a:t>
            </a:r>
            <a:r>
              <a:rPr lang="en-US" dirty="0">
                <a:solidFill>
                  <a:schemeClr val="accent4">
                    <a:lumMod val="75000"/>
                  </a:schemeClr>
                </a:solidFill>
              </a:rPr>
              <a:t> file at the root of the website, this file is read into the cache, all overwriting any existing settings. The resulting cache contains the setting for this website.</a:t>
            </a:r>
          </a:p>
          <a:p>
            <a:pPr lvl="1"/>
            <a:r>
              <a:rPr lang="en-US" dirty="0">
                <a:solidFill>
                  <a:schemeClr val="accent4">
                    <a:lumMod val="75000"/>
                  </a:schemeClr>
                </a:solidFill>
              </a:rPr>
              <a:t>If you have subdirectories in your web application, each subdirectory can have a </a:t>
            </a:r>
            <a:r>
              <a:rPr lang="en-US" dirty="0" err="1">
                <a:solidFill>
                  <a:schemeClr val="accent4">
                    <a:lumMod val="75000"/>
                  </a:schemeClr>
                </a:solidFill>
              </a:rPr>
              <a:t>Web.config</a:t>
            </a:r>
            <a:r>
              <a:rPr lang="en-US" dirty="0">
                <a:solidFill>
                  <a:schemeClr val="accent4">
                    <a:lumMod val="75000"/>
                  </a:schemeClr>
                </a:solidFill>
              </a:rPr>
              <a:t> file that includes settings that are specific to the files and folders that are contained within the subdirectory. To calculate the effective setting for the folders, the website settings are read (step 1-4) and then this </a:t>
            </a:r>
            <a:r>
              <a:rPr lang="en-US" dirty="0" err="1">
                <a:solidFill>
                  <a:schemeClr val="accent4">
                    <a:lumMod val="75000"/>
                  </a:schemeClr>
                </a:solidFill>
              </a:rPr>
              <a:t>Web.config</a:t>
            </a:r>
            <a:r>
              <a:rPr lang="en-US" dirty="0">
                <a:solidFill>
                  <a:schemeClr val="accent4">
                    <a:lumMod val="75000"/>
                  </a:schemeClr>
                </a:solidFill>
              </a:rPr>
              <a:t> file is read into cache for this folder, overwriting (and thereby overriding) any existing settings.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735493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1085</TotalTime>
  <Words>648</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Web.Config File</vt:lpstr>
      <vt:lpstr>Introduction</vt:lpstr>
      <vt:lpstr>Usage of configuration file</vt:lpstr>
      <vt:lpstr>Benefits of XML-based Configuration files</vt:lpstr>
      <vt:lpstr>What Web.config file contains?</vt:lpstr>
      <vt:lpstr>Different types of Configuration files</vt:lpstr>
      <vt:lpstr>Different types of Configuration files</vt:lpstr>
      <vt:lpstr>Processing of a Web.config file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258</cp:revision>
  <dcterms:created xsi:type="dcterms:W3CDTF">2020-05-18T03:14:36Z</dcterms:created>
  <dcterms:modified xsi:type="dcterms:W3CDTF">2022-02-23T03:17:29Z</dcterms:modified>
</cp:coreProperties>
</file>