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69" r:id="rId5"/>
    <p:sldId id="270" r:id="rId6"/>
    <p:sldId id="271" r:id="rId7"/>
    <p:sldId id="272"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02"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solidFill>
                  <a:srgbClr val="002060"/>
                </a:solidFill>
              </a:rPr>
              <a:t>Application State</a:t>
            </a:r>
            <a:endParaRPr lang="en-US" dirty="0">
              <a:solidFill>
                <a:srgbClr val="002060"/>
              </a:solidFill>
            </a:endParaRPr>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Introduction</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a:solidFill>
                  <a:schemeClr val="accent4">
                    <a:lumMod val="75000"/>
                  </a:schemeClr>
                </a:solidFill>
              </a:rPr>
              <a:t>Application State is a state management technique. Application State is stored in the memory of the </a:t>
            </a:r>
            <a:r>
              <a:rPr lang="en-US" dirty="0" err="1">
                <a:solidFill>
                  <a:schemeClr val="accent4">
                    <a:lumMod val="75000"/>
                  </a:schemeClr>
                </a:solidFill>
              </a:rPr>
              <a:t>the</a:t>
            </a:r>
            <a:r>
              <a:rPr lang="en-US" dirty="0">
                <a:solidFill>
                  <a:schemeClr val="accent4">
                    <a:lumMod val="75000"/>
                  </a:schemeClr>
                </a:solidFill>
              </a:rPr>
              <a:t> server and is faster than storing and retrieving information in a database. Session sate is specific for a single user session, but Application State is for all users and sessions. Application State does not have a default expiration period. When we close the worker process the application object will be lost. Technically the data is shared amongst users by a </a:t>
            </a:r>
            <a:r>
              <a:rPr lang="en-US" dirty="0" err="1">
                <a:solidFill>
                  <a:schemeClr val="accent4">
                    <a:lumMod val="75000"/>
                  </a:schemeClr>
                </a:solidFill>
              </a:rPr>
              <a:t>HTTPApplcationState</a:t>
            </a:r>
            <a:r>
              <a:rPr lang="en-US" dirty="0">
                <a:solidFill>
                  <a:schemeClr val="accent4">
                    <a:lumMod val="75000"/>
                  </a:schemeClr>
                </a:solidFill>
              </a:rPr>
              <a:t> class and the data can be stored here in a key/value pair. It can also be accessed using the application property of the </a:t>
            </a:r>
            <a:r>
              <a:rPr lang="en-US" dirty="0" err="1">
                <a:solidFill>
                  <a:schemeClr val="accent4">
                    <a:lumMod val="75000"/>
                  </a:schemeClr>
                </a:solidFill>
              </a:rPr>
              <a:t>HTTPContext</a:t>
            </a:r>
            <a:r>
              <a:rPr lang="en-US" dirty="0">
                <a:solidFill>
                  <a:schemeClr val="accent4">
                    <a:lumMod val="75000"/>
                  </a:schemeClr>
                </a:solidFill>
              </a:rPr>
              <a:t> class.</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Application State Life Cycle</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fontScale="92500" lnSpcReduction="20000"/>
          </a:bodyPr>
          <a:lstStyle/>
          <a:p>
            <a:r>
              <a:rPr lang="en-US" dirty="0">
                <a:solidFill>
                  <a:srgbClr val="002060"/>
                </a:solidFill>
              </a:rPr>
              <a:t>Step 1:</a:t>
            </a:r>
            <a:r>
              <a:rPr lang="en-US" dirty="0">
                <a:solidFill>
                  <a:schemeClr val="accent4">
                    <a:lumMod val="75000"/>
                  </a:schemeClr>
                </a:solidFill>
              </a:rPr>
              <a:t> When the Browser sends a request to the web server and the server receives the request it first checks the extension to determine whether or not it is ISAPI because this request can only be handled by the ISAPI extension; if the extension is different then the request is handled by the server itself.</a:t>
            </a:r>
          </a:p>
          <a:p>
            <a:r>
              <a:rPr lang="en-US" dirty="0" smtClean="0">
                <a:solidFill>
                  <a:srgbClr val="002060"/>
                </a:solidFill>
              </a:rPr>
              <a:t>Step </a:t>
            </a:r>
            <a:r>
              <a:rPr lang="en-US" dirty="0">
                <a:solidFill>
                  <a:srgbClr val="002060"/>
                </a:solidFill>
              </a:rPr>
              <a:t>2:</a:t>
            </a:r>
            <a:r>
              <a:rPr lang="en-US" dirty="0">
                <a:solidFill>
                  <a:schemeClr val="accent4">
                    <a:lumMod val="75000"/>
                  </a:schemeClr>
                </a:solidFill>
              </a:rPr>
              <a:t> After receiving the request the Application Manager creates an application domain. In the application domain an instance of the class </a:t>
            </a:r>
            <a:r>
              <a:rPr lang="en-US" dirty="0" err="1">
                <a:solidFill>
                  <a:schemeClr val="accent4">
                    <a:lumMod val="75000"/>
                  </a:schemeClr>
                </a:solidFill>
              </a:rPr>
              <a:t>HostingEnvironment</a:t>
            </a:r>
            <a:r>
              <a:rPr lang="en-US" dirty="0">
                <a:solidFill>
                  <a:schemeClr val="accent4">
                    <a:lumMod val="75000"/>
                  </a:schemeClr>
                </a:solidFill>
              </a:rPr>
              <a:t> is created that provides access to information about all application resources.</a:t>
            </a:r>
          </a:p>
          <a:p>
            <a:r>
              <a:rPr lang="en-US" dirty="0" smtClean="0">
                <a:solidFill>
                  <a:srgbClr val="002060"/>
                </a:solidFill>
              </a:rPr>
              <a:t>Step </a:t>
            </a:r>
            <a:r>
              <a:rPr lang="en-US" dirty="0">
                <a:solidFill>
                  <a:srgbClr val="002060"/>
                </a:solidFill>
              </a:rPr>
              <a:t>3:</a:t>
            </a:r>
            <a:r>
              <a:rPr lang="en-US" dirty="0">
                <a:solidFill>
                  <a:schemeClr val="accent4">
                    <a:lumMod val="75000"/>
                  </a:schemeClr>
                </a:solidFill>
              </a:rPr>
              <a:t> After creating the application domain, ASP.NET initializes the basic objects as </a:t>
            </a:r>
            <a:r>
              <a:rPr lang="en-US" dirty="0" err="1">
                <a:solidFill>
                  <a:schemeClr val="accent4">
                    <a:lumMod val="75000"/>
                  </a:schemeClr>
                </a:solidFill>
              </a:rPr>
              <a:t>HTTPContext</a:t>
            </a:r>
            <a:r>
              <a:rPr lang="en-US" dirty="0">
                <a:solidFill>
                  <a:schemeClr val="accent4">
                    <a:lumMod val="75000"/>
                  </a:schemeClr>
                </a:solidFill>
              </a:rPr>
              <a:t>, </a:t>
            </a:r>
            <a:r>
              <a:rPr lang="en-US" dirty="0" err="1">
                <a:solidFill>
                  <a:schemeClr val="accent4">
                    <a:lumMod val="75000"/>
                  </a:schemeClr>
                </a:solidFill>
              </a:rPr>
              <a:t>HTTPRequest</a:t>
            </a:r>
            <a:r>
              <a:rPr lang="en-US" dirty="0">
                <a:solidFill>
                  <a:schemeClr val="accent4">
                    <a:lumMod val="75000"/>
                  </a:schemeClr>
                </a:solidFill>
              </a:rPr>
              <a:t> and </a:t>
            </a:r>
            <a:r>
              <a:rPr lang="en-US" dirty="0" err="1">
                <a:solidFill>
                  <a:schemeClr val="accent4">
                    <a:lumMod val="75000"/>
                  </a:schemeClr>
                </a:solidFill>
              </a:rPr>
              <a:t>HTTPResponse</a:t>
            </a:r>
            <a:r>
              <a:rPr lang="en-US" dirty="0">
                <a:solidFill>
                  <a:schemeClr val="accent4">
                    <a:lumMod val="75000"/>
                  </a:schemeClr>
                </a:solidFill>
              </a:rPr>
              <a:t>. </a:t>
            </a:r>
            <a:r>
              <a:rPr lang="en-US" dirty="0" err="1">
                <a:solidFill>
                  <a:schemeClr val="accent4">
                    <a:lumMod val="75000"/>
                  </a:schemeClr>
                </a:solidFill>
              </a:rPr>
              <a:t>HTTPContext</a:t>
            </a:r>
            <a:r>
              <a:rPr lang="en-US" dirty="0">
                <a:solidFill>
                  <a:schemeClr val="accent4">
                    <a:lumMod val="75000"/>
                  </a:schemeClr>
                </a:solidFill>
              </a:rPr>
              <a:t> holds objects to the specific application request as </a:t>
            </a:r>
            <a:r>
              <a:rPr lang="en-US" dirty="0" err="1">
                <a:solidFill>
                  <a:schemeClr val="accent4">
                    <a:lumMod val="75000"/>
                  </a:schemeClr>
                </a:solidFill>
              </a:rPr>
              <a:t>HTTPRequest</a:t>
            </a:r>
            <a:r>
              <a:rPr lang="en-US" dirty="0">
                <a:solidFill>
                  <a:schemeClr val="accent4">
                    <a:lumMod val="75000"/>
                  </a:schemeClr>
                </a:solidFill>
              </a:rPr>
              <a:t> and </a:t>
            </a:r>
            <a:r>
              <a:rPr lang="en-US" dirty="0" err="1">
                <a:solidFill>
                  <a:schemeClr val="accent4">
                    <a:lumMod val="75000"/>
                  </a:schemeClr>
                </a:solidFill>
              </a:rPr>
              <a:t>HTTPResponse.HTTPRequest</a:t>
            </a:r>
            <a:r>
              <a:rPr lang="en-US" dirty="0">
                <a:solidFill>
                  <a:schemeClr val="accent4">
                    <a:lumMod val="75000"/>
                  </a:schemeClr>
                </a:solidFill>
              </a:rPr>
              <a:t> contains all the information regarding the current request like cookies, browser information and so on and the </a:t>
            </a:r>
            <a:r>
              <a:rPr lang="en-US" dirty="0" err="1">
                <a:solidFill>
                  <a:schemeClr val="accent4">
                    <a:lumMod val="75000"/>
                  </a:schemeClr>
                </a:solidFill>
              </a:rPr>
              <a:t>HTTPResponse</a:t>
            </a:r>
            <a:r>
              <a:rPr lang="en-US" dirty="0">
                <a:solidFill>
                  <a:schemeClr val="accent4">
                    <a:lumMod val="75000"/>
                  </a:schemeClr>
                </a:solidFill>
              </a:rPr>
              <a:t> contains the response that is sent to the client.</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333149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Application State Life Cycle</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a:bodyPr>
          <a:lstStyle/>
          <a:p>
            <a:r>
              <a:rPr lang="en-US" dirty="0" smtClean="0">
                <a:solidFill>
                  <a:srgbClr val="002060"/>
                </a:solidFill>
              </a:rPr>
              <a:t>Step </a:t>
            </a:r>
            <a:r>
              <a:rPr lang="en-US" dirty="0">
                <a:solidFill>
                  <a:srgbClr val="002060"/>
                </a:solidFill>
              </a:rPr>
              <a:t>4: </a:t>
            </a:r>
            <a:r>
              <a:rPr lang="en-US" dirty="0">
                <a:solidFill>
                  <a:schemeClr val="accent4">
                    <a:lumMod val="75000"/>
                  </a:schemeClr>
                </a:solidFill>
              </a:rPr>
              <a:t>Here all the basic objects are being initialized and the application is being started with the creation of the </a:t>
            </a:r>
            <a:r>
              <a:rPr lang="en-US" dirty="0" err="1">
                <a:solidFill>
                  <a:schemeClr val="accent4">
                    <a:lumMod val="75000"/>
                  </a:schemeClr>
                </a:solidFill>
              </a:rPr>
              <a:t>HTTPApplication</a:t>
            </a:r>
            <a:r>
              <a:rPr lang="en-US" dirty="0">
                <a:solidFill>
                  <a:schemeClr val="accent4">
                    <a:lumMod val="75000"/>
                  </a:schemeClr>
                </a:solidFill>
              </a:rPr>
              <a:t> class.</a:t>
            </a:r>
          </a:p>
          <a:p>
            <a:r>
              <a:rPr lang="en-US" dirty="0" smtClean="0">
                <a:solidFill>
                  <a:srgbClr val="002060"/>
                </a:solidFill>
              </a:rPr>
              <a:t>Step </a:t>
            </a:r>
            <a:r>
              <a:rPr lang="en-US" dirty="0">
                <a:solidFill>
                  <a:srgbClr val="002060"/>
                </a:solidFill>
              </a:rPr>
              <a:t>5: </a:t>
            </a:r>
            <a:r>
              <a:rPr lang="en-US" dirty="0">
                <a:solidFill>
                  <a:schemeClr val="accent4">
                    <a:lumMod val="75000"/>
                  </a:schemeClr>
                </a:solidFill>
              </a:rPr>
              <a:t>Then events are executed by the </a:t>
            </a:r>
            <a:r>
              <a:rPr lang="en-US" dirty="0" err="1">
                <a:solidFill>
                  <a:schemeClr val="accent4">
                    <a:lumMod val="75000"/>
                  </a:schemeClr>
                </a:solidFill>
              </a:rPr>
              <a:t>HTTPApplication</a:t>
            </a:r>
            <a:r>
              <a:rPr lang="en-US" dirty="0">
                <a:solidFill>
                  <a:schemeClr val="accent4">
                    <a:lumMod val="75000"/>
                  </a:schemeClr>
                </a:solidFill>
              </a:rPr>
              <a:t> class for any specific requirement. Here is a list of events:</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3216994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002060"/>
                </a:solidFill>
              </a:rPr>
              <a:t>Global.asax</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a:bodyPr>
          <a:lstStyle/>
          <a:p>
            <a:r>
              <a:rPr lang="en-US" dirty="0" err="1">
                <a:solidFill>
                  <a:srgbClr val="002060"/>
                </a:solidFill>
              </a:rPr>
              <a:t>Global.asax</a:t>
            </a:r>
            <a:r>
              <a:rPr lang="en-US" dirty="0">
                <a:solidFill>
                  <a:srgbClr val="002060"/>
                </a:solidFill>
              </a:rPr>
              <a:t> file: </a:t>
            </a:r>
            <a:r>
              <a:rPr lang="en-US" dirty="0">
                <a:solidFill>
                  <a:schemeClr val="accent4">
                    <a:lumMod val="75000"/>
                  </a:schemeClr>
                </a:solidFill>
              </a:rPr>
              <a:t>the </a:t>
            </a:r>
            <a:r>
              <a:rPr lang="en-US" dirty="0" err="1">
                <a:solidFill>
                  <a:schemeClr val="accent4">
                    <a:lumMod val="75000"/>
                  </a:schemeClr>
                </a:solidFill>
              </a:rPr>
              <a:t>Global.asax</a:t>
            </a:r>
            <a:r>
              <a:rPr lang="en-US" dirty="0">
                <a:solidFill>
                  <a:schemeClr val="accent4">
                    <a:lumMod val="75000"/>
                  </a:schemeClr>
                </a:solidFill>
              </a:rPr>
              <a:t> file is used for handling application events or methods. It always exists in the root level. Events are one of the following of the 2 types in the Global application:</a:t>
            </a:r>
          </a:p>
          <a:p>
            <a:r>
              <a:rPr lang="en-US" dirty="0">
                <a:solidFill>
                  <a:schemeClr val="accent4">
                    <a:lumMod val="75000"/>
                  </a:schemeClr>
                </a:solidFill>
              </a:rPr>
              <a:t>Events that will be raised on a certain condition.</a:t>
            </a:r>
          </a:p>
          <a:p>
            <a:r>
              <a:rPr lang="en-US" dirty="0">
                <a:solidFill>
                  <a:schemeClr val="accent4">
                    <a:lumMod val="75000"/>
                  </a:schemeClr>
                </a:solidFill>
              </a:rPr>
              <a:t>Events that will be raised on every request.</a:t>
            </a:r>
          </a:p>
          <a:p>
            <a:r>
              <a:rPr lang="en-US" dirty="0">
                <a:solidFill>
                  <a:schemeClr val="accent4">
                    <a:lumMod val="75000"/>
                  </a:schemeClr>
                </a:solidFill>
              </a:rPr>
              <a:t>The application will be started only once; if 10 users send a request then 10 user sessions are created. The events of the </a:t>
            </a:r>
            <a:r>
              <a:rPr lang="en-US" dirty="0" err="1">
                <a:solidFill>
                  <a:schemeClr val="accent4">
                    <a:lumMod val="75000"/>
                  </a:schemeClr>
                </a:solidFill>
              </a:rPr>
              <a:t>Global.asax</a:t>
            </a:r>
            <a:r>
              <a:rPr lang="en-US" dirty="0">
                <a:solidFill>
                  <a:schemeClr val="accent4">
                    <a:lumMod val="75000"/>
                  </a:schemeClr>
                </a:solidFill>
              </a:rPr>
              <a:t> file are</a:t>
            </a:r>
            <a:r>
              <a:rPr lang="en-US" dirty="0" smtClean="0">
                <a:solidFill>
                  <a:schemeClr val="accent4">
                    <a:lumMod val="75000"/>
                  </a:schemeClr>
                </a:solidFill>
              </a:rPr>
              <a:t>:</a:t>
            </a:r>
          </a:p>
          <a:p>
            <a:r>
              <a:rPr lang="en-US" dirty="0" err="1" smtClean="0">
                <a:solidFill>
                  <a:srgbClr val="002060"/>
                </a:solidFill>
              </a:rPr>
              <a:t>Application_Start</a:t>
            </a:r>
            <a:r>
              <a:rPr lang="en-US" dirty="0" smtClean="0">
                <a:solidFill>
                  <a:srgbClr val="002060"/>
                </a:solidFill>
              </a:rPr>
              <a:t>(): </a:t>
            </a:r>
            <a:r>
              <a:rPr lang="en-US" dirty="0">
                <a:solidFill>
                  <a:schemeClr val="accent4">
                    <a:lumMod val="75000"/>
                  </a:schemeClr>
                </a:solidFill>
              </a:rPr>
              <a:t>This method is invoked initially when first application domain is created.</a:t>
            </a:r>
          </a:p>
          <a:p>
            <a:r>
              <a:rPr lang="en-US" dirty="0" err="1">
                <a:solidFill>
                  <a:srgbClr val="002060"/>
                </a:solidFill>
              </a:rPr>
              <a:t>Session_Start</a:t>
            </a:r>
            <a:r>
              <a:rPr lang="en-US" dirty="0" smtClean="0">
                <a:solidFill>
                  <a:srgbClr val="002060"/>
                </a:solidFill>
              </a:rPr>
              <a:t>(): </a:t>
            </a:r>
            <a:r>
              <a:rPr lang="en-US" dirty="0">
                <a:solidFill>
                  <a:schemeClr val="accent4">
                    <a:lumMod val="75000"/>
                  </a:schemeClr>
                </a:solidFill>
              </a:rPr>
              <a:t>This method is called every time a session is start.</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3170320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002060"/>
                </a:solidFill>
              </a:rPr>
              <a:t>Global.asax</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fontScale="92500" lnSpcReduction="20000"/>
          </a:bodyPr>
          <a:lstStyle/>
          <a:p>
            <a:r>
              <a:rPr lang="en-US" dirty="0" err="1">
                <a:solidFill>
                  <a:srgbClr val="002060"/>
                </a:solidFill>
              </a:rPr>
              <a:t>Application_BeginRequest</a:t>
            </a:r>
            <a:r>
              <a:rPr lang="en-US" dirty="0" smtClean="0">
                <a:solidFill>
                  <a:srgbClr val="002060"/>
                </a:solidFill>
              </a:rPr>
              <a:t>(): </a:t>
            </a:r>
            <a:r>
              <a:rPr lang="en-US" dirty="0">
                <a:solidFill>
                  <a:schemeClr val="accent4">
                    <a:lumMod val="75000"/>
                  </a:schemeClr>
                </a:solidFill>
              </a:rPr>
              <a:t>After an application has started the first method </a:t>
            </a:r>
            <a:r>
              <a:rPr lang="en-US" dirty="0" err="1">
                <a:solidFill>
                  <a:schemeClr val="accent4">
                    <a:lumMod val="75000"/>
                  </a:schemeClr>
                </a:solidFill>
              </a:rPr>
              <a:t>Application_BeginRequest</a:t>
            </a:r>
            <a:r>
              <a:rPr lang="en-US" dirty="0">
                <a:solidFill>
                  <a:schemeClr val="accent4">
                    <a:lumMod val="75000"/>
                  </a:schemeClr>
                </a:solidFill>
              </a:rPr>
              <a:t>() is executed for every user.</a:t>
            </a:r>
          </a:p>
          <a:p>
            <a:r>
              <a:rPr lang="en-US" dirty="0" err="1">
                <a:solidFill>
                  <a:srgbClr val="002060"/>
                </a:solidFill>
              </a:rPr>
              <a:t>Application_AuthenticateRequest</a:t>
            </a:r>
            <a:r>
              <a:rPr lang="en-US" dirty="0" smtClean="0">
                <a:solidFill>
                  <a:srgbClr val="002060"/>
                </a:solidFill>
              </a:rPr>
              <a:t>(): </a:t>
            </a:r>
            <a:r>
              <a:rPr lang="en-US" dirty="0">
                <a:solidFill>
                  <a:schemeClr val="accent4">
                    <a:lumMod val="75000"/>
                  </a:schemeClr>
                </a:solidFill>
              </a:rPr>
              <a:t>It checks to determine whether or not the user is valid.</a:t>
            </a:r>
          </a:p>
          <a:p>
            <a:r>
              <a:rPr lang="en-US" dirty="0" err="1">
                <a:solidFill>
                  <a:srgbClr val="002060"/>
                </a:solidFill>
              </a:rPr>
              <a:t>Application_Error</a:t>
            </a:r>
            <a:r>
              <a:rPr lang="en-US" dirty="0" smtClean="0">
                <a:solidFill>
                  <a:srgbClr val="002060"/>
                </a:solidFill>
              </a:rPr>
              <a:t>(): </a:t>
            </a:r>
            <a:r>
              <a:rPr lang="en-US" dirty="0">
                <a:solidFill>
                  <a:schemeClr val="accent4">
                    <a:lumMod val="75000"/>
                  </a:schemeClr>
                </a:solidFill>
              </a:rPr>
              <a:t>Whenever an unhandled exception occurs then this event will be called.</a:t>
            </a:r>
          </a:p>
          <a:p>
            <a:r>
              <a:rPr lang="en-US" dirty="0" err="1">
                <a:solidFill>
                  <a:srgbClr val="002060"/>
                </a:solidFill>
              </a:rPr>
              <a:t>Session_End</a:t>
            </a:r>
            <a:r>
              <a:rPr lang="en-US" dirty="0" smtClean="0">
                <a:solidFill>
                  <a:srgbClr val="002060"/>
                </a:solidFill>
              </a:rPr>
              <a:t>(): </a:t>
            </a:r>
            <a:r>
              <a:rPr lang="en-US" dirty="0">
                <a:solidFill>
                  <a:schemeClr val="accent4">
                    <a:lumMod val="75000"/>
                  </a:schemeClr>
                </a:solidFill>
              </a:rPr>
              <a:t>When a user session is ended and all the data related to a specific user is cleared then the </a:t>
            </a:r>
            <a:r>
              <a:rPr lang="en-US" dirty="0" err="1">
                <a:solidFill>
                  <a:schemeClr val="accent4">
                    <a:lumMod val="75000"/>
                  </a:schemeClr>
                </a:solidFill>
              </a:rPr>
              <a:t>Session_End</a:t>
            </a:r>
            <a:r>
              <a:rPr lang="en-US" dirty="0">
                <a:solidFill>
                  <a:schemeClr val="accent4">
                    <a:lumMod val="75000"/>
                  </a:schemeClr>
                </a:solidFill>
              </a:rPr>
              <a:t>() event is called.</a:t>
            </a:r>
          </a:p>
          <a:p>
            <a:r>
              <a:rPr lang="en-US" dirty="0" err="1">
                <a:solidFill>
                  <a:srgbClr val="002060"/>
                </a:solidFill>
              </a:rPr>
              <a:t>Application_End</a:t>
            </a:r>
            <a:r>
              <a:rPr lang="en-US" dirty="0" smtClean="0">
                <a:solidFill>
                  <a:srgbClr val="002060"/>
                </a:solidFill>
              </a:rPr>
              <a:t>(): </a:t>
            </a:r>
            <a:r>
              <a:rPr lang="en-US" dirty="0">
                <a:solidFill>
                  <a:schemeClr val="accent4">
                    <a:lumMod val="75000"/>
                  </a:schemeClr>
                </a:solidFill>
              </a:rPr>
              <a:t>This method is called before the application ends. This can take place if IIS is restarted or the application domain is changing.</a:t>
            </a:r>
          </a:p>
          <a:p>
            <a:r>
              <a:rPr lang="en-US" dirty="0" err="1">
                <a:solidFill>
                  <a:srgbClr val="002060"/>
                </a:solidFill>
              </a:rPr>
              <a:t>Application_Disposed</a:t>
            </a:r>
            <a:r>
              <a:rPr lang="en-US" dirty="0" smtClean="0">
                <a:solidFill>
                  <a:srgbClr val="002060"/>
                </a:solidFill>
              </a:rPr>
              <a:t>(): </a:t>
            </a:r>
            <a:r>
              <a:rPr lang="en-US" dirty="0">
                <a:solidFill>
                  <a:schemeClr val="accent4">
                    <a:lumMod val="75000"/>
                  </a:schemeClr>
                </a:solidFill>
              </a:rPr>
              <a:t>This event is called after the application will be shut down and the .NET GC is about to reclaim the memory it occupies. Although this is very late to perform any clean-up but we can use it for safety purposes.</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0104434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Important points of Application </a:t>
            </a:r>
            <a:r>
              <a:rPr lang="en-US" dirty="0" smtClean="0">
                <a:solidFill>
                  <a:srgbClr val="002060"/>
                </a:solidFill>
              </a:rPr>
              <a:t>State</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fontScale="77500" lnSpcReduction="20000"/>
          </a:bodyPr>
          <a:lstStyle/>
          <a:p>
            <a:r>
              <a:rPr lang="en-US" dirty="0">
                <a:solidFill>
                  <a:schemeClr val="accent4">
                    <a:lumMod val="75000"/>
                  </a:schemeClr>
                </a:solidFill>
              </a:rPr>
              <a:t>Application State variables are available across all pages and all sessions. Application State variables are like multi-user Global data.</a:t>
            </a:r>
          </a:p>
          <a:p>
            <a:r>
              <a:rPr lang="en-US" dirty="0">
                <a:solidFill>
                  <a:schemeClr val="accent4">
                    <a:lumMod val="75000"/>
                  </a:schemeClr>
                </a:solidFill>
              </a:rPr>
              <a:t>Application variables are stored on a web server.</a:t>
            </a:r>
          </a:p>
          <a:p>
            <a:r>
              <a:rPr lang="en-US" dirty="0">
                <a:solidFill>
                  <a:schemeClr val="accent4">
                    <a:lumMod val="75000"/>
                  </a:schemeClr>
                </a:solidFill>
              </a:rPr>
              <a:t>Application State variables are cleared, only when the process hosting the application is restarted, that is when the application is ended.</a:t>
            </a:r>
          </a:p>
          <a:p>
            <a:r>
              <a:rPr lang="en-US" dirty="0">
                <a:solidFill>
                  <a:schemeClr val="accent4">
                    <a:lumMod val="75000"/>
                  </a:schemeClr>
                </a:solidFill>
              </a:rPr>
              <a:t>Application State variables do not support web farms and web gardens: Application State variables are not supported be web </a:t>
            </a:r>
            <a:r>
              <a:rPr lang="en-US" dirty="0" smtClean="0">
                <a:solidFill>
                  <a:schemeClr val="accent4">
                    <a:lumMod val="75000"/>
                  </a:schemeClr>
                </a:solidFill>
              </a:rPr>
              <a:t>farms. A </a:t>
            </a:r>
            <a:r>
              <a:rPr lang="en-US" dirty="0">
                <a:solidFill>
                  <a:schemeClr val="accent4">
                    <a:lumMod val="75000"/>
                  </a:schemeClr>
                </a:solidFill>
              </a:rPr>
              <a:t>client sends a request and the request goes to the load balancer and the load balancer sends a request to web server1 and the Application State variables are stored in a web server1. If the subsequent request is sent by the client again and the load balancer sends a request to web server2 and the Application State variables are not stored in web server2 then something. Web servers do not share application state variables.</a:t>
            </a:r>
          </a:p>
          <a:p>
            <a:r>
              <a:rPr lang="en-US" dirty="0">
                <a:solidFill>
                  <a:schemeClr val="accent4">
                    <a:lumMod val="75000"/>
                  </a:schemeClr>
                </a:solidFill>
              </a:rPr>
              <a:t>Application State variables have a concurrency problem so we need to synchronize the method by using the lock and unlock methods. So multiple thread problems are resolved since only one thread can do the work.</a:t>
            </a:r>
          </a:p>
          <a:p>
            <a:r>
              <a:rPr lang="en-US" dirty="0">
                <a:solidFill>
                  <a:schemeClr val="accent4">
                    <a:lumMod val="75000"/>
                  </a:schemeClr>
                </a:solidFill>
              </a:rPr>
              <a:t>An application variable is used only when the variable needs to have global access and when you need them for the entire time, during the lifetime of an application.</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4190004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2060"/>
                </a:solidFill>
              </a:rPr>
              <a:t>Thank You</a:t>
            </a:r>
            <a:endParaRPr lang="en-US" dirty="0">
              <a:solidFill>
                <a:srgbClr val="002060"/>
              </a:solidFill>
            </a:endParaRPr>
          </a:p>
        </p:txBody>
      </p:sp>
      <p:sp>
        <p:nvSpPr>
          <p:cNvPr id="5" name="Subtitle 4"/>
          <p:cNvSpPr>
            <a:spLocks noGrp="1"/>
          </p:cNvSpPr>
          <p:nvPr>
            <p:ph type="subTitle" idx="1"/>
          </p:nvPr>
        </p:nvSpPr>
        <p:spPr/>
        <p:txBody>
          <a:bodyPr/>
          <a:lstStyle/>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1093</TotalTime>
  <Words>816</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Application State</vt:lpstr>
      <vt:lpstr>Introduction</vt:lpstr>
      <vt:lpstr>Application State Life Cycle</vt:lpstr>
      <vt:lpstr>Application State Life Cycle</vt:lpstr>
      <vt:lpstr>Global.asax</vt:lpstr>
      <vt:lpstr>Global.asax</vt:lpstr>
      <vt:lpstr>Important points of Application State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244</cp:revision>
  <dcterms:created xsi:type="dcterms:W3CDTF">2020-05-18T03:14:36Z</dcterms:created>
  <dcterms:modified xsi:type="dcterms:W3CDTF">2022-01-05T03:47:22Z</dcterms:modified>
</cp:coreProperties>
</file>