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3" r:id="rId8"/>
    <p:sldId id="274" r:id="rId9"/>
    <p:sldId id="275" r:id="rId10"/>
    <p:sldId id="27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10/14/2020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Abstract, </a:t>
            </a:r>
            <a:r>
              <a:rPr lang="en-IN" dirty="0"/>
              <a:t>S</a:t>
            </a:r>
            <a:r>
              <a:rPr lang="en-IN" dirty="0" smtClean="0"/>
              <a:t>ealed </a:t>
            </a:r>
            <a:r>
              <a:rPr lang="en-IN" dirty="0" smtClean="0"/>
              <a:t>and </a:t>
            </a:r>
            <a:r>
              <a:rPr lang="en-IN" dirty="0" smtClean="0"/>
              <a:t>Object Class</a:t>
            </a:r>
            <a:endParaRPr lang="en-US" dirty="0"/>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Is object a Universal Data Type?</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r>
              <a:rPr lang="en-US" dirty="0"/>
              <a:t>Given that object is a base class for all other types and that boxing of the value types takes place automatically, it is possible to use object as a “universal” data type.</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611757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Abstract Class</a:t>
            </a:r>
            <a:endParaRPr lang="en-US" dirty="0"/>
          </a:p>
        </p:txBody>
      </p:sp>
      <p:sp>
        <p:nvSpPr>
          <p:cNvPr id="5" name="Content Placeholder 4"/>
          <p:cNvSpPr>
            <a:spLocks noGrp="1"/>
          </p:cNvSpPr>
          <p:nvPr>
            <p:ph idx="1"/>
          </p:nvPr>
        </p:nvSpPr>
        <p:spPr>
          <a:xfrm>
            <a:off x="838200" y="1825624"/>
            <a:ext cx="10515600" cy="4928763"/>
          </a:xfrm>
        </p:spPr>
        <p:txBody>
          <a:bodyPr>
            <a:normAutofit lnSpcReduction="10000"/>
          </a:bodyPr>
          <a:lstStyle/>
          <a:p>
            <a:r>
              <a:rPr lang="en-US" dirty="0"/>
              <a:t>Sometimes you will want to create a base class that defines only a generalized form that will be shared by all of its derived classes, leaving it to each derived class to fill in the details</a:t>
            </a:r>
            <a:r>
              <a:rPr lang="en-US" dirty="0" smtClean="0"/>
              <a:t>.</a:t>
            </a:r>
          </a:p>
          <a:p>
            <a:r>
              <a:rPr lang="en-US" dirty="0"/>
              <a:t>An abstract method is created by specifying the abstract type modifier. An abstract method contains no body and is, therefore, not implemented by the base class. Thus, a derived class must override it. </a:t>
            </a:r>
            <a:r>
              <a:rPr lang="en-US" dirty="0" smtClean="0"/>
              <a:t>it </a:t>
            </a:r>
            <a:r>
              <a:rPr lang="en-US" dirty="0"/>
              <a:t>cannot simply use the version defined in the base class. </a:t>
            </a:r>
            <a:endParaRPr lang="en-US" dirty="0" smtClean="0"/>
          </a:p>
          <a:p>
            <a:r>
              <a:rPr lang="en-US" dirty="0"/>
              <a:t>As you can probably guess, an abstract method is automatically virtual, and there is no need to use the virtual modifier. In fact, it is an error to use virtual and abstract together. To declare an abstract method, use this general form</a:t>
            </a:r>
            <a:r>
              <a:rPr lang="en-US" dirty="0" smtClean="0"/>
              <a:t>:</a:t>
            </a:r>
          </a:p>
          <a:p>
            <a:pPr marL="0" indent="0">
              <a:buNone/>
            </a:pPr>
            <a:r>
              <a:rPr lang="en-IN" dirty="0" smtClean="0"/>
              <a:t>	abstract </a:t>
            </a:r>
            <a:r>
              <a:rPr lang="en-IN" dirty="0"/>
              <a:t>type name(parameter-list);</a:t>
            </a:r>
            <a:endParaRPr lang="en-US" dirty="0"/>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Abstract Class</a:t>
            </a:r>
            <a:endParaRPr lang="en-US" dirty="0"/>
          </a:p>
        </p:txBody>
      </p:sp>
      <p:sp>
        <p:nvSpPr>
          <p:cNvPr id="5" name="Content Placeholder 4"/>
          <p:cNvSpPr>
            <a:spLocks noGrp="1"/>
          </p:cNvSpPr>
          <p:nvPr>
            <p:ph idx="1"/>
          </p:nvPr>
        </p:nvSpPr>
        <p:spPr>
          <a:xfrm>
            <a:off x="838200" y="1825624"/>
            <a:ext cx="10515600" cy="4928763"/>
          </a:xfrm>
        </p:spPr>
        <p:txBody>
          <a:bodyPr>
            <a:normAutofit fontScale="92500" lnSpcReduction="10000"/>
          </a:bodyPr>
          <a:lstStyle/>
          <a:p>
            <a:r>
              <a:rPr lang="en-US" dirty="0"/>
              <a:t>As you can see, no method body is present. The abstract modifier can be used only on instance methods. It cannot be applied to static methods. Properties and indexers can also be abstract</a:t>
            </a:r>
            <a:r>
              <a:rPr lang="en-US" dirty="0" smtClean="0"/>
              <a:t>.</a:t>
            </a:r>
          </a:p>
          <a:p>
            <a:r>
              <a:rPr lang="en-US" dirty="0"/>
              <a:t>A class that contains one or more abstract methods must also be declared as abstract by preceding its class declaration with the abstract </a:t>
            </a:r>
            <a:r>
              <a:rPr lang="en-US" dirty="0" err="1"/>
              <a:t>specifier</a:t>
            </a:r>
            <a:r>
              <a:rPr lang="en-US" dirty="0"/>
              <a:t>. Since an abstract class does not define a complete implementation, there can be no objects of an abstract class. </a:t>
            </a:r>
            <a:endParaRPr lang="en-US" dirty="0" smtClean="0"/>
          </a:p>
          <a:p>
            <a:r>
              <a:rPr lang="en-US" dirty="0"/>
              <a:t>Thus, attempting to create an object of an abstract class by using new will result in a compile-time </a:t>
            </a:r>
            <a:r>
              <a:rPr lang="en-US" dirty="0" smtClean="0"/>
              <a:t>error.</a:t>
            </a:r>
          </a:p>
          <a:p>
            <a:r>
              <a:rPr lang="en-US" dirty="0"/>
              <a:t>When a derived class inherits an abstract class, it must implement all of the abstract methods in the base class. If it doesn’t, then the derived class must also be specified as abstract. Thus, the abstract attribute is inherited until such time as a complete implementation is achieved</a:t>
            </a:r>
            <a:r>
              <a:rPr lang="en-US"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723669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sealed to Prevent Inheritance</a:t>
            </a:r>
          </a:p>
        </p:txBody>
      </p:sp>
      <p:sp>
        <p:nvSpPr>
          <p:cNvPr id="5" name="Content Placeholder 4"/>
          <p:cNvSpPr>
            <a:spLocks noGrp="1"/>
          </p:cNvSpPr>
          <p:nvPr>
            <p:ph idx="1"/>
          </p:nvPr>
        </p:nvSpPr>
        <p:spPr>
          <a:xfrm>
            <a:off x="838200" y="1825624"/>
            <a:ext cx="10515600" cy="4928763"/>
          </a:xfrm>
        </p:spPr>
        <p:txBody>
          <a:bodyPr>
            <a:normAutofit/>
          </a:bodyPr>
          <a:lstStyle/>
          <a:p>
            <a:r>
              <a:rPr lang="en-US" dirty="0"/>
              <a:t>in C# it is easy to prevent a class from being inherited by using the keyword sealed</a:t>
            </a:r>
            <a:r>
              <a:rPr lang="en-US" dirty="0" smtClean="0"/>
              <a:t>.</a:t>
            </a:r>
          </a:p>
          <a:p>
            <a:r>
              <a:rPr lang="en-US" dirty="0"/>
              <a:t>To prevent a class from being inherited, precede its declaration with sealed. As you might expect, it is illegal to declare a class as both abstract and sealed because an abstract class is incomplete by itself and relies upon its derived classes to provide complete implementations.</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a:blip r:embed="rId4"/>
          <a:stretch>
            <a:fillRect/>
          </a:stretch>
        </p:blipFill>
        <p:spPr>
          <a:xfrm>
            <a:off x="1117002" y="4827214"/>
            <a:ext cx="3352800" cy="1076325"/>
          </a:xfrm>
          <a:prstGeom prst="rect">
            <a:avLst/>
          </a:prstGeom>
        </p:spPr>
      </p:pic>
    </p:spTree>
    <p:extLst>
      <p:ext uri="{BB962C8B-B14F-4D97-AF65-F5344CB8AC3E}">
        <p14:creationId xmlns:p14="http://schemas.microsoft.com/office/powerpoint/2010/main" val="3999926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sealed to Prevent Inheritance</a:t>
            </a:r>
          </a:p>
        </p:txBody>
      </p:sp>
      <p:sp>
        <p:nvSpPr>
          <p:cNvPr id="5" name="Content Placeholder 4"/>
          <p:cNvSpPr>
            <a:spLocks noGrp="1"/>
          </p:cNvSpPr>
          <p:nvPr>
            <p:ph idx="1"/>
          </p:nvPr>
        </p:nvSpPr>
        <p:spPr>
          <a:xfrm>
            <a:off x="838200" y="1825624"/>
            <a:ext cx="10515600" cy="4928763"/>
          </a:xfrm>
        </p:spPr>
        <p:txBody>
          <a:bodyPr>
            <a:normAutofit/>
          </a:bodyPr>
          <a:lstStyle/>
          <a:p>
            <a:r>
              <a:rPr lang="en-US" dirty="0"/>
              <a:t>One other point: sealed can also be used on virtual methods to prevent further </a:t>
            </a:r>
            <a:r>
              <a:rPr lang="en-US" dirty="0" err="1"/>
              <a:t>overrrides</a:t>
            </a:r>
            <a:r>
              <a:rPr lang="en-US" dirty="0"/>
              <a:t>. </a:t>
            </a:r>
            <a:endParaRPr lang="en-US" dirty="0" smtClean="0"/>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3" name="Picture 2"/>
          <p:cNvPicPr>
            <a:picLocks noChangeAspect="1"/>
          </p:cNvPicPr>
          <p:nvPr/>
        </p:nvPicPr>
        <p:blipFill>
          <a:blip r:embed="rId4"/>
          <a:stretch>
            <a:fillRect/>
          </a:stretch>
        </p:blipFill>
        <p:spPr>
          <a:xfrm>
            <a:off x="1125238" y="2801359"/>
            <a:ext cx="3895725" cy="1771650"/>
          </a:xfrm>
          <a:prstGeom prst="rect">
            <a:avLst/>
          </a:prstGeom>
        </p:spPr>
      </p:pic>
    </p:spTree>
    <p:extLst>
      <p:ext uri="{BB962C8B-B14F-4D97-AF65-F5344CB8AC3E}">
        <p14:creationId xmlns:p14="http://schemas.microsoft.com/office/powerpoint/2010/main" val="1869584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The object Class</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r>
              <a:rPr lang="en-US" dirty="0"/>
              <a:t>C# defines one special class called object that is an implicit base class of all other classes and for all other types (including the value types). </a:t>
            </a:r>
            <a:endParaRPr lang="en-US" dirty="0" smtClean="0"/>
          </a:p>
          <a:p>
            <a:r>
              <a:rPr lang="en-US" dirty="0"/>
              <a:t>In other words, all other types are derived from object. This means that a reference variable of type object can refer to an object of </a:t>
            </a:r>
            <a:r>
              <a:rPr lang="en-US" dirty="0" smtClean="0"/>
              <a:t>any </a:t>
            </a:r>
            <a:r>
              <a:rPr lang="en-IN" dirty="0"/>
              <a:t>other type</a:t>
            </a:r>
            <a:r>
              <a:rPr lang="en-IN" dirty="0" smtClean="0"/>
              <a:t>.</a:t>
            </a:r>
          </a:p>
          <a:p>
            <a:r>
              <a:rPr lang="en-US" dirty="0"/>
              <a:t>Also, since arrays are implemented as objects, a variable of type object can also refer to any array. Technically, the C# name object is just another name for </a:t>
            </a:r>
            <a:r>
              <a:rPr lang="en-US" dirty="0" err="1"/>
              <a:t>System.Object</a:t>
            </a:r>
            <a:r>
              <a:rPr lang="en-US" dirty="0"/>
              <a:t>, which is part of the .NET Framework class </a:t>
            </a:r>
            <a:r>
              <a:rPr lang="en-US" dirty="0" smtClean="0"/>
              <a:t>library</a:t>
            </a:r>
          </a:p>
          <a:p>
            <a:r>
              <a:rPr lang="en-US" dirty="0"/>
              <a:t>The object class defines the methods shown in </a:t>
            </a:r>
            <a:r>
              <a:rPr lang="en-US" dirty="0" smtClean="0"/>
              <a:t>Table, </a:t>
            </a:r>
            <a:r>
              <a:rPr lang="en-US" dirty="0"/>
              <a:t>which means that they are available in every object.</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69333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The object Class</a:t>
            </a:r>
            <a:endParaRPr lang="en-US" dirty="0"/>
          </a:p>
        </p:txBody>
      </p:sp>
      <p:pic>
        <p:nvPicPr>
          <p:cNvPr id="2" name="Content Placeholder 1"/>
          <p:cNvPicPr>
            <a:picLocks noGrp="1" noChangeAspect="1"/>
          </p:cNvPicPr>
          <p:nvPr>
            <p:ph idx="1"/>
          </p:nvPr>
        </p:nvPicPr>
        <p:blipFill>
          <a:blip r:embed="rId2"/>
          <a:stretch>
            <a:fillRect/>
          </a:stretch>
        </p:blipFill>
        <p:spPr>
          <a:xfrm>
            <a:off x="838200" y="1588957"/>
            <a:ext cx="9697733" cy="49291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681073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Boxing and Unboxing</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r>
              <a:rPr lang="en-US" dirty="0"/>
              <a:t>As explained, all C# types, including the value types, are derived from object. Thus, a reference of type object can be used to refer to any other type, including value types. </a:t>
            </a:r>
            <a:endParaRPr lang="en-US" dirty="0" smtClean="0"/>
          </a:p>
          <a:p>
            <a:r>
              <a:rPr lang="en-US" dirty="0"/>
              <a:t>When an object reference refers to a value type, a process known as boxing occurs. Boxing causes the value of a value type to be stored in an object instance. Thus, a value type is “boxed” inside an object</a:t>
            </a:r>
            <a:r>
              <a:rPr lang="en-US" dirty="0" smtClean="0"/>
              <a:t>.</a:t>
            </a:r>
          </a:p>
          <a:p>
            <a:r>
              <a:rPr lang="en-US" dirty="0"/>
              <a:t>This object can then be used like any other object. In all cases, boxing occurs automatically. You simply assign a value to an object reference. C# handles the rest.</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429422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Boxing and Unboxing</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r>
              <a:rPr lang="en-US" dirty="0"/>
              <a:t>Unboxing is the process of retrieving a value from a boxed object. This action is performed using an explicit cast from the object reference to its corresponding value type. Attempting to unbox an object into a different type will result in a runtime error</a:t>
            </a:r>
            <a:r>
              <a:rPr lang="en-US"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35519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1187</TotalTime>
  <Words>752</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Abstract, Sealed and Object Class</vt:lpstr>
      <vt:lpstr>Abstract Class</vt:lpstr>
      <vt:lpstr>Abstract Class</vt:lpstr>
      <vt:lpstr>Using sealed to Prevent Inheritance</vt:lpstr>
      <vt:lpstr>Using sealed to Prevent Inheritance</vt:lpstr>
      <vt:lpstr>The object Class</vt:lpstr>
      <vt:lpstr>The object Class</vt:lpstr>
      <vt:lpstr>Boxing and Unboxing</vt:lpstr>
      <vt:lpstr>Boxing and Unboxing</vt:lpstr>
      <vt:lpstr>Is object a Universal Data Type?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265</cp:revision>
  <dcterms:created xsi:type="dcterms:W3CDTF">2020-05-18T03:14:36Z</dcterms:created>
  <dcterms:modified xsi:type="dcterms:W3CDTF">2020-10-14T06:45:09Z</dcterms:modified>
</cp:coreProperties>
</file>