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0" r:id="rId6"/>
    <p:sldId id="271" r:id="rId7"/>
    <p:sldId id="272" r:id="rId8"/>
    <p:sldId id="273" r:id="rId9"/>
    <p:sldId id="274"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3" d="100"/>
          <a:sy n="73" d="100"/>
        </p:scale>
        <p:origin x="54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03-Apr-22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03-Apr-22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03-Apr-22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03-Apr-22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03-Apr-22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03-Apr-22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03-Apr-22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solidFill>
                  <a:srgbClr val="002060"/>
                </a:solidFill>
              </a:rPr>
              <a:t>.NET Framework</a:t>
            </a:r>
            <a:endParaRPr lang="en-US" dirty="0">
              <a:solidFill>
                <a:srgbClr val="002060"/>
              </a:solidFill>
            </a:endParaRP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.NET is a framework to develop software applications. It is designed and developed by Microsoft and the first beta version released in 2000.</a:t>
            </a:r>
          </a:p>
          <a:p>
            <a:r>
              <a:rPr lang="en-US" dirty="0" smtClean="0">
                <a:solidFill>
                  <a:schemeClr val="accent4">
                    <a:lumMod val="75000"/>
                  </a:schemeClr>
                </a:solidFill>
              </a:rPr>
              <a:t>It </a:t>
            </a:r>
            <a:r>
              <a:rPr lang="en-US" dirty="0">
                <a:solidFill>
                  <a:schemeClr val="accent4">
                    <a:lumMod val="75000"/>
                  </a:schemeClr>
                </a:solidFill>
              </a:rPr>
              <a:t>is used to develop applications for web, Windows, phone. Moreover, it provides a broad range of functionalities and support.</a:t>
            </a:r>
          </a:p>
          <a:p>
            <a:r>
              <a:rPr lang="en-US" dirty="0" smtClean="0">
                <a:solidFill>
                  <a:schemeClr val="accent4">
                    <a:lumMod val="75000"/>
                  </a:schemeClr>
                </a:solidFill>
              </a:rPr>
              <a:t>This </a:t>
            </a:r>
            <a:r>
              <a:rPr lang="en-US" dirty="0">
                <a:solidFill>
                  <a:schemeClr val="accent4">
                    <a:lumMod val="75000"/>
                  </a:schemeClr>
                </a:solidFill>
              </a:rPr>
              <a:t>framework contains a large number of class libraries known as Framework Class Library (FCL). The software programs written in .NET are executed in the execution environment, which is called CLR (Common Language Runtime). These are the core and essential parts of the .NET framework.</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This framework provides various services like memory management, networking, security, memory management, and type-safety.</a:t>
            </a:r>
          </a:p>
          <a:p>
            <a:r>
              <a:rPr lang="en-US" dirty="0" smtClean="0">
                <a:solidFill>
                  <a:schemeClr val="accent4">
                    <a:lumMod val="75000"/>
                  </a:schemeClr>
                </a:solidFill>
              </a:rPr>
              <a:t>The </a:t>
            </a:r>
            <a:r>
              <a:rPr lang="en-US" dirty="0" err="1">
                <a:solidFill>
                  <a:schemeClr val="accent4">
                    <a:lumMod val="75000"/>
                  </a:schemeClr>
                </a:solidFill>
              </a:rPr>
              <a:t>.Net</a:t>
            </a:r>
            <a:r>
              <a:rPr lang="en-US" dirty="0">
                <a:solidFill>
                  <a:schemeClr val="accent4">
                    <a:lumMod val="75000"/>
                  </a:schemeClr>
                </a:solidFill>
              </a:rPr>
              <a:t> Framework supports more than 60 programming languages such as C#, F#, VB.NET, J#, VC++, JScript.NET, APL, COBOL, Perl, Oberon, ML, Pascal, Eiffel, Smalltalk, Python, Cobra, ADA, etc.</a:t>
            </a:r>
          </a:p>
          <a:p>
            <a:r>
              <a:rPr lang="en-US" dirty="0" smtClean="0">
                <a:solidFill>
                  <a:schemeClr val="accent4">
                    <a:lumMod val="75000"/>
                  </a:schemeClr>
                </a:solidFill>
              </a:rPr>
              <a:t>Following </a:t>
            </a:r>
            <a:r>
              <a:rPr lang="en-US" dirty="0">
                <a:solidFill>
                  <a:schemeClr val="accent4">
                    <a:lumMod val="75000"/>
                  </a:schemeClr>
                </a:solidFill>
              </a:rPr>
              <a:t>is the .NET framework Stack that shows the modules and components of the Framework.</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253993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a:xfrm>
            <a:off x="838200" y="1825625"/>
            <a:ext cx="5327469" cy="4351338"/>
          </a:xfrm>
        </p:spPr>
        <p:txBody>
          <a:bodyPr>
            <a:normAutofit/>
          </a:bodyPr>
          <a:lstStyle/>
          <a:p>
            <a:r>
              <a:rPr lang="en-US" dirty="0">
                <a:solidFill>
                  <a:schemeClr val="accent4">
                    <a:lumMod val="75000"/>
                  </a:schemeClr>
                </a:solidFill>
              </a:rPr>
              <a:t>The .NET Framework is composed of four main components:</a:t>
            </a:r>
          </a:p>
          <a:p>
            <a:pPr lvl="1"/>
            <a:r>
              <a:rPr lang="en-US" dirty="0" smtClean="0">
                <a:solidFill>
                  <a:schemeClr val="accent4">
                    <a:lumMod val="75000"/>
                  </a:schemeClr>
                </a:solidFill>
              </a:rPr>
              <a:t>Common </a:t>
            </a:r>
            <a:r>
              <a:rPr lang="en-US" dirty="0">
                <a:solidFill>
                  <a:schemeClr val="accent4">
                    <a:lumMod val="75000"/>
                  </a:schemeClr>
                </a:solidFill>
              </a:rPr>
              <a:t>Language Runtime (CLR)</a:t>
            </a:r>
          </a:p>
          <a:p>
            <a:pPr lvl="1"/>
            <a:r>
              <a:rPr lang="en-US" dirty="0" smtClean="0">
                <a:solidFill>
                  <a:schemeClr val="accent4">
                    <a:lumMod val="75000"/>
                  </a:schemeClr>
                </a:solidFill>
              </a:rPr>
              <a:t>Framework </a:t>
            </a:r>
            <a:r>
              <a:rPr lang="en-US" dirty="0">
                <a:solidFill>
                  <a:schemeClr val="accent4">
                    <a:lumMod val="75000"/>
                  </a:schemeClr>
                </a:solidFill>
              </a:rPr>
              <a:t>Class Library (FCL),</a:t>
            </a:r>
          </a:p>
          <a:p>
            <a:pPr lvl="1"/>
            <a:r>
              <a:rPr lang="en-US" dirty="0" smtClean="0">
                <a:solidFill>
                  <a:schemeClr val="accent4">
                    <a:lumMod val="75000"/>
                  </a:schemeClr>
                </a:solidFill>
              </a:rPr>
              <a:t>Core </a:t>
            </a:r>
            <a:r>
              <a:rPr lang="en-US" dirty="0">
                <a:solidFill>
                  <a:schemeClr val="accent4">
                    <a:lumMod val="75000"/>
                  </a:schemeClr>
                </a:solidFill>
              </a:rPr>
              <a:t>Languages (</a:t>
            </a:r>
            <a:r>
              <a:rPr lang="en-US" dirty="0" err="1">
                <a:solidFill>
                  <a:schemeClr val="accent4">
                    <a:lumMod val="75000"/>
                  </a:schemeClr>
                </a:solidFill>
              </a:rPr>
              <a:t>WinForms</a:t>
            </a:r>
            <a:r>
              <a:rPr lang="en-US" dirty="0">
                <a:solidFill>
                  <a:schemeClr val="accent4">
                    <a:lumMod val="75000"/>
                  </a:schemeClr>
                </a:solidFill>
              </a:rPr>
              <a:t>, ASP.NET, and ADO.NET), and</a:t>
            </a:r>
          </a:p>
          <a:p>
            <a:pPr lvl="1"/>
            <a:r>
              <a:rPr lang="en-US" dirty="0" smtClean="0">
                <a:solidFill>
                  <a:schemeClr val="accent4">
                    <a:lumMod val="75000"/>
                  </a:schemeClr>
                </a:solidFill>
              </a:rPr>
              <a:t>Other </a:t>
            </a:r>
            <a:r>
              <a:rPr lang="en-US" dirty="0">
                <a:solidFill>
                  <a:schemeClr val="accent4">
                    <a:lumMod val="75000"/>
                  </a:schemeClr>
                </a:solidFill>
              </a:rPr>
              <a:t>Modules (WCF, WPF, WF, Card Space, LINQ, Entity Framework, Parallel LINQ, Task Parallel Library, etc.)</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0719" y="1881188"/>
            <a:ext cx="3533775" cy="4295775"/>
          </a:xfrm>
          <a:prstGeom prst="rect">
            <a:avLst/>
          </a:prstGeom>
        </p:spPr>
      </p:pic>
    </p:spTree>
    <p:extLst>
      <p:ext uri="{BB962C8B-B14F-4D97-AF65-F5344CB8AC3E}">
        <p14:creationId xmlns:p14="http://schemas.microsoft.com/office/powerpoint/2010/main" val="2554969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Components of </a:t>
            </a:r>
            <a:r>
              <a:rPr lang="en-US" dirty="0" err="1">
                <a:solidFill>
                  <a:srgbClr val="002060"/>
                </a:solidFill>
              </a:rPr>
              <a:t>.Net</a:t>
            </a:r>
            <a:r>
              <a:rPr lang="en-US" dirty="0">
                <a:solidFill>
                  <a:srgbClr val="002060"/>
                </a:solidFill>
              </a:rPr>
              <a:t> Framework</a:t>
            </a:r>
            <a:br>
              <a:rPr lang="en-US" dirty="0">
                <a:solidFill>
                  <a:srgbClr val="002060"/>
                </a:solidFill>
              </a:rPr>
            </a:br>
            <a:r>
              <a:rPr lang="en-US" dirty="0">
                <a:solidFill>
                  <a:srgbClr val="002060"/>
                </a:solidFill>
              </a:rPr>
              <a:t>CLR (Common Language Runtime)</a:t>
            </a:r>
            <a:endParaRPr lang="en-US" dirty="0">
              <a:solidFill>
                <a:srgbClr val="002060"/>
              </a:solidFill>
            </a:endParaRPr>
          </a:p>
        </p:txBody>
      </p:sp>
      <p:sp>
        <p:nvSpPr>
          <p:cNvPr id="5" name="Content Placeholder 4"/>
          <p:cNvSpPr>
            <a:spLocks noGrp="1"/>
          </p:cNvSpPr>
          <p:nvPr>
            <p:ph idx="1"/>
          </p:nvPr>
        </p:nvSpPr>
        <p:spPr>
          <a:xfrm>
            <a:off x="838199" y="1825624"/>
            <a:ext cx="5967549" cy="5032375"/>
          </a:xfrm>
        </p:spPr>
        <p:txBody>
          <a:bodyPr>
            <a:normAutofit/>
          </a:bodyPr>
          <a:lstStyle/>
          <a:p>
            <a:r>
              <a:rPr lang="en-US" dirty="0">
                <a:solidFill>
                  <a:schemeClr val="accent4">
                    <a:lumMod val="75000"/>
                  </a:schemeClr>
                </a:solidFill>
              </a:rPr>
              <a:t>It is a program execution engine that loads and executes the program. It converts the program into native code. It acts as an interface between the framework and operating system. It does exception handling, memory management, and garbage collection. Moreover, it provides security, type-safety, interoperability, and </a:t>
            </a:r>
            <a:r>
              <a:rPr lang="en-US" dirty="0" err="1">
                <a:solidFill>
                  <a:schemeClr val="accent4">
                    <a:lumMod val="75000"/>
                  </a:schemeClr>
                </a:solidFill>
              </a:rPr>
              <a:t>portablility</a:t>
            </a:r>
            <a:r>
              <a:rPr lang="en-US" dirty="0">
                <a:solidFill>
                  <a:schemeClr val="accent4">
                    <a:lumMod val="75000"/>
                  </a:schemeClr>
                </a:solidFill>
              </a:rPr>
              <a:t>. A list of CLR components are given below:</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5994" y="1825624"/>
            <a:ext cx="3683305" cy="4718867"/>
          </a:xfrm>
          <a:prstGeom prst="rect">
            <a:avLst/>
          </a:prstGeom>
        </p:spPr>
      </p:pic>
    </p:spTree>
    <p:extLst>
      <p:ext uri="{BB962C8B-B14F-4D97-AF65-F5344CB8AC3E}">
        <p14:creationId xmlns:p14="http://schemas.microsoft.com/office/powerpoint/2010/main" val="1725144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FCL (Framework Class Library)</a:t>
            </a:r>
            <a:endParaRPr lang="en-US" dirty="0">
              <a:solidFill>
                <a:srgbClr val="002060"/>
              </a:solidFill>
            </a:endParaRPr>
          </a:p>
        </p:txBody>
      </p:sp>
      <p:sp>
        <p:nvSpPr>
          <p:cNvPr id="5" name="Content Placeholder 4"/>
          <p:cNvSpPr>
            <a:spLocks noGrp="1"/>
          </p:cNvSpPr>
          <p:nvPr>
            <p:ph idx="1"/>
          </p:nvPr>
        </p:nvSpPr>
        <p:spPr>
          <a:xfrm>
            <a:off x="838200" y="1825624"/>
            <a:ext cx="4517572" cy="5032375"/>
          </a:xfrm>
        </p:spPr>
        <p:txBody>
          <a:bodyPr>
            <a:normAutofit/>
          </a:bodyPr>
          <a:lstStyle/>
          <a:p>
            <a:r>
              <a:rPr lang="en-US" dirty="0">
                <a:solidFill>
                  <a:schemeClr val="accent4">
                    <a:lumMod val="75000"/>
                  </a:schemeClr>
                </a:solidFill>
              </a:rPr>
              <a:t>It is a standard library that is a collection of thousands of classes and used to build an application. The BCL (Base Class Library) is the core of the FCL and provides basic functionalities.</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3746" y="1825624"/>
            <a:ext cx="5257790" cy="4615291"/>
          </a:xfrm>
          <a:prstGeom prst="rect">
            <a:avLst/>
          </a:prstGeom>
        </p:spPr>
      </p:pic>
    </p:spTree>
    <p:extLst>
      <p:ext uri="{BB962C8B-B14F-4D97-AF65-F5344CB8AC3E}">
        <p14:creationId xmlns:p14="http://schemas.microsoft.com/office/powerpoint/2010/main" val="2217611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Components of </a:t>
            </a:r>
            <a:r>
              <a:rPr lang="en-US" dirty="0" err="1">
                <a:solidFill>
                  <a:srgbClr val="002060"/>
                </a:solidFill>
              </a:rPr>
              <a:t>.Net</a:t>
            </a:r>
            <a:r>
              <a:rPr lang="en-US" dirty="0">
                <a:solidFill>
                  <a:srgbClr val="002060"/>
                </a:solidFill>
              </a:rPr>
              <a:t> Framework</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fontScale="92500" lnSpcReduction="20000"/>
          </a:bodyPr>
          <a:lstStyle/>
          <a:p>
            <a:pPr marL="0" indent="0">
              <a:buNone/>
            </a:pPr>
            <a:r>
              <a:rPr lang="en-US" dirty="0" err="1">
                <a:solidFill>
                  <a:srgbClr val="002060"/>
                </a:solidFill>
              </a:rPr>
              <a:t>WinForms</a:t>
            </a:r>
            <a:endParaRPr lang="en-US" dirty="0">
              <a:solidFill>
                <a:srgbClr val="002060"/>
              </a:solidFill>
            </a:endParaRPr>
          </a:p>
          <a:p>
            <a:r>
              <a:rPr lang="en-US" dirty="0" smtClean="0">
                <a:solidFill>
                  <a:schemeClr val="accent4">
                    <a:lumMod val="75000"/>
                  </a:schemeClr>
                </a:solidFill>
              </a:rPr>
              <a:t>Windows </a:t>
            </a:r>
            <a:r>
              <a:rPr lang="en-US" dirty="0">
                <a:solidFill>
                  <a:schemeClr val="accent4">
                    <a:lumMod val="75000"/>
                  </a:schemeClr>
                </a:solidFill>
              </a:rPr>
              <a:t>Forms is a smart client technology for the .NET Framework, a set of managed libraries that simplify common application tasks such as reading and writing to the file system.</a:t>
            </a:r>
          </a:p>
          <a:p>
            <a:pPr marL="0" indent="0">
              <a:buNone/>
            </a:pPr>
            <a:r>
              <a:rPr lang="en-US" dirty="0">
                <a:solidFill>
                  <a:srgbClr val="002060"/>
                </a:solidFill>
              </a:rPr>
              <a:t>ASP.NET</a:t>
            </a:r>
          </a:p>
          <a:p>
            <a:r>
              <a:rPr lang="en-US" dirty="0" smtClean="0">
                <a:solidFill>
                  <a:schemeClr val="accent4">
                    <a:lumMod val="75000"/>
                  </a:schemeClr>
                </a:solidFill>
              </a:rPr>
              <a:t>ASP.NET </a:t>
            </a:r>
            <a:r>
              <a:rPr lang="en-US" dirty="0">
                <a:solidFill>
                  <a:schemeClr val="accent4">
                    <a:lumMod val="75000"/>
                  </a:schemeClr>
                </a:solidFill>
              </a:rPr>
              <a:t>is a web framework designed and developed by Microsoft. It is used to develop websites, web applications, and web services. It provides a fantastic integration of HTML, CSS, and JavaScript. It was first released in January 2002.</a:t>
            </a:r>
          </a:p>
          <a:p>
            <a:pPr marL="0" indent="0">
              <a:buNone/>
            </a:pPr>
            <a:r>
              <a:rPr lang="en-US" dirty="0">
                <a:solidFill>
                  <a:srgbClr val="002060"/>
                </a:solidFill>
              </a:rPr>
              <a:t>ADO.NET</a:t>
            </a:r>
          </a:p>
          <a:p>
            <a:r>
              <a:rPr lang="en-US" dirty="0" smtClean="0">
                <a:solidFill>
                  <a:schemeClr val="accent4">
                    <a:lumMod val="75000"/>
                  </a:schemeClr>
                </a:solidFill>
              </a:rPr>
              <a:t>ADO.NET </a:t>
            </a:r>
            <a:r>
              <a:rPr lang="en-US" dirty="0">
                <a:solidFill>
                  <a:schemeClr val="accent4">
                    <a:lumMod val="75000"/>
                  </a:schemeClr>
                </a:solidFill>
              </a:rPr>
              <a:t>is a module of </a:t>
            </a:r>
            <a:r>
              <a:rPr lang="en-US" dirty="0" err="1">
                <a:solidFill>
                  <a:schemeClr val="accent4">
                    <a:lumMod val="75000"/>
                  </a:schemeClr>
                </a:solidFill>
              </a:rPr>
              <a:t>.Net</a:t>
            </a:r>
            <a:r>
              <a:rPr lang="en-US" dirty="0">
                <a:solidFill>
                  <a:schemeClr val="accent4">
                    <a:lumMod val="75000"/>
                  </a:schemeClr>
                </a:solidFill>
              </a:rPr>
              <a:t> Framework, which is used to establish a connection between application and data sources. Data sources can be such as SQL Server and XML. ADO .NET consists of classes that can be used to connect, retrieve, insert, and delete data.</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1809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Components of </a:t>
            </a:r>
            <a:r>
              <a:rPr lang="en-US" dirty="0" err="1">
                <a:solidFill>
                  <a:srgbClr val="002060"/>
                </a:solidFill>
              </a:rPr>
              <a:t>.Net</a:t>
            </a:r>
            <a:r>
              <a:rPr lang="en-US" dirty="0">
                <a:solidFill>
                  <a:srgbClr val="002060"/>
                </a:solidFill>
              </a:rPr>
              <a:t> Framework</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fontScale="92500" lnSpcReduction="20000"/>
          </a:bodyPr>
          <a:lstStyle/>
          <a:p>
            <a:pPr marL="0" indent="0">
              <a:buNone/>
            </a:pPr>
            <a:r>
              <a:rPr lang="en-US" dirty="0">
                <a:solidFill>
                  <a:srgbClr val="002060"/>
                </a:solidFill>
              </a:rPr>
              <a:t>WPF (Windows Presentation Foundation)</a:t>
            </a:r>
          </a:p>
          <a:p>
            <a:r>
              <a:rPr lang="en-US" dirty="0" smtClean="0">
                <a:solidFill>
                  <a:schemeClr val="accent4">
                    <a:lumMod val="75000"/>
                  </a:schemeClr>
                </a:solidFill>
              </a:rPr>
              <a:t>Windows </a:t>
            </a:r>
            <a:r>
              <a:rPr lang="en-US" dirty="0">
                <a:solidFill>
                  <a:schemeClr val="accent4">
                    <a:lumMod val="75000"/>
                  </a:schemeClr>
                </a:solidFill>
              </a:rPr>
              <a:t>Presentation Foundation (WPF) is a graphical subsystem by Microsoft for rendering user interfaces in Windows-based applications. WPF, previously known as "Avalon", was initially released as part of .NET Framework 3.0 in 2006. WPF uses DirectX.</a:t>
            </a:r>
          </a:p>
          <a:p>
            <a:pPr marL="0" indent="0">
              <a:buNone/>
            </a:pPr>
            <a:r>
              <a:rPr lang="en-US" dirty="0">
                <a:solidFill>
                  <a:srgbClr val="002060"/>
                </a:solidFill>
              </a:rPr>
              <a:t>WCF (Windows Communication Foundation)</a:t>
            </a:r>
          </a:p>
          <a:p>
            <a:r>
              <a:rPr lang="en-US" dirty="0" smtClean="0">
                <a:solidFill>
                  <a:schemeClr val="accent4">
                    <a:lumMod val="75000"/>
                  </a:schemeClr>
                </a:solidFill>
              </a:rPr>
              <a:t>It </a:t>
            </a:r>
            <a:r>
              <a:rPr lang="en-US" dirty="0">
                <a:solidFill>
                  <a:schemeClr val="accent4">
                    <a:lumMod val="75000"/>
                  </a:schemeClr>
                </a:solidFill>
              </a:rPr>
              <a:t>is a framework for building service-oriented applications. Using WCF, you can send data as asynchronous messages from one service endpoint to another.</a:t>
            </a:r>
          </a:p>
          <a:p>
            <a:pPr marL="0" indent="0">
              <a:buNone/>
            </a:pPr>
            <a:r>
              <a:rPr lang="en-US" dirty="0">
                <a:solidFill>
                  <a:srgbClr val="002060"/>
                </a:solidFill>
              </a:rPr>
              <a:t>WF (Workflow Foundation)</a:t>
            </a:r>
          </a:p>
          <a:p>
            <a:r>
              <a:rPr lang="en-US" dirty="0" smtClean="0">
                <a:solidFill>
                  <a:schemeClr val="accent4">
                    <a:lumMod val="75000"/>
                  </a:schemeClr>
                </a:solidFill>
              </a:rPr>
              <a:t>Windows </a:t>
            </a:r>
            <a:r>
              <a:rPr lang="en-US" dirty="0">
                <a:solidFill>
                  <a:schemeClr val="accent4">
                    <a:lumMod val="75000"/>
                  </a:schemeClr>
                </a:solidFill>
              </a:rPr>
              <a:t>Workflow Foundation (WF) is a Microsoft technology that provides an API, an in-process workflow engine, and a </a:t>
            </a:r>
            <a:r>
              <a:rPr lang="en-US" dirty="0" err="1">
                <a:solidFill>
                  <a:schemeClr val="accent4">
                    <a:lumMod val="75000"/>
                  </a:schemeClr>
                </a:solidFill>
              </a:rPr>
              <a:t>rehostable</a:t>
            </a:r>
            <a:r>
              <a:rPr lang="en-US" dirty="0">
                <a:solidFill>
                  <a:schemeClr val="accent4">
                    <a:lumMod val="75000"/>
                  </a:schemeClr>
                </a:solidFill>
              </a:rPr>
              <a:t> designer to implement long-running processes as workflows within .NET applications. </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013788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Components of </a:t>
            </a:r>
            <a:r>
              <a:rPr lang="en-US" dirty="0" err="1">
                <a:solidFill>
                  <a:srgbClr val="002060"/>
                </a:solidFill>
              </a:rPr>
              <a:t>.Net</a:t>
            </a:r>
            <a:r>
              <a:rPr lang="en-US" dirty="0">
                <a:solidFill>
                  <a:srgbClr val="002060"/>
                </a:solidFill>
              </a:rPr>
              <a:t> Framework</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a:bodyPr>
          <a:lstStyle/>
          <a:p>
            <a:pPr marL="0" indent="0">
              <a:buNone/>
            </a:pPr>
            <a:r>
              <a:rPr lang="en-US" dirty="0" smtClean="0">
                <a:solidFill>
                  <a:srgbClr val="002060"/>
                </a:solidFill>
              </a:rPr>
              <a:t>LINQ </a:t>
            </a:r>
            <a:r>
              <a:rPr lang="en-US" dirty="0">
                <a:solidFill>
                  <a:srgbClr val="002060"/>
                </a:solidFill>
              </a:rPr>
              <a:t>(Language Integrated Query)</a:t>
            </a:r>
          </a:p>
          <a:p>
            <a:r>
              <a:rPr lang="en-US" dirty="0" smtClean="0">
                <a:solidFill>
                  <a:schemeClr val="accent4">
                    <a:lumMod val="75000"/>
                  </a:schemeClr>
                </a:solidFill>
              </a:rPr>
              <a:t>It </a:t>
            </a:r>
            <a:r>
              <a:rPr lang="en-US" dirty="0">
                <a:solidFill>
                  <a:schemeClr val="accent4">
                    <a:lumMod val="75000"/>
                  </a:schemeClr>
                </a:solidFill>
              </a:rPr>
              <a:t>is a query language, introduced in .NET 3.5 framework. It is used to make the query for data sources with C# or Visual Basics programming languages.</a:t>
            </a:r>
          </a:p>
          <a:p>
            <a:pPr marL="0" indent="0">
              <a:buNone/>
            </a:pPr>
            <a:r>
              <a:rPr lang="en-US" dirty="0">
                <a:solidFill>
                  <a:srgbClr val="002060"/>
                </a:solidFill>
              </a:rPr>
              <a:t>Entity Framework</a:t>
            </a:r>
          </a:p>
          <a:p>
            <a:r>
              <a:rPr lang="en-US" dirty="0" smtClean="0">
                <a:solidFill>
                  <a:schemeClr val="accent4">
                    <a:lumMod val="75000"/>
                  </a:schemeClr>
                </a:solidFill>
              </a:rPr>
              <a:t>It </a:t>
            </a:r>
            <a:r>
              <a:rPr lang="en-US" dirty="0">
                <a:solidFill>
                  <a:schemeClr val="accent4">
                    <a:lumMod val="75000"/>
                  </a:schemeClr>
                </a:solidFill>
              </a:rPr>
              <a:t>is an ORM based open source framework which is used to work with a database using .NET objects. It eliminates a lot of developers effort to handle the database. It is Microsoft's recommended technology to deal with the database.</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052312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1113</TotalTime>
  <Words>730</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.NET Framework</vt:lpstr>
      <vt:lpstr>Introduction</vt:lpstr>
      <vt:lpstr>Introduction</vt:lpstr>
      <vt:lpstr>Introduction</vt:lpstr>
      <vt:lpstr>Components of .Net Framework CLR (Common Language Runtime)</vt:lpstr>
      <vt:lpstr>FCL (Framework Class Library)</vt:lpstr>
      <vt:lpstr>Components of .Net Framework</vt:lpstr>
      <vt:lpstr>Components of .Net Framework</vt:lpstr>
      <vt:lpstr>Components of .Net Framework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260</cp:revision>
  <dcterms:created xsi:type="dcterms:W3CDTF">2020-05-18T03:14:36Z</dcterms:created>
  <dcterms:modified xsi:type="dcterms:W3CDTF">2022-04-03T05:11:46Z</dcterms:modified>
</cp:coreProperties>
</file>