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03-Apr-22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Authentication and Authorization in ASP.NET</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Authentication in ASP.NET</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This article will discuss how to implement ASP.NET authentication and authorization. This article initially starts with authentication and authorization concepts and later explains the three important ways of doing authentication and authorization i.e. windows, forms and passport. As the article moves ahead it explains basic, digest and integrated authentication in depth. This article also dives in depth on how forms authentication can be used to implement custom authentication and single-sign on authentication. One of the important concepts this article touch bases is ticket generation in cookies and how ASP.NET membership and role can help us to increase productivity.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Authentication and Authorization</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Before proceeding ahead we need to understand four important vocabularies which you will see in this article again and again: - authentication, authorization, principal and identity. Let’s first start with authentication and authorization. If you search in www.google.com for the dictionary meaning of authentication and authorization, you will land up with something below:-</a:t>
            </a:r>
          </a:p>
          <a:p>
            <a:pPr lvl="1"/>
            <a:r>
              <a:rPr lang="en-US" dirty="0" smtClean="0">
                <a:solidFill>
                  <a:schemeClr val="accent4">
                    <a:lumMod val="75000"/>
                  </a:schemeClr>
                </a:solidFill>
              </a:rPr>
              <a:t>Authentication</a:t>
            </a:r>
            <a:r>
              <a:rPr lang="en-US" dirty="0">
                <a:solidFill>
                  <a:schemeClr val="accent4">
                    <a:lumMod val="75000"/>
                  </a:schemeClr>
                </a:solidFill>
              </a:rPr>
              <a:t>: - prove genuineness</a:t>
            </a:r>
          </a:p>
          <a:p>
            <a:pPr lvl="1"/>
            <a:r>
              <a:rPr lang="en-US" dirty="0" smtClean="0">
                <a:solidFill>
                  <a:schemeClr val="accent4">
                    <a:lumMod val="75000"/>
                  </a:schemeClr>
                </a:solidFill>
              </a:rPr>
              <a:t>Authorization</a:t>
            </a:r>
            <a:r>
              <a:rPr lang="en-US" dirty="0">
                <a:solidFill>
                  <a:schemeClr val="accent4">
                    <a:lumMod val="75000"/>
                  </a:schemeClr>
                </a:solidFill>
              </a:rPr>
              <a:t>: - process of granting approval or permission on resources.</a:t>
            </a:r>
          </a:p>
          <a:p>
            <a:r>
              <a:rPr lang="en-US" dirty="0" smtClean="0">
                <a:solidFill>
                  <a:schemeClr val="accent4">
                    <a:lumMod val="75000"/>
                  </a:schemeClr>
                </a:solidFill>
              </a:rPr>
              <a:t>The </a:t>
            </a:r>
            <a:r>
              <a:rPr lang="en-US" dirty="0">
                <a:solidFill>
                  <a:schemeClr val="accent4">
                    <a:lumMod val="75000"/>
                  </a:schemeClr>
                </a:solidFill>
              </a:rPr>
              <a:t>same dictionary meaning applies to ASP.NET as well. In ASP.NET authentication means to identify the user or in other words its nothing but to validate that he exists in your database and he is the proper user</a:t>
            </a:r>
            <a:r>
              <a:rPr lang="en-US" dirty="0" smtClean="0">
                <a:solidFill>
                  <a:schemeClr val="accent4">
                    <a:lumMod val="75000"/>
                  </a:schemeClr>
                </a:solidFill>
              </a:rPr>
              <a:t>.</a:t>
            </a:r>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52871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Authentication and Authorization</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smtClean="0">
                <a:solidFill>
                  <a:schemeClr val="accent4">
                    <a:lumMod val="75000"/>
                  </a:schemeClr>
                </a:solidFill>
              </a:rPr>
              <a:t>Authorization </a:t>
            </a:r>
            <a:r>
              <a:rPr lang="en-US" dirty="0">
                <a:solidFill>
                  <a:schemeClr val="accent4">
                    <a:lumMod val="75000"/>
                  </a:schemeClr>
                </a:solidFill>
              </a:rPr>
              <a:t>means does he have access to a particular resource on the IIS website. A resource can be an ASP.NET web page, media files (MP4, GIF, JPEG </a:t>
            </a:r>
            <a:r>
              <a:rPr lang="en-US" dirty="0" err="1">
                <a:solidFill>
                  <a:schemeClr val="accent4">
                    <a:lumMod val="75000"/>
                  </a:schemeClr>
                </a:solidFill>
              </a:rPr>
              <a:t>etc</a:t>
            </a:r>
            <a:r>
              <a:rPr lang="en-US" dirty="0">
                <a:solidFill>
                  <a:schemeClr val="accent4">
                    <a:lumMod val="75000"/>
                  </a:schemeClr>
                </a:solidFill>
              </a:rPr>
              <a:t>), compressed file (ZIP, RAR) etc.</a:t>
            </a:r>
          </a:p>
          <a:p>
            <a:r>
              <a:rPr lang="en-US" dirty="0">
                <a:solidFill>
                  <a:schemeClr val="accent4">
                    <a:lumMod val="75000"/>
                  </a:schemeClr>
                </a:solidFill>
              </a:rPr>
              <a:t>So the first process which happens is authentication and then authorization. Below is a simple graphical representation of authentication and authorization. So when the user enters ‘</a:t>
            </a:r>
            <a:r>
              <a:rPr lang="en-US" dirty="0" err="1">
                <a:solidFill>
                  <a:schemeClr val="accent4">
                    <a:lumMod val="75000"/>
                  </a:schemeClr>
                </a:solidFill>
              </a:rPr>
              <a:t>userid</a:t>
            </a:r>
            <a:r>
              <a:rPr lang="en-US" dirty="0">
                <a:solidFill>
                  <a:schemeClr val="accent4">
                    <a:lumMod val="75000"/>
                  </a:schemeClr>
                </a:solidFill>
              </a:rPr>
              <a:t>’ and ‘password’ he is first authenticated and identified by the user name.</a:t>
            </a:r>
          </a:p>
          <a:p>
            <a:r>
              <a:rPr lang="en-US" dirty="0">
                <a:solidFill>
                  <a:schemeClr val="accent4">
                    <a:lumMod val="75000"/>
                  </a:schemeClr>
                </a:solidFill>
              </a:rPr>
              <a:t>Now when the user starts accessing resources like pages, </a:t>
            </a:r>
            <a:r>
              <a:rPr lang="en-US" dirty="0" err="1">
                <a:solidFill>
                  <a:schemeClr val="accent4">
                    <a:lumMod val="75000"/>
                  </a:schemeClr>
                </a:solidFill>
              </a:rPr>
              <a:t>ASPDOTNETauthentication</a:t>
            </a:r>
            <a:r>
              <a:rPr lang="en-US" dirty="0">
                <a:solidFill>
                  <a:schemeClr val="accent4">
                    <a:lumMod val="75000"/>
                  </a:schemeClr>
                </a:solidFill>
              </a:rPr>
              <a:t>, videos </a:t>
            </a:r>
            <a:r>
              <a:rPr lang="en-US" dirty="0" err="1">
                <a:solidFill>
                  <a:schemeClr val="accent4">
                    <a:lumMod val="75000"/>
                  </a:schemeClr>
                </a:solidFill>
              </a:rPr>
              <a:t>etc</a:t>
            </a:r>
            <a:r>
              <a:rPr lang="en-US" dirty="0">
                <a:solidFill>
                  <a:schemeClr val="accent4">
                    <a:lumMod val="75000"/>
                  </a:schemeClr>
                </a:solidFill>
              </a:rPr>
              <a:t>, he is checked whether he has the necessary access for the resources. The process of identifying the rights for resources is termed as ‘Authorization’.</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971135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Authentication and Authorization</a:t>
            </a:r>
            <a:endParaRPr lang="en-US" dirty="0">
              <a:solidFill>
                <a:srgbClr val="002060"/>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252166" cy="3811703"/>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
        <p:nvSpPr>
          <p:cNvPr id="3" name="Rectangle 2"/>
          <p:cNvSpPr/>
          <p:nvPr/>
        </p:nvSpPr>
        <p:spPr>
          <a:xfrm>
            <a:off x="838200" y="5557554"/>
            <a:ext cx="10252166" cy="954107"/>
          </a:xfrm>
          <a:prstGeom prst="rect">
            <a:avLst/>
          </a:prstGeom>
        </p:spPr>
        <p:txBody>
          <a:bodyPr wrap="square">
            <a:spAutoFit/>
          </a:bodyPr>
          <a:lstStyle/>
          <a:p>
            <a:r>
              <a:rPr lang="en-US" sz="2800" dirty="0">
                <a:solidFill>
                  <a:schemeClr val="accent4">
                    <a:lumMod val="75000"/>
                  </a:schemeClr>
                </a:solidFill>
              </a:rPr>
              <a:t>To put it in simple words to identify “he is shiv” is authentication and to identify that “Shiv is admin” is authorization.</a:t>
            </a:r>
          </a:p>
        </p:txBody>
      </p:sp>
    </p:spTree>
    <p:extLst>
      <p:ext uri="{BB962C8B-B14F-4D97-AF65-F5344CB8AC3E}">
        <p14:creationId xmlns:p14="http://schemas.microsoft.com/office/powerpoint/2010/main" val="228002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Detecting authentication and authorization: - The principal and identity objects</a:t>
            </a:r>
            <a:endParaRPr lang="en-US" dirty="0">
              <a:solidFill>
                <a:srgbClr val="002060"/>
              </a:solidFill>
            </a:endParaRPr>
          </a:p>
        </p:txBody>
      </p:sp>
      <p:sp>
        <p:nvSpPr>
          <p:cNvPr id="5" name="Content Placeholder 4"/>
          <p:cNvSpPr>
            <a:spLocks noGrp="1"/>
          </p:cNvSpPr>
          <p:nvPr>
            <p:ph idx="1"/>
          </p:nvPr>
        </p:nvSpPr>
        <p:spPr>
          <a:xfrm>
            <a:off x="838200" y="1825624"/>
            <a:ext cx="5614851" cy="5032375"/>
          </a:xfrm>
        </p:spPr>
        <p:txBody>
          <a:bodyPr>
            <a:normAutofit/>
          </a:bodyPr>
          <a:lstStyle/>
          <a:p>
            <a:r>
              <a:rPr lang="en-US" dirty="0">
                <a:solidFill>
                  <a:schemeClr val="accent4">
                    <a:lumMod val="75000"/>
                  </a:schemeClr>
                </a:solidFill>
              </a:rPr>
              <a:t>At any moment of time if you want to know who the user is and what kind of authentication type he using you can use the identity object. If you want to know what kind of roles it’s associated with then we need to use the principal object. In other words to get authentication details we need to the identity object and to know about authorization details of that identity we need the principal object.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468" t="3317" r="2661" b="4869"/>
          <a:stretch/>
        </p:blipFill>
        <p:spPr>
          <a:xfrm>
            <a:off x="6495816" y="2704011"/>
            <a:ext cx="5626515" cy="2913018"/>
          </a:xfrm>
          <a:prstGeom prst="rect">
            <a:avLst/>
          </a:prstGeom>
        </p:spPr>
      </p:pic>
    </p:spTree>
    <p:extLst>
      <p:ext uri="{BB962C8B-B14F-4D97-AF65-F5344CB8AC3E}">
        <p14:creationId xmlns:p14="http://schemas.microsoft.com/office/powerpoint/2010/main" val="48480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Types of authentication and authorization in ASP.NE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There are three ways of doing authentication and authorization in ASP.NET:-</a:t>
            </a:r>
          </a:p>
          <a:p>
            <a:r>
              <a:rPr lang="en-US" dirty="0" smtClean="0">
                <a:solidFill>
                  <a:srgbClr val="002060"/>
                </a:solidFill>
              </a:rPr>
              <a:t>Windows </a:t>
            </a:r>
            <a:r>
              <a:rPr lang="en-US" dirty="0">
                <a:solidFill>
                  <a:srgbClr val="002060"/>
                </a:solidFill>
              </a:rPr>
              <a:t>authentication</a:t>
            </a:r>
            <a:r>
              <a:rPr lang="en-US" dirty="0" smtClean="0">
                <a:solidFill>
                  <a:srgbClr val="002060"/>
                </a:solidFill>
              </a:rPr>
              <a:t>:- </a:t>
            </a:r>
            <a:r>
              <a:rPr lang="en-US" dirty="0">
                <a:solidFill>
                  <a:schemeClr val="accent4">
                    <a:lumMod val="75000"/>
                  </a:schemeClr>
                </a:solidFill>
              </a:rPr>
              <a:t>In this methodology ASP.NET web pages will use local windows users and groups to authenticate and authorize resources.</a:t>
            </a:r>
          </a:p>
          <a:p>
            <a:r>
              <a:rPr lang="en-US" dirty="0" smtClean="0">
                <a:solidFill>
                  <a:srgbClr val="002060"/>
                </a:solidFill>
              </a:rPr>
              <a:t>Forms </a:t>
            </a:r>
            <a:r>
              <a:rPr lang="en-US" dirty="0">
                <a:solidFill>
                  <a:srgbClr val="002060"/>
                </a:solidFill>
              </a:rPr>
              <a:t>Authentication</a:t>
            </a:r>
            <a:r>
              <a:rPr lang="en-US" dirty="0" smtClean="0">
                <a:solidFill>
                  <a:srgbClr val="002060"/>
                </a:solidFill>
              </a:rPr>
              <a:t>:- </a:t>
            </a:r>
            <a:r>
              <a:rPr lang="en-US" dirty="0">
                <a:solidFill>
                  <a:schemeClr val="accent4">
                    <a:lumMod val="75000"/>
                  </a:schemeClr>
                </a:solidFill>
              </a:rPr>
              <a:t>This is a cookie based authentication where username and password are stored on client machines as cookie files or they are sent through URL for every request. Form-based authentication presents the user with an HTML-based Web page that prompts the user for credentials</a:t>
            </a:r>
            <a:r>
              <a:rPr lang="en-US" dirty="0" smtClean="0">
                <a:solidFill>
                  <a:schemeClr val="accent4">
                    <a:lumMod val="75000"/>
                  </a:schemeClr>
                </a:solidFill>
              </a:rPr>
              <a:t>.</a:t>
            </a:r>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58505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Types of authentication and authorization in ASP.NE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smtClean="0">
                <a:solidFill>
                  <a:srgbClr val="002060"/>
                </a:solidFill>
              </a:rPr>
              <a:t>Passport authentication:- </a:t>
            </a:r>
            <a:r>
              <a:rPr lang="en-US" dirty="0">
                <a:solidFill>
                  <a:schemeClr val="accent4">
                    <a:lumMod val="75000"/>
                  </a:schemeClr>
                </a:solidFill>
              </a:rPr>
              <a:t>Passport authentication is based on the passport website provided</a:t>
            </a:r>
          </a:p>
          <a:p>
            <a:r>
              <a:rPr lang="en-US" dirty="0">
                <a:solidFill>
                  <a:schemeClr val="accent4">
                    <a:lumMod val="75000"/>
                  </a:schemeClr>
                </a:solidFill>
              </a:rPr>
              <a:t>by the Microsoft .So when user logins with credentials it will be reached to the passport website ( i.e. </a:t>
            </a:r>
            <a:r>
              <a:rPr lang="en-US" dirty="0" err="1">
                <a:solidFill>
                  <a:schemeClr val="accent4">
                    <a:lumMod val="75000"/>
                  </a:schemeClr>
                </a:solidFill>
              </a:rPr>
              <a:t>hotmail,devhood,windows</a:t>
            </a:r>
            <a:r>
              <a:rPr lang="en-US" dirty="0">
                <a:solidFill>
                  <a:schemeClr val="accent4">
                    <a:lumMod val="75000"/>
                  </a:schemeClr>
                </a:solidFill>
              </a:rPr>
              <a:t> live </a:t>
            </a:r>
            <a:r>
              <a:rPr lang="en-US" dirty="0" err="1">
                <a:solidFill>
                  <a:schemeClr val="accent4">
                    <a:lumMod val="75000"/>
                  </a:schemeClr>
                </a:solidFill>
              </a:rPr>
              <a:t>etc</a:t>
            </a:r>
            <a:r>
              <a:rPr lang="en-US" dirty="0">
                <a:solidFill>
                  <a:schemeClr val="accent4">
                    <a:lumMod val="75000"/>
                  </a:schemeClr>
                </a:solidFill>
              </a:rPr>
              <a:t>) where authentication will happen. If Authentication is successful it will return a token to your website.</a:t>
            </a:r>
          </a:p>
          <a:p>
            <a:r>
              <a:rPr lang="en-US" dirty="0" smtClean="0">
                <a:solidFill>
                  <a:srgbClr val="002060"/>
                </a:solidFill>
              </a:rPr>
              <a:t>Anonymous </a:t>
            </a:r>
            <a:r>
              <a:rPr lang="en-US" dirty="0">
                <a:solidFill>
                  <a:srgbClr val="002060"/>
                </a:solidFill>
              </a:rPr>
              <a:t>access</a:t>
            </a:r>
            <a:r>
              <a:rPr lang="en-US" dirty="0" smtClean="0">
                <a:solidFill>
                  <a:srgbClr val="002060"/>
                </a:solidFill>
              </a:rPr>
              <a:t>:- </a:t>
            </a:r>
            <a:r>
              <a:rPr lang="en-US" dirty="0">
                <a:solidFill>
                  <a:schemeClr val="accent4">
                    <a:lumMod val="75000"/>
                  </a:schemeClr>
                </a:solidFill>
              </a:rPr>
              <a:t>If you do not want any kind of authentication then you will go for Anonymous access.</a:t>
            </a:r>
          </a:p>
          <a:p>
            <a:r>
              <a:rPr lang="en-US" dirty="0" err="1" smtClean="0">
                <a:solidFill>
                  <a:schemeClr val="accent4">
                    <a:lumMod val="75000"/>
                  </a:schemeClr>
                </a:solidFill>
              </a:rPr>
              <a:t>GenericPrincipal</a:t>
            </a:r>
            <a:r>
              <a:rPr lang="en-US" dirty="0" smtClean="0">
                <a:solidFill>
                  <a:schemeClr val="accent4">
                    <a:lumMod val="75000"/>
                  </a:schemeClr>
                </a:solidFill>
              </a:rPr>
              <a:t> </a:t>
            </a:r>
            <a:r>
              <a:rPr lang="en-US" dirty="0">
                <a:solidFill>
                  <a:schemeClr val="accent4">
                    <a:lumMod val="75000"/>
                  </a:schemeClr>
                </a:solidFill>
              </a:rPr>
              <a:t>and </a:t>
            </a:r>
            <a:r>
              <a:rPr lang="en-US" dirty="0" err="1">
                <a:solidFill>
                  <a:schemeClr val="accent4">
                    <a:lumMod val="75000"/>
                  </a:schemeClr>
                </a:solidFill>
              </a:rPr>
              <a:t>GenericIdentity</a:t>
            </a:r>
            <a:r>
              <a:rPr lang="en-US" dirty="0">
                <a:solidFill>
                  <a:schemeClr val="accent4">
                    <a:lumMod val="75000"/>
                  </a:schemeClr>
                </a:solidFill>
              </a:rPr>
              <a:t> objects represent users who have been authenticated using Forms authentication or other custom authentication mechanisms. With these objects, the role list is obtained in a custom manner, typically from a database.</a:t>
            </a:r>
          </a:p>
          <a:p>
            <a:r>
              <a:rPr lang="en-US" dirty="0" err="1">
                <a:solidFill>
                  <a:schemeClr val="accent4">
                    <a:lumMod val="75000"/>
                  </a:schemeClr>
                </a:solidFill>
              </a:rPr>
              <a:t>FormsIdentity</a:t>
            </a:r>
            <a:r>
              <a:rPr lang="en-US" dirty="0">
                <a:solidFill>
                  <a:schemeClr val="accent4">
                    <a:lumMod val="75000"/>
                  </a:schemeClr>
                </a:solidFill>
              </a:rPr>
              <a:t> and </a:t>
            </a:r>
            <a:r>
              <a:rPr lang="en-US" dirty="0" err="1">
                <a:solidFill>
                  <a:schemeClr val="accent4">
                    <a:lumMod val="75000"/>
                  </a:schemeClr>
                </a:solidFill>
              </a:rPr>
              <a:t>PassportIdentity</a:t>
            </a:r>
            <a:r>
              <a:rPr lang="en-US" dirty="0">
                <a:solidFill>
                  <a:schemeClr val="accent4">
                    <a:lumMod val="75000"/>
                  </a:schemeClr>
                </a:solidFill>
              </a:rPr>
              <a:t> objects represent users who have been authenticated with Forms and Passport authentication respectively.</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957156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1088</TotalTime>
  <Words>715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Authentication and Authorization in ASP.NET</vt:lpstr>
      <vt:lpstr>Authentication in ASP.NET</vt:lpstr>
      <vt:lpstr>Authentication and Authorization</vt:lpstr>
      <vt:lpstr>Authentication and Authorization</vt:lpstr>
      <vt:lpstr>Authentication and Authorization</vt:lpstr>
      <vt:lpstr>Detecting authentication and authorization: - The principal and identity objects</vt:lpstr>
      <vt:lpstr>Types of authentication and authorization in ASP.NE</vt:lpstr>
      <vt:lpstr>Types of authentication and authorization in ASP.NE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253</cp:revision>
  <dcterms:created xsi:type="dcterms:W3CDTF">2020-05-18T03:14:36Z</dcterms:created>
  <dcterms:modified xsi:type="dcterms:W3CDTF">2022-04-03T06:46:46Z</dcterms:modified>
</cp:coreProperties>
</file>