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4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03-Apr-22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03-Apr-22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03-Apr-22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03-Apr-22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Custom Error Handling in ASP.NET</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fontScale="92500" lnSpcReduction="10000"/>
          </a:bodyPr>
          <a:lstStyle/>
          <a:p>
            <a:r>
              <a:rPr lang="en-US" dirty="0">
                <a:solidFill>
                  <a:schemeClr val="accent4">
                    <a:lumMod val="75000"/>
                  </a:schemeClr>
                </a:solidFill>
              </a:rPr>
              <a:t>Structured exception handling is a fundamental part of the CLR and provides </a:t>
            </a:r>
            <a:r>
              <a:rPr lang="en-US" dirty="0" err="1">
                <a:solidFill>
                  <a:schemeClr val="accent4">
                    <a:lumMod val="75000"/>
                  </a:schemeClr>
                </a:solidFill>
              </a:rPr>
              <a:t>.Net</a:t>
            </a:r>
            <a:r>
              <a:rPr lang="en-US" dirty="0">
                <a:solidFill>
                  <a:schemeClr val="accent4">
                    <a:lumMod val="75000"/>
                  </a:schemeClr>
                </a:solidFill>
              </a:rPr>
              <a:t> programmers a great way of managing errors. In addition to CLR exception system, </a:t>
            </a:r>
            <a:r>
              <a:rPr lang="en-US" dirty="0" err="1">
                <a:solidFill>
                  <a:schemeClr val="accent4">
                    <a:lumMod val="75000"/>
                  </a:schemeClr>
                </a:solidFill>
              </a:rPr>
              <a:t>ASP.Net</a:t>
            </a:r>
            <a:r>
              <a:rPr lang="en-US" dirty="0">
                <a:solidFill>
                  <a:schemeClr val="accent4">
                    <a:lumMod val="75000"/>
                  </a:schemeClr>
                </a:solidFill>
              </a:rPr>
              <a:t> also provides ways of handling errors.</a:t>
            </a:r>
          </a:p>
          <a:p>
            <a:r>
              <a:rPr lang="en-US" dirty="0" smtClean="0">
                <a:solidFill>
                  <a:schemeClr val="accent4">
                    <a:lumMod val="75000"/>
                  </a:schemeClr>
                </a:solidFill>
              </a:rPr>
              <a:t>When </a:t>
            </a:r>
            <a:r>
              <a:rPr lang="en-US" dirty="0">
                <a:solidFill>
                  <a:schemeClr val="accent4">
                    <a:lumMod val="75000"/>
                  </a:schemeClr>
                </a:solidFill>
              </a:rPr>
              <a:t>a runtime or design-time error occurs in an application, </a:t>
            </a:r>
            <a:r>
              <a:rPr lang="en-US" dirty="0" err="1">
                <a:solidFill>
                  <a:schemeClr val="accent4">
                    <a:lumMod val="75000"/>
                  </a:schemeClr>
                </a:solidFill>
              </a:rPr>
              <a:t>ASP.Net</a:t>
            </a:r>
            <a:r>
              <a:rPr lang="en-US" dirty="0">
                <a:solidFill>
                  <a:schemeClr val="accent4">
                    <a:lumMod val="75000"/>
                  </a:schemeClr>
                </a:solidFill>
              </a:rPr>
              <a:t> shows a default error page that gives a brief description of the error along with the line number on which the error occurred. A developer would wish to view this default error page, during the testing of the application since the description helps him in rectifying the error. But he would never want a user trying to access his application, to view this error page. The user would be least bothered to know about the error. Instead of showing the default error page, it would be more sensible to show a customized error page that would let the user send notification of the error to the administrator.</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Explanation</a:t>
            </a:r>
            <a:endParaRPr lang="en-US" dirty="0">
              <a:solidFill>
                <a:srgbClr val="002060"/>
              </a:solidFill>
            </a:endParaRPr>
          </a:p>
        </p:txBody>
      </p:sp>
      <p:sp>
        <p:nvSpPr>
          <p:cNvPr id="5" name="Content Placeholder 4"/>
          <p:cNvSpPr>
            <a:spLocks noGrp="1"/>
          </p:cNvSpPr>
          <p:nvPr>
            <p:ph idx="1"/>
          </p:nvPr>
        </p:nvSpPr>
        <p:spPr/>
        <p:txBody>
          <a:bodyPr>
            <a:normAutofit lnSpcReduction="10000"/>
          </a:bodyPr>
          <a:lstStyle/>
          <a:p>
            <a:r>
              <a:rPr lang="en-US" dirty="0">
                <a:solidFill>
                  <a:schemeClr val="accent4">
                    <a:lumMod val="75000"/>
                  </a:schemeClr>
                </a:solidFill>
              </a:rPr>
              <a:t>Consider an example of an </a:t>
            </a:r>
            <a:r>
              <a:rPr lang="en-US" dirty="0" err="1">
                <a:solidFill>
                  <a:schemeClr val="accent4">
                    <a:lumMod val="75000"/>
                  </a:schemeClr>
                </a:solidFill>
              </a:rPr>
              <a:t>ASP.Net</a:t>
            </a:r>
            <a:r>
              <a:rPr lang="en-US" dirty="0">
                <a:solidFill>
                  <a:schemeClr val="accent4">
                    <a:lumMod val="75000"/>
                  </a:schemeClr>
                </a:solidFill>
              </a:rPr>
              <a:t> application that generates an error intentionally to show how </a:t>
            </a:r>
            <a:r>
              <a:rPr lang="en-US" dirty="0" err="1">
                <a:solidFill>
                  <a:schemeClr val="accent4">
                    <a:lumMod val="75000"/>
                  </a:schemeClr>
                </a:solidFill>
              </a:rPr>
              <a:t>ASP.Net</a:t>
            </a:r>
            <a:r>
              <a:rPr lang="en-US" dirty="0">
                <a:solidFill>
                  <a:schemeClr val="accent4">
                    <a:lumMod val="75000"/>
                  </a:schemeClr>
                </a:solidFill>
              </a:rPr>
              <a:t> detects it and shows the default error page. The below given </a:t>
            </a:r>
            <a:r>
              <a:rPr lang="en-US" dirty="0" err="1">
                <a:solidFill>
                  <a:schemeClr val="accent4">
                    <a:lumMod val="75000"/>
                  </a:schemeClr>
                </a:solidFill>
              </a:rPr>
              <a:t>webform</a:t>
            </a:r>
            <a:r>
              <a:rPr lang="en-US" dirty="0">
                <a:solidFill>
                  <a:schemeClr val="accent4">
                    <a:lumMod val="75000"/>
                  </a:schemeClr>
                </a:solidFill>
              </a:rPr>
              <a:t> contains a label and a button server control. In the </a:t>
            </a:r>
            <a:r>
              <a:rPr lang="en-US" dirty="0" err="1">
                <a:solidFill>
                  <a:schemeClr val="accent4">
                    <a:lumMod val="75000"/>
                  </a:schemeClr>
                </a:solidFill>
              </a:rPr>
              <a:t>eventhandler</a:t>
            </a:r>
            <a:r>
              <a:rPr lang="en-US" dirty="0">
                <a:solidFill>
                  <a:schemeClr val="accent4">
                    <a:lumMod val="75000"/>
                  </a:schemeClr>
                </a:solidFill>
              </a:rPr>
              <a:t> for the button click event, the user will be redirected to another </a:t>
            </a:r>
            <a:r>
              <a:rPr lang="en-US" dirty="0" err="1">
                <a:solidFill>
                  <a:schemeClr val="accent4">
                    <a:lumMod val="75000"/>
                  </a:schemeClr>
                </a:solidFill>
              </a:rPr>
              <a:t>webform</a:t>
            </a:r>
            <a:r>
              <a:rPr lang="en-US" dirty="0">
                <a:solidFill>
                  <a:schemeClr val="accent4">
                    <a:lumMod val="75000"/>
                  </a:schemeClr>
                </a:solidFill>
              </a:rPr>
              <a:t> "Trial.aspx". Since the page being redirected to, is missing </a:t>
            </a:r>
            <a:r>
              <a:rPr lang="en-US" dirty="0" err="1">
                <a:solidFill>
                  <a:schemeClr val="accent4">
                    <a:lumMod val="75000"/>
                  </a:schemeClr>
                </a:solidFill>
              </a:rPr>
              <a:t>ASP.Net</a:t>
            </a:r>
            <a:r>
              <a:rPr lang="en-US" dirty="0">
                <a:solidFill>
                  <a:schemeClr val="accent4">
                    <a:lumMod val="75000"/>
                  </a:schemeClr>
                </a:solidFill>
              </a:rPr>
              <a:t> will show the default error page indicating it is a runtime error.</a:t>
            </a:r>
          </a:p>
          <a:p>
            <a:r>
              <a:rPr lang="en-US" dirty="0" smtClean="0">
                <a:solidFill>
                  <a:schemeClr val="accent4">
                    <a:lumMod val="75000"/>
                  </a:schemeClr>
                </a:solidFill>
              </a:rPr>
              <a:t>Unlike </a:t>
            </a:r>
            <a:r>
              <a:rPr lang="en-US" dirty="0">
                <a:solidFill>
                  <a:schemeClr val="accent4">
                    <a:lumMod val="75000"/>
                  </a:schemeClr>
                </a:solidFill>
              </a:rPr>
              <a:t>classic ASP, </a:t>
            </a:r>
            <a:r>
              <a:rPr lang="en-US" dirty="0" err="1">
                <a:solidFill>
                  <a:schemeClr val="accent4">
                    <a:lumMod val="75000"/>
                  </a:schemeClr>
                </a:solidFill>
              </a:rPr>
              <a:t>ASP.Net</a:t>
            </a:r>
            <a:r>
              <a:rPr lang="en-US" dirty="0">
                <a:solidFill>
                  <a:schemeClr val="accent4">
                    <a:lumMod val="75000"/>
                  </a:schemeClr>
                </a:solidFill>
              </a:rPr>
              <a:t> separates the code for the business logic from the content (</a:t>
            </a:r>
            <a:r>
              <a:rPr lang="en-US" dirty="0" err="1">
                <a:solidFill>
                  <a:schemeClr val="accent4">
                    <a:lumMod val="75000"/>
                  </a:schemeClr>
                </a:solidFill>
              </a:rPr>
              <a:t>i.e</a:t>
            </a:r>
            <a:r>
              <a:rPr lang="en-US" dirty="0">
                <a:solidFill>
                  <a:schemeClr val="accent4">
                    <a:lumMod val="75000"/>
                  </a:schemeClr>
                </a:solidFill>
              </a:rPr>
              <a:t> HTML and interface logic). The sample application has two files named "webform1.aspx" containing the content and "webform1.aspx.vb" containing the code.</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648625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Customizing Error Page</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To customize the default error page, one will have to change the default configuration settings of the application.</a:t>
            </a:r>
          </a:p>
          <a:p>
            <a:r>
              <a:rPr lang="en-US" dirty="0" smtClean="0">
                <a:solidFill>
                  <a:schemeClr val="accent4">
                    <a:lumMod val="75000"/>
                  </a:schemeClr>
                </a:solidFill>
              </a:rPr>
              <a:t>There </a:t>
            </a:r>
            <a:r>
              <a:rPr lang="en-US" dirty="0">
                <a:solidFill>
                  <a:schemeClr val="accent4">
                    <a:lumMod val="75000"/>
                  </a:schemeClr>
                </a:solidFill>
              </a:rPr>
              <a:t>are three error modes in which an </a:t>
            </a:r>
            <a:r>
              <a:rPr lang="en-US" dirty="0" err="1">
                <a:solidFill>
                  <a:schemeClr val="accent4">
                    <a:lumMod val="75000"/>
                  </a:schemeClr>
                </a:solidFill>
              </a:rPr>
              <a:t>ASP.Net</a:t>
            </a:r>
            <a:r>
              <a:rPr lang="en-US" dirty="0">
                <a:solidFill>
                  <a:schemeClr val="accent4">
                    <a:lumMod val="75000"/>
                  </a:schemeClr>
                </a:solidFill>
              </a:rPr>
              <a:t> application can work:</a:t>
            </a:r>
          </a:p>
          <a:p>
            <a:pPr lvl="1"/>
            <a:r>
              <a:rPr lang="en-US" dirty="0" smtClean="0">
                <a:solidFill>
                  <a:srgbClr val="002060"/>
                </a:solidFill>
              </a:rPr>
              <a:t>Off </a:t>
            </a:r>
            <a:r>
              <a:rPr lang="en-US" dirty="0">
                <a:solidFill>
                  <a:srgbClr val="002060"/>
                </a:solidFill>
              </a:rPr>
              <a:t>Mode</a:t>
            </a:r>
          </a:p>
          <a:p>
            <a:pPr lvl="1"/>
            <a:r>
              <a:rPr lang="en-US" dirty="0" smtClean="0">
                <a:solidFill>
                  <a:srgbClr val="002060"/>
                </a:solidFill>
              </a:rPr>
              <a:t>On </a:t>
            </a:r>
            <a:r>
              <a:rPr lang="en-US" dirty="0">
                <a:solidFill>
                  <a:srgbClr val="002060"/>
                </a:solidFill>
              </a:rPr>
              <a:t>Mode</a:t>
            </a:r>
          </a:p>
          <a:p>
            <a:pPr lvl="1"/>
            <a:r>
              <a:rPr lang="en-US" dirty="0" err="1" smtClean="0">
                <a:solidFill>
                  <a:srgbClr val="002060"/>
                </a:solidFill>
              </a:rPr>
              <a:t>RemoteOnly</a:t>
            </a:r>
            <a:r>
              <a:rPr lang="en-US" dirty="0" smtClean="0">
                <a:solidFill>
                  <a:srgbClr val="002060"/>
                </a:solidFill>
              </a:rPr>
              <a:t> </a:t>
            </a:r>
            <a:r>
              <a:rPr lang="en-US" dirty="0">
                <a:solidFill>
                  <a:srgbClr val="002060"/>
                </a:solidFill>
              </a:rPr>
              <a:t>Mode</a:t>
            </a:r>
          </a:p>
          <a:p>
            <a:r>
              <a:rPr lang="en-US" dirty="0" smtClean="0">
                <a:solidFill>
                  <a:schemeClr val="accent4">
                    <a:lumMod val="75000"/>
                  </a:schemeClr>
                </a:solidFill>
              </a:rPr>
              <a:t>The </a:t>
            </a:r>
            <a:r>
              <a:rPr lang="en-US" dirty="0">
                <a:solidFill>
                  <a:schemeClr val="accent4">
                    <a:lumMod val="75000"/>
                  </a:schemeClr>
                </a:solidFill>
              </a:rPr>
              <a:t>Error mode attribute determines whether or not an </a:t>
            </a:r>
            <a:r>
              <a:rPr lang="en-US" dirty="0" err="1">
                <a:solidFill>
                  <a:schemeClr val="accent4">
                    <a:lumMod val="75000"/>
                  </a:schemeClr>
                </a:solidFill>
              </a:rPr>
              <a:t>ASP.Net</a:t>
            </a:r>
            <a:r>
              <a:rPr lang="en-US" dirty="0">
                <a:solidFill>
                  <a:schemeClr val="accent4">
                    <a:lumMod val="75000"/>
                  </a:schemeClr>
                </a:solidFill>
              </a:rPr>
              <a:t> error message is displayed. By default, the mode value is set to "</a:t>
            </a:r>
            <a:r>
              <a:rPr lang="en-US" dirty="0" err="1">
                <a:solidFill>
                  <a:schemeClr val="accent4">
                    <a:lumMod val="75000"/>
                  </a:schemeClr>
                </a:solidFill>
              </a:rPr>
              <a:t>RemoteOnly</a:t>
            </a:r>
            <a:r>
              <a:rPr lang="en-US" dirty="0">
                <a:solidFill>
                  <a:schemeClr val="accent4">
                    <a:lumMod val="75000"/>
                  </a:schemeClr>
                </a:solidFill>
              </a:rPr>
              <a: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62671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Customizing Error Page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lnSpcReduction="10000"/>
          </a:bodyPr>
          <a:lstStyle/>
          <a:p>
            <a:pPr marL="0" indent="0">
              <a:buNone/>
            </a:pPr>
            <a:r>
              <a:rPr lang="en-US" dirty="0" smtClean="0">
                <a:solidFill>
                  <a:srgbClr val="002060"/>
                </a:solidFill>
              </a:rPr>
              <a:t>Off </a:t>
            </a:r>
            <a:r>
              <a:rPr lang="en-US" dirty="0">
                <a:solidFill>
                  <a:srgbClr val="002060"/>
                </a:solidFill>
              </a:rPr>
              <a:t>Mode</a:t>
            </a:r>
          </a:p>
          <a:p>
            <a:r>
              <a:rPr lang="en-US" dirty="0" smtClean="0">
                <a:solidFill>
                  <a:schemeClr val="accent4">
                    <a:lumMod val="75000"/>
                  </a:schemeClr>
                </a:solidFill>
              </a:rPr>
              <a:t>When </a:t>
            </a:r>
            <a:r>
              <a:rPr lang="en-US" dirty="0">
                <a:solidFill>
                  <a:schemeClr val="accent4">
                    <a:lumMod val="75000"/>
                  </a:schemeClr>
                </a:solidFill>
              </a:rPr>
              <a:t>the error attribute is set to "Off", </a:t>
            </a:r>
            <a:r>
              <a:rPr lang="en-US" dirty="0" err="1">
                <a:solidFill>
                  <a:schemeClr val="accent4">
                    <a:lumMod val="75000"/>
                  </a:schemeClr>
                </a:solidFill>
              </a:rPr>
              <a:t>ASP.Net</a:t>
            </a:r>
            <a:r>
              <a:rPr lang="en-US" dirty="0">
                <a:solidFill>
                  <a:schemeClr val="accent4">
                    <a:lumMod val="75000"/>
                  </a:schemeClr>
                </a:solidFill>
              </a:rPr>
              <a:t> uses its default error page for both local and remote users in case of an error.</a:t>
            </a:r>
          </a:p>
          <a:p>
            <a:pPr marL="0" indent="0">
              <a:buNone/>
            </a:pPr>
            <a:r>
              <a:rPr lang="en-US" dirty="0" smtClean="0">
                <a:solidFill>
                  <a:srgbClr val="002060"/>
                </a:solidFill>
              </a:rPr>
              <a:t>On </a:t>
            </a:r>
            <a:r>
              <a:rPr lang="en-US" dirty="0">
                <a:solidFill>
                  <a:srgbClr val="002060"/>
                </a:solidFill>
              </a:rPr>
              <a:t>Mode</a:t>
            </a:r>
          </a:p>
          <a:p>
            <a:r>
              <a:rPr lang="en-US" dirty="0" smtClean="0">
                <a:solidFill>
                  <a:schemeClr val="accent4">
                    <a:lumMod val="75000"/>
                  </a:schemeClr>
                </a:solidFill>
              </a:rPr>
              <a:t>In </a:t>
            </a:r>
            <a:r>
              <a:rPr lang="en-US" dirty="0">
                <a:solidFill>
                  <a:schemeClr val="accent4">
                    <a:lumMod val="75000"/>
                  </a:schemeClr>
                </a:solidFill>
              </a:rPr>
              <a:t>case of "On" Mode, </a:t>
            </a:r>
            <a:r>
              <a:rPr lang="en-US" dirty="0" err="1">
                <a:solidFill>
                  <a:schemeClr val="accent4">
                    <a:lumMod val="75000"/>
                  </a:schemeClr>
                </a:solidFill>
              </a:rPr>
              <a:t>ASP.Net</a:t>
            </a:r>
            <a:r>
              <a:rPr lang="en-US" dirty="0">
                <a:solidFill>
                  <a:schemeClr val="accent4">
                    <a:lumMod val="75000"/>
                  </a:schemeClr>
                </a:solidFill>
              </a:rPr>
              <a:t> uses user-defined custom error page instead of its default error page for both local and remote users. If a custom error page is not specified, </a:t>
            </a:r>
            <a:r>
              <a:rPr lang="en-US" dirty="0" err="1">
                <a:solidFill>
                  <a:schemeClr val="accent4">
                    <a:lumMod val="75000"/>
                  </a:schemeClr>
                </a:solidFill>
              </a:rPr>
              <a:t>ASP.Net</a:t>
            </a:r>
            <a:r>
              <a:rPr lang="en-US" dirty="0">
                <a:solidFill>
                  <a:schemeClr val="accent4">
                    <a:lumMod val="75000"/>
                  </a:schemeClr>
                </a:solidFill>
              </a:rPr>
              <a:t> shows the error page describing how to enable remote viewing of errors.</a:t>
            </a:r>
          </a:p>
          <a:p>
            <a:pPr marL="0" indent="0">
              <a:buNone/>
            </a:pPr>
            <a:r>
              <a:rPr lang="en-US" dirty="0" err="1" smtClean="0">
                <a:solidFill>
                  <a:srgbClr val="002060"/>
                </a:solidFill>
              </a:rPr>
              <a:t>RemoteOnly</a:t>
            </a:r>
            <a:endParaRPr lang="en-US" dirty="0">
              <a:solidFill>
                <a:srgbClr val="002060"/>
              </a:solidFill>
            </a:endParaRPr>
          </a:p>
          <a:p>
            <a:r>
              <a:rPr lang="en-US" dirty="0" err="1" smtClean="0">
                <a:solidFill>
                  <a:schemeClr val="accent4">
                    <a:lumMod val="75000"/>
                  </a:schemeClr>
                </a:solidFill>
              </a:rPr>
              <a:t>ASP.Net</a:t>
            </a:r>
            <a:r>
              <a:rPr lang="en-US" dirty="0" smtClean="0">
                <a:solidFill>
                  <a:schemeClr val="accent4">
                    <a:lumMod val="75000"/>
                  </a:schemeClr>
                </a:solidFill>
              </a:rPr>
              <a:t> </a:t>
            </a:r>
            <a:r>
              <a:rPr lang="en-US" dirty="0">
                <a:solidFill>
                  <a:schemeClr val="accent4">
                    <a:lumMod val="75000"/>
                  </a:schemeClr>
                </a:solidFill>
              </a:rPr>
              <a:t>error page is shown only to local users. Remote requests will first check the configuration settings for the custom error page or finally show an IIS error.</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113334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Configuration File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r>
              <a:rPr lang="en-US" dirty="0">
                <a:solidFill>
                  <a:schemeClr val="accent4">
                    <a:lumMod val="75000"/>
                  </a:schemeClr>
                </a:solidFill>
              </a:rPr>
              <a:t>Customization of error page can be implemented by adding a value for an attribute "</a:t>
            </a:r>
            <a:r>
              <a:rPr lang="en-US" dirty="0" err="1">
                <a:solidFill>
                  <a:schemeClr val="accent4">
                    <a:lumMod val="75000"/>
                  </a:schemeClr>
                </a:solidFill>
              </a:rPr>
              <a:t>defaultRedirect</a:t>
            </a:r>
            <a:r>
              <a:rPr lang="en-US" dirty="0">
                <a:solidFill>
                  <a:schemeClr val="accent4">
                    <a:lumMod val="75000"/>
                  </a:schemeClr>
                </a:solidFill>
              </a:rPr>
              <a:t>" in the &lt;</a:t>
            </a:r>
            <a:r>
              <a:rPr lang="en-US" dirty="0" err="1">
                <a:solidFill>
                  <a:schemeClr val="accent4">
                    <a:lumMod val="75000"/>
                  </a:schemeClr>
                </a:solidFill>
              </a:rPr>
              <a:t>customErrors</a:t>
            </a:r>
            <a:r>
              <a:rPr lang="en-US" dirty="0">
                <a:solidFill>
                  <a:schemeClr val="accent4">
                    <a:lumMod val="75000"/>
                  </a:schemeClr>
                </a:solidFill>
              </a:rPr>
              <a:t>&gt; tag of the configuration file "</a:t>
            </a:r>
            <a:r>
              <a:rPr lang="en-US" dirty="0" err="1">
                <a:solidFill>
                  <a:schemeClr val="accent4">
                    <a:lumMod val="75000"/>
                  </a:schemeClr>
                </a:solidFill>
              </a:rPr>
              <a:t>web.config</a:t>
            </a:r>
            <a:r>
              <a:rPr lang="en-US" dirty="0">
                <a:solidFill>
                  <a:schemeClr val="accent4">
                    <a:lumMod val="75000"/>
                  </a:schemeClr>
                </a:solidFill>
              </a:rPr>
              <a:t>". This file determines configuration settings for the underlying application.</a:t>
            </a:r>
          </a:p>
          <a:p>
            <a:r>
              <a:rPr lang="en-US" dirty="0" smtClean="0">
                <a:solidFill>
                  <a:srgbClr val="002060"/>
                </a:solidFill>
              </a:rPr>
              <a:t>Off Mode: </a:t>
            </a:r>
            <a:r>
              <a:rPr lang="en-US" dirty="0" smtClean="0">
                <a:solidFill>
                  <a:schemeClr val="accent4">
                    <a:lumMod val="75000"/>
                  </a:schemeClr>
                </a:solidFill>
              </a:rPr>
              <a:t>In </a:t>
            </a:r>
            <a:r>
              <a:rPr lang="en-US" dirty="0">
                <a:solidFill>
                  <a:schemeClr val="accent4">
                    <a:lumMod val="75000"/>
                  </a:schemeClr>
                </a:solidFill>
              </a:rPr>
              <a:t>this scenario, set the mode attribute value to "Off" as shown below</a:t>
            </a:r>
            <a:r>
              <a:rPr lang="en-US" dirty="0" smtClean="0">
                <a:solidFill>
                  <a:schemeClr val="accent4">
                    <a:lumMod val="75000"/>
                  </a:schemeClr>
                </a:solidFill>
              </a:rPr>
              <a:t>:</a:t>
            </a:r>
          </a:p>
          <a:p>
            <a:r>
              <a:rPr lang="en-US" dirty="0" err="1">
                <a:solidFill>
                  <a:srgbClr val="002060"/>
                </a:solidFill>
              </a:rPr>
              <a:t>Web.Config</a:t>
            </a:r>
            <a:r>
              <a:rPr lang="en-US" dirty="0">
                <a:solidFill>
                  <a:srgbClr val="002060"/>
                </a:solidFill>
              </a:rPr>
              <a:t> File</a:t>
            </a:r>
          </a:p>
          <a:p>
            <a:pPr marL="457200" lvl="1" indent="0">
              <a:buNone/>
            </a:pPr>
            <a:r>
              <a:rPr lang="en-US" dirty="0" smtClean="0">
                <a:solidFill>
                  <a:schemeClr val="accent4">
                    <a:lumMod val="75000"/>
                  </a:schemeClr>
                </a:solidFill>
              </a:rPr>
              <a:t>&lt;?</a:t>
            </a:r>
            <a:r>
              <a:rPr lang="en-US" dirty="0">
                <a:solidFill>
                  <a:schemeClr val="accent4">
                    <a:lumMod val="75000"/>
                  </a:schemeClr>
                </a:solidFill>
              </a:rPr>
              <a:t>xml version="1.0" encoding="utf-8" ?&gt;</a:t>
            </a:r>
          </a:p>
          <a:p>
            <a:pPr marL="457200" lvl="1" indent="0">
              <a:buNone/>
            </a:pPr>
            <a:r>
              <a:rPr lang="en-US" dirty="0">
                <a:solidFill>
                  <a:schemeClr val="accent4">
                    <a:lumMod val="75000"/>
                  </a:schemeClr>
                </a:solidFill>
              </a:rPr>
              <a:t>&lt;configuration&gt;</a:t>
            </a:r>
          </a:p>
          <a:p>
            <a:pPr marL="457200" lvl="1" indent="0">
              <a:buNone/>
            </a:pPr>
            <a:r>
              <a:rPr lang="en-US" dirty="0">
                <a:solidFill>
                  <a:schemeClr val="accent4">
                    <a:lumMod val="75000"/>
                  </a:schemeClr>
                </a:solidFill>
              </a:rPr>
              <a:t>&lt;</a:t>
            </a:r>
            <a:r>
              <a:rPr lang="en-US" dirty="0" err="1">
                <a:solidFill>
                  <a:schemeClr val="accent4">
                    <a:lumMod val="75000"/>
                  </a:schemeClr>
                </a:solidFill>
              </a:rPr>
              <a:t>system.web</a:t>
            </a:r>
            <a:r>
              <a:rPr lang="en-US" dirty="0">
                <a:solidFill>
                  <a:schemeClr val="accent4">
                    <a:lumMod val="75000"/>
                  </a:schemeClr>
                </a:solidFill>
              </a:rPr>
              <a:t>&gt;</a:t>
            </a:r>
          </a:p>
          <a:p>
            <a:pPr marL="457200" lvl="1" indent="0">
              <a:buNone/>
            </a:pPr>
            <a:r>
              <a:rPr lang="en-US" dirty="0">
                <a:solidFill>
                  <a:schemeClr val="accent4">
                    <a:lumMod val="75000"/>
                  </a:schemeClr>
                </a:solidFill>
              </a:rPr>
              <a:t>&lt;</a:t>
            </a:r>
            <a:r>
              <a:rPr lang="en-US" dirty="0" err="1">
                <a:solidFill>
                  <a:schemeClr val="accent4">
                    <a:lumMod val="75000"/>
                  </a:schemeClr>
                </a:solidFill>
              </a:rPr>
              <a:t>customErrors</a:t>
            </a:r>
            <a:r>
              <a:rPr lang="en-US" dirty="0">
                <a:solidFill>
                  <a:schemeClr val="accent4">
                    <a:lumMod val="75000"/>
                  </a:schemeClr>
                </a:solidFill>
              </a:rPr>
              <a:t> mode="Off" /&gt;</a:t>
            </a:r>
          </a:p>
          <a:p>
            <a:pPr marL="457200" lvl="1" indent="0">
              <a:buNone/>
            </a:pPr>
            <a:r>
              <a:rPr lang="en-US" dirty="0">
                <a:solidFill>
                  <a:schemeClr val="accent4">
                    <a:lumMod val="75000"/>
                  </a:schemeClr>
                </a:solidFill>
              </a:rPr>
              <a:t>&lt;/</a:t>
            </a:r>
            <a:r>
              <a:rPr lang="en-US" dirty="0" err="1">
                <a:solidFill>
                  <a:schemeClr val="accent4">
                    <a:lumMod val="75000"/>
                  </a:schemeClr>
                </a:solidFill>
              </a:rPr>
              <a:t>system.web</a:t>
            </a:r>
            <a:r>
              <a:rPr lang="en-US" dirty="0">
                <a:solidFill>
                  <a:schemeClr val="accent4">
                    <a:lumMod val="75000"/>
                  </a:schemeClr>
                </a:solidFill>
              </a:rPr>
              <a:t>&gt;</a:t>
            </a:r>
          </a:p>
          <a:p>
            <a:pPr marL="457200" lvl="1" indent="0">
              <a:buNone/>
            </a:pPr>
            <a:r>
              <a:rPr lang="en-US" dirty="0">
                <a:solidFill>
                  <a:schemeClr val="accent4">
                    <a:lumMod val="75000"/>
                  </a:schemeClr>
                </a:solidFill>
              </a:rPr>
              <a:t>&lt;/configuration&gt;</a:t>
            </a:r>
          </a:p>
          <a:p>
            <a:r>
              <a:rPr lang="en-US" dirty="0" smtClean="0">
                <a:solidFill>
                  <a:schemeClr val="accent4">
                    <a:lumMod val="75000"/>
                  </a:schemeClr>
                </a:solidFill>
              </a:rPr>
              <a:t>When </a:t>
            </a:r>
            <a:r>
              <a:rPr lang="en-US" dirty="0">
                <a:solidFill>
                  <a:schemeClr val="accent4">
                    <a:lumMod val="75000"/>
                  </a:schemeClr>
                </a:solidFill>
              </a:rPr>
              <a:t>the sample </a:t>
            </a:r>
            <a:r>
              <a:rPr lang="en-US" dirty="0" err="1">
                <a:solidFill>
                  <a:schemeClr val="accent4">
                    <a:lumMod val="75000"/>
                  </a:schemeClr>
                </a:solidFill>
              </a:rPr>
              <a:t>ASP.Net</a:t>
            </a:r>
            <a:r>
              <a:rPr lang="en-US" dirty="0">
                <a:solidFill>
                  <a:schemeClr val="accent4">
                    <a:lumMod val="75000"/>
                  </a:schemeClr>
                </a:solidFill>
              </a:rPr>
              <a:t> web page is viewed in the browser from the remote machine, one gets the below shown default error page.</a:t>
            </a: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475" y="3540033"/>
            <a:ext cx="3142916" cy="2169127"/>
          </a:xfrm>
          <a:prstGeom prst="rect">
            <a:avLst/>
          </a:prstGeom>
        </p:spPr>
      </p:pic>
    </p:spTree>
    <p:extLst>
      <p:ext uri="{BB962C8B-B14F-4D97-AF65-F5344CB8AC3E}">
        <p14:creationId xmlns:p14="http://schemas.microsoft.com/office/powerpoint/2010/main" val="561245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Configuration File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20000"/>
          </a:bodyPr>
          <a:lstStyle/>
          <a:p>
            <a:pPr marL="0" indent="0">
              <a:buNone/>
            </a:pPr>
            <a:r>
              <a:rPr lang="en-US" dirty="0">
                <a:solidFill>
                  <a:srgbClr val="002060"/>
                </a:solidFill>
              </a:rPr>
              <a:t>On Mode</a:t>
            </a:r>
          </a:p>
          <a:p>
            <a:r>
              <a:rPr lang="en-US" dirty="0" smtClean="0">
                <a:solidFill>
                  <a:schemeClr val="accent4">
                    <a:lumMod val="75000"/>
                  </a:schemeClr>
                </a:solidFill>
              </a:rPr>
              <a:t>In </a:t>
            </a:r>
            <a:r>
              <a:rPr lang="en-US" dirty="0">
                <a:solidFill>
                  <a:schemeClr val="accent4">
                    <a:lumMod val="75000"/>
                  </a:schemeClr>
                </a:solidFill>
              </a:rPr>
              <a:t>this scenario, set the mode attribute value to "On" as shown below:</a:t>
            </a:r>
          </a:p>
          <a:p>
            <a:pPr marL="0" indent="0">
              <a:buNone/>
            </a:pPr>
            <a:r>
              <a:rPr lang="en-US" dirty="0" err="1" smtClean="0">
                <a:solidFill>
                  <a:srgbClr val="002060"/>
                </a:solidFill>
              </a:rPr>
              <a:t>Web.Config</a:t>
            </a:r>
            <a:r>
              <a:rPr lang="en-US" dirty="0" smtClean="0">
                <a:solidFill>
                  <a:srgbClr val="002060"/>
                </a:solidFill>
              </a:rPr>
              <a:t> </a:t>
            </a:r>
            <a:r>
              <a:rPr lang="en-US" dirty="0">
                <a:solidFill>
                  <a:srgbClr val="002060"/>
                </a:solidFill>
              </a:rPr>
              <a:t>File</a:t>
            </a:r>
          </a:p>
          <a:p>
            <a:pPr marL="457200" lvl="1" indent="0">
              <a:buNone/>
            </a:pPr>
            <a:r>
              <a:rPr lang="en-US" dirty="0">
                <a:solidFill>
                  <a:schemeClr val="accent4">
                    <a:lumMod val="75000"/>
                  </a:schemeClr>
                </a:solidFill>
              </a:rPr>
              <a:t>&lt;?xml version="1.0" encoding="utf-8" ?&gt;</a:t>
            </a:r>
          </a:p>
          <a:p>
            <a:pPr marL="457200" lvl="1" indent="0">
              <a:buNone/>
            </a:pPr>
            <a:r>
              <a:rPr lang="en-US" dirty="0">
                <a:solidFill>
                  <a:schemeClr val="accent4">
                    <a:lumMod val="75000"/>
                  </a:schemeClr>
                </a:solidFill>
              </a:rPr>
              <a:t>&lt;configuration&gt;</a:t>
            </a:r>
          </a:p>
          <a:p>
            <a:pPr marL="457200" lvl="1" indent="0">
              <a:buNone/>
            </a:pPr>
            <a:r>
              <a:rPr lang="en-US" dirty="0">
                <a:solidFill>
                  <a:schemeClr val="accent4">
                    <a:lumMod val="75000"/>
                  </a:schemeClr>
                </a:solidFill>
              </a:rPr>
              <a:t>&lt;</a:t>
            </a:r>
            <a:r>
              <a:rPr lang="en-US" dirty="0" err="1">
                <a:solidFill>
                  <a:schemeClr val="accent4">
                    <a:lumMod val="75000"/>
                  </a:schemeClr>
                </a:solidFill>
              </a:rPr>
              <a:t>system.web</a:t>
            </a:r>
            <a:r>
              <a:rPr lang="en-US" dirty="0">
                <a:solidFill>
                  <a:schemeClr val="accent4">
                    <a:lumMod val="75000"/>
                  </a:schemeClr>
                </a:solidFill>
              </a:rPr>
              <a:t>&gt;</a:t>
            </a:r>
          </a:p>
          <a:p>
            <a:pPr marL="457200" lvl="1" indent="0">
              <a:buNone/>
            </a:pPr>
            <a:r>
              <a:rPr lang="en-US" dirty="0">
                <a:solidFill>
                  <a:schemeClr val="accent4">
                    <a:lumMod val="75000"/>
                  </a:schemeClr>
                </a:solidFill>
              </a:rPr>
              <a:t>&lt;</a:t>
            </a:r>
            <a:r>
              <a:rPr lang="en-US" dirty="0" err="1">
                <a:solidFill>
                  <a:schemeClr val="accent4">
                    <a:lumMod val="75000"/>
                  </a:schemeClr>
                </a:solidFill>
              </a:rPr>
              <a:t>customErrors</a:t>
            </a:r>
            <a:r>
              <a:rPr lang="en-US" dirty="0">
                <a:solidFill>
                  <a:schemeClr val="accent4">
                    <a:lumMod val="75000"/>
                  </a:schemeClr>
                </a:solidFill>
              </a:rPr>
              <a:t> </a:t>
            </a:r>
            <a:r>
              <a:rPr lang="en-US" dirty="0" err="1">
                <a:solidFill>
                  <a:schemeClr val="accent4">
                    <a:lumMod val="75000"/>
                  </a:schemeClr>
                </a:solidFill>
              </a:rPr>
              <a:t>defaultRedirect</a:t>
            </a:r>
            <a:r>
              <a:rPr lang="en-US" dirty="0">
                <a:solidFill>
                  <a:schemeClr val="accent4">
                    <a:lumMod val="75000"/>
                  </a:schemeClr>
                </a:solidFill>
              </a:rPr>
              <a:t>="error.htm" mode="On" /&gt;</a:t>
            </a:r>
          </a:p>
          <a:p>
            <a:pPr marL="457200" lvl="1" indent="0">
              <a:buNone/>
            </a:pPr>
            <a:r>
              <a:rPr lang="en-US" dirty="0">
                <a:solidFill>
                  <a:schemeClr val="accent4">
                    <a:lumMod val="75000"/>
                  </a:schemeClr>
                </a:solidFill>
              </a:rPr>
              <a:t>&lt;/</a:t>
            </a:r>
            <a:r>
              <a:rPr lang="en-US" dirty="0" err="1">
                <a:solidFill>
                  <a:schemeClr val="accent4">
                    <a:lumMod val="75000"/>
                  </a:schemeClr>
                </a:solidFill>
              </a:rPr>
              <a:t>system.web</a:t>
            </a:r>
            <a:r>
              <a:rPr lang="en-US" dirty="0">
                <a:solidFill>
                  <a:schemeClr val="accent4">
                    <a:lumMod val="75000"/>
                  </a:schemeClr>
                </a:solidFill>
              </a:rPr>
              <a:t>&gt;</a:t>
            </a:r>
          </a:p>
          <a:p>
            <a:pPr marL="457200" lvl="1" indent="0">
              <a:buNone/>
            </a:pPr>
            <a:r>
              <a:rPr lang="en-US" dirty="0">
                <a:solidFill>
                  <a:schemeClr val="accent4">
                    <a:lumMod val="75000"/>
                  </a:schemeClr>
                </a:solidFill>
              </a:rPr>
              <a:t>&lt;/configuration&gt;</a:t>
            </a:r>
          </a:p>
          <a:p>
            <a:r>
              <a:rPr lang="en-US" dirty="0" smtClean="0">
                <a:solidFill>
                  <a:schemeClr val="accent4">
                    <a:lumMod val="75000"/>
                  </a:schemeClr>
                </a:solidFill>
              </a:rPr>
              <a:t>As </a:t>
            </a:r>
            <a:r>
              <a:rPr lang="en-US" dirty="0">
                <a:solidFill>
                  <a:schemeClr val="accent4">
                    <a:lumMod val="75000"/>
                  </a:schemeClr>
                </a:solidFill>
              </a:rPr>
              <a:t>shown in the configuration file, the "</a:t>
            </a:r>
            <a:r>
              <a:rPr lang="en-US" dirty="0" err="1">
                <a:solidFill>
                  <a:schemeClr val="accent4">
                    <a:lumMod val="75000"/>
                  </a:schemeClr>
                </a:solidFill>
              </a:rPr>
              <a:t>defaultRedirect</a:t>
            </a:r>
            <a:r>
              <a:rPr lang="en-US" dirty="0">
                <a:solidFill>
                  <a:schemeClr val="accent4">
                    <a:lumMod val="75000"/>
                  </a:schemeClr>
                </a:solidFill>
              </a:rPr>
              <a:t>" attribute has been set to a user-defined page "error.htm". The user-defined error page can be an </a:t>
            </a:r>
            <a:r>
              <a:rPr lang="en-US" dirty="0" err="1">
                <a:solidFill>
                  <a:schemeClr val="accent4">
                    <a:lumMod val="75000"/>
                  </a:schemeClr>
                </a:solidFill>
              </a:rPr>
              <a:t>ASP.Net</a:t>
            </a:r>
            <a:r>
              <a:rPr lang="en-US" dirty="0">
                <a:solidFill>
                  <a:schemeClr val="accent4">
                    <a:lumMod val="75000"/>
                  </a:schemeClr>
                </a:solidFill>
              </a:rPr>
              <a:t> web page, classic ASP page or a simple HTML page.</a:t>
            </a:r>
          </a:p>
          <a:p>
            <a:r>
              <a:rPr lang="en-US" dirty="0" smtClean="0">
                <a:solidFill>
                  <a:schemeClr val="accent4">
                    <a:lumMod val="75000"/>
                  </a:schemeClr>
                </a:solidFill>
              </a:rPr>
              <a:t>For </a:t>
            </a:r>
            <a:r>
              <a:rPr lang="en-US" dirty="0">
                <a:solidFill>
                  <a:schemeClr val="accent4">
                    <a:lumMod val="75000"/>
                  </a:schemeClr>
                </a:solidFill>
              </a:rPr>
              <a:t>example, the contents of the user-defined error page "error.htm" can be given as follows: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526" y="2583781"/>
            <a:ext cx="3143073" cy="2169236"/>
          </a:xfrm>
          <a:prstGeom prst="rect">
            <a:avLst/>
          </a:prstGeom>
        </p:spPr>
      </p:pic>
    </p:spTree>
    <p:extLst>
      <p:ext uri="{BB962C8B-B14F-4D97-AF65-F5344CB8AC3E}">
        <p14:creationId xmlns:p14="http://schemas.microsoft.com/office/powerpoint/2010/main" val="197724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Configuration File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10000"/>
          </a:bodyPr>
          <a:lstStyle/>
          <a:p>
            <a:pPr marL="0" indent="0">
              <a:buNone/>
            </a:pPr>
            <a:r>
              <a:rPr lang="en-US" dirty="0" err="1" smtClean="0">
                <a:solidFill>
                  <a:srgbClr val="002060"/>
                </a:solidFill>
              </a:rPr>
              <a:t>RemoteOnly</a:t>
            </a:r>
            <a:r>
              <a:rPr lang="en-US" dirty="0" smtClean="0">
                <a:solidFill>
                  <a:srgbClr val="002060"/>
                </a:solidFill>
              </a:rPr>
              <a:t> </a:t>
            </a:r>
            <a:r>
              <a:rPr lang="en-US" dirty="0">
                <a:solidFill>
                  <a:srgbClr val="002060"/>
                </a:solidFill>
              </a:rPr>
              <a:t>Mode</a:t>
            </a:r>
          </a:p>
          <a:p>
            <a:pPr marL="0" indent="0">
              <a:buNone/>
            </a:pPr>
            <a:r>
              <a:rPr lang="en-US" dirty="0" smtClean="0">
                <a:solidFill>
                  <a:schemeClr val="accent4">
                    <a:lumMod val="75000"/>
                  </a:schemeClr>
                </a:solidFill>
              </a:rPr>
              <a:t>In </a:t>
            </a:r>
            <a:r>
              <a:rPr lang="en-US" dirty="0">
                <a:solidFill>
                  <a:schemeClr val="accent4">
                    <a:lumMod val="75000"/>
                  </a:schemeClr>
                </a:solidFill>
              </a:rPr>
              <a:t>this scenario, set the mode attribute value to "</a:t>
            </a:r>
            <a:r>
              <a:rPr lang="en-US" dirty="0" err="1">
                <a:solidFill>
                  <a:schemeClr val="accent4">
                    <a:lumMod val="75000"/>
                  </a:schemeClr>
                </a:solidFill>
              </a:rPr>
              <a:t>RemoteOnly</a:t>
            </a:r>
            <a:r>
              <a:rPr lang="en-US" dirty="0">
                <a:solidFill>
                  <a:schemeClr val="accent4">
                    <a:lumMod val="75000"/>
                  </a:schemeClr>
                </a:solidFill>
              </a:rPr>
              <a:t>" as shown below:</a:t>
            </a:r>
          </a:p>
          <a:p>
            <a:pPr marL="0" indent="0">
              <a:buNone/>
            </a:pPr>
            <a:r>
              <a:rPr lang="en-US" dirty="0" err="1" smtClean="0">
                <a:solidFill>
                  <a:srgbClr val="002060"/>
                </a:solidFill>
              </a:rPr>
              <a:t>Web.Config</a:t>
            </a:r>
            <a:r>
              <a:rPr lang="en-US" dirty="0" smtClean="0">
                <a:solidFill>
                  <a:srgbClr val="002060"/>
                </a:solidFill>
              </a:rPr>
              <a:t> </a:t>
            </a:r>
            <a:r>
              <a:rPr lang="en-US" dirty="0">
                <a:solidFill>
                  <a:srgbClr val="002060"/>
                </a:solidFill>
              </a:rPr>
              <a:t>File</a:t>
            </a:r>
          </a:p>
          <a:p>
            <a:pPr marL="457200" lvl="1" indent="0">
              <a:buNone/>
            </a:pPr>
            <a:r>
              <a:rPr lang="en-US" dirty="0" smtClean="0">
                <a:solidFill>
                  <a:schemeClr val="accent4">
                    <a:lumMod val="75000"/>
                  </a:schemeClr>
                </a:solidFill>
              </a:rPr>
              <a:t>&lt;?</a:t>
            </a:r>
            <a:r>
              <a:rPr lang="en-US" dirty="0">
                <a:solidFill>
                  <a:schemeClr val="accent4">
                    <a:lumMod val="75000"/>
                  </a:schemeClr>
                </a:solidFill>
              </a:rPr>
              <a:t>xml version="1.0" encoding="utf-8" ?&gt;</a:t>
            </a:r>
          </a:p>
          <a:p>
            <a:pPr marL="457200" lvl="1" indent="0">
              <a:buNone/>
            </a:pPr>
            <a:r>
              <a:rPr lang="en-US" dirty="0" smtClean="0">
                <a:solidFill>
                  <a:schemeClr val="accent4">
                    <a:lumMod val="75000"/>
                  </a:schemeClr>
                </a:solidFill>
              </a:rPr>
              <a:t>&lt;configuration</a:t>
            </a:r>
            <a:r>
              <a:rPr lang="en-US" dirty="0">
                <a:solidFill>
                  <a:schemeClr val="accent4">
                    <a:lumMod val="75000"/>
                  </a:schemeClr>
                </a:solidFill>
              </a:rPr>
              <a:t>&gt;</a:t>
            </a:r>
          </a:p>
          <a:p>
            <a:pPr marL="457200" lvl="1" indent="0">
              <a:buNone/>
            </a:pPr>
            <a:r>
              <a:rPr lang="en-US" dirty="0" smtClean="0">
                <a:solidFill>
                  <a:schemeClr val="accent4">
                    <a:lumMod val="75000"/>
                  </a:schemeClr>
                </a:solidFill>
              </a:rPr>
              <a:t>&lt;</a:t>
            </a:r>
            <a:r>
              <a:rPr lang="en-US" dirty="0" err="1">
                <a:solidFill>
                  <a:schemeClr val="accent4">
                    <a:lumMod val="75000"/>
                  </a:schemeClr>
                </a:solidFill>
              </a:rPr>
              <a:t>system.web</a:t>
            </a:r>
            <a:r>
              <a:rPr lang="en-US" dirty="0">
                <a:solidFill>
                  <a:schemeClr val="accent4">
                    <a:lumMod val="75000"/>
                  </a:schemeClr>
                </a:solidFill>
              </a:rPr>
              <a:t>&gt;</a:t>
            </a:r>
          </a:p>
          <a:p>
            <a:pPr marL="457200" lvl="1" indent="0">
              <a:buNone/>
            </a:pPr>
            <a:r>
              <a:rPr lang="en-US" dirty="0" smtClean="0">
                <a:solidFill>
                  <a:schemeClr val="accent4">
                    <a:lumMod val="75000"/>
                  </a:schemeClr>
                </a:solidFill>
              </a:rPr>
              <a:t>&lt;</a:t>
            </a:r>
            <a:r>
              <a:rPr lang="en-US" dirty="0" err="1">
                <a:solidFill>
                  <a:schemeClr val="accent4">
                    <a:lumMod val="75000"/>
                  </a:schemeClr>
                </a:solidFill>
              </a:rPr>
              <a:t>customErrors</a:t>
            </a:r>
            <a:r>
              <a:rPr lang="en-US" dirty="0">
                <a:solidFill>
                  <a:schemeClr val="accent4">
                    <a:lumMod val="75000"/>
                  </a:schemeClr>
                </a:solidFill>
              </a:rPr>
              <a:t> </a:t>
            </a:r>
            <a:r>
              <a:rPr lang="en-US" dirty="0" err="1">
                <a:solidFill>
                  <a:schemeClr val="accent4">
                    <a:lumMod val="75000"/>
                  </a:schemeClr>
                </a:solidFill>
              </a:rPr>
              <a:t>defaultRedirect</a:t>
            </a:r>
            <a:r>
              <a:rPr lang="en-US" dirty="0">
                <a:solidFill>
                  <a:schemeClr val="accent4">
                    <a:lumMod val="75000"/>
                  </a:schemeClr>
                </a:solidFill>
              </a:rPr>
              <a:t>="error.htm" mode="</a:t>
            </a:r>
            <a:r>
              <a:rPr lang="en-US" dirty="0" err="1">
                <a:solidFill>
                  <a:schemeClr val="accent4">
                    <a:lumMod val="75000"/>
                  </a:schemeClr>
                </a:solidFill>
              </a:rPr>
              <a:t>RemoteOnly</a:t>
            </a:r>
            <a:r>
              <a:rPr lang="en-US" dirty="0">
                <a:solidFill>
                  <a:schemeClr val="accent4">
                    <a:lumMod val="75000"/>
                  </a:schemeClr>
                </a:solidFill>
              </a:rPr>
              <a:t>" /&gt;</a:t>
            </a:r>
          </a:p>
          <a:p>
            <a:pPr marL="457200" lvl="1" indent="0">
              <a:buNone/>
            </a:pPr>
            <a:r>
              <a:rPr lang="en-US" dirty="0" smtClean="0">
                <a:solidFill>
                  <a:schemeClr val="accent4">
                    <a:lumMod val="75000"/>
                  </a:schemeClr>
                </a:solidFill>
              </a:rPr>
              <a:t>&lt;/</a:t>
            </a:r>
            <a:r>
              <a:rPr lang="en-US" dirty="0" err="1">
                <a:solidFill>
                  <a:schemeClr val="accent4">
                    <a:lumMod val="75000"/>
                  </a:schemeClr>
                </a:solidFill>
              </a:rPr>
              <a:t>system.web</a:t>
            </a:r>
            <a:r>
              <a:rPr lang="en-US" dirty="0">
                <a:solidFill>
                  <a:schemeClr val="accent4">
                    <a:lumMod val="75000"/>
                  </a:schemeClr>
                </a:solidFill>
              </a:rPr>
              <a:t>&gt;</a:t>
            </a:r>
          </a:p>
          <a:p>
            <a:pPr marL="457200" lvl="1" indent="0">
              <a:buNone/>
            </a:pPr>
            <a:r>
              <a:rPr lang="en-US" dirty="0" smtClean="0">
                <a:solidFill>
                  <a:schemeClr val="accent4">
                    <a:lumMod val="75000"/>
                  </a:schemeClr>
                </a:solidFill>
              </a:rPr>
              <a:t>&lt;/</a:t>
            </a:r>
            <a:r>
              <a:rPr lang="en-US" dirty="0">
                <a:solidFill>
                  <a:schemeClr val="accent4">
                    <a:lumMod val="75000"/>
                  </a:schemeClr>
                </a:solidFill>
              </a:rPr>
              <a:t>configuration&gt;</a:t>
            </a:r>
          </a:p>
          <a:p>
            <a:pPr marL="0" indent="0">
              <a:buNone/>
            </a:pPr>
            <a:r>
              <a:rPr lang="en-US" dirty="0" smtClean="0">
                <a:solidFill>
                  <a:schemeClr val="accent4">
                    <a:lumMod val="75000"/>
                  </a:schemeClr>
                </a:solidFill>
              </a:rPr>
              <a:t>Since </a:t>
            </a:r>
            <a:r>
              <a:rPr lang="en-US" dirty="0">
                <a:solidFill>
                  <a:schemeClr val="accent4">
                    <a:lumMod val="75000"/>
                  </a:schemeClr>
                </a:solidFill>
              </a:rPr>
              <a:t>the "</a:t>
            </a:r>
            <a:r>
              <a:rPr lang="en-US" dirty="0" err="1">
                <a:solidFill>
                  <a:schemeClr val="accent4">
                    <a:lumMod val="75000"/>
                  </a:schemeClr>
                </a:solidFill>
              </a:rPr>
              <a:t>defaultRedirect</a:t>
            </a:r>
            <a:r>
              <a:rPr lang="en-US" dirty="0">
                <a:solidFill>
                  <a:schemeClr val="accent4">
                    <a:lumMod val="75000"/>
                  </a:schemeClr>
                </a:solidFill>
              </a:rPr>
              <a:t>" attribute has been set, if the page is requested from a remote machine page is redirected to "error.htm" and if the page is requested from the local machine the default error page is shown.</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459150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TotalTime>
  <Words>819</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Custom Error Handling in ASP.NET</vt:lpstr>
      <vt:lpstr>Introduction</vt:lpstr>
      <vt:lpstr>Explanation</vt:lpstr>
      <vt:lpstr>Customizing Error Page</vt:lpstr>
      <vt:lpstr>Customizing Error Page</vt:lpstr>
      <vt:lpstr>Configuration File</vt:lpstr>
      <vt:lpstr>Configuration File</vt:lpstr>
      <vt:lpstr>Configuration File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256</cp:revision>
  <dcterms:created xsi:type="dcterms:W3CDTF">2020-05-18T03:14:36Z</dcterms:created>
  <dcterms:modified xsi:type="dcterms:W3CDTF">2022-04-03T07:03:23Z</dcterms:modified>
</cp:coreProperties>
</file>