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1" r:id="rId4"/>
    <p:sldId id="268" r:id="rId5"/>
    <p:sldId id="269" r:id="rId6"/>
    <p:sldId id="27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Button Control</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Button Control</a:t>
            </a:r>
          </a:p>
        </p:txBody>
      </p:sp>
      <p:sp>
        <p:nvSpPr>
          <p:cNvPr id="5" name="Content Placeholder 4"/>
          <p:cNvSpPr>
            <a:spLocks noGrp="1"/>
          </p:cNvSpPr>
          <p:nvPr>
            <p:ph idx="1"/>
          </p:nvPr>
        </p:nvSpPr>
        <p:spPr/>
        <p:txBody>
          <a:bodyPr>
            <a:normAutofit/>
          </a:bodyPr>
          <a:lstStyle/>
          <a:p>
            <a:r>
              <a:rPr lang="en-US" dirty="0">
                <a:solidFill>
                  <a:schemeClr val="accent4">
                    <a:lumMod val="50000"/>
                  </a:schemeClr>
                </a:solidFill>
              </a:rPr>
              <a:t>Simple Push  Button displays text on a button control.</a:t>
            </a:r>
          </a:p>
          <a:p>
            <a:r>
              <a:rPr lang="en-US" dirty="0" smtClean="0">
                <a:solidFill>
                  <a:schemeClr val="accent4">
                    <a:lumMod val="50000"/>
                  </a:schemeClr>
                </a:solidFill>
              </a:rPr>
              <a:t>This </a:t>
            </a:r>
            <a:r>
              <a:rPr lang="en-US" dirty="0">
                <a:solidFill>
                  <a:schemeClr val="accent4">
                    <a:lumMod val="50000"/>
                  </a:schemeClr>
                </a:solidFill>
              </a:rPr>
              <a:t>control is used to perform events. It is also used to submit client request to the server. To create Button either we can write code or use the drag and drop facility of visual studio IDE.</a:t>
            </a:r>
          </a:p>
          <a:p>
            <a:r>
              <a:rPr lang="en-US" dirty="0" smtClean="0">
                <a:solidFill>
                  <a:schemeClr val="accent4">
                    <a:lumMod val="50000"/>
                  </a:schemeClr>
                </a:solidFill>
              </a:rPr>
              <a:t>This </a:t>
            </a:r>
            <a:r>
              <a:rPr lang="en-US" dirty="0">
                <a:solidFill>
                  <a:schemeClr val="accent4">
                    <a:lumMod val="50000"/>
                  </a:schemeClr>
                </a:solidFill>
              </a:rPr>
              <a:t>is a server side control and asp provides own tag to create it. The example is given below.</a:t>
            </a:r>
          </a:p>
          <a:p>
            <a:r>
              <a:rPr lang="en-US" dirty="0" smtClean="0">
                <a:solidFill>
                  <a:schemeClr val="accent4">
                    <a:lumMod val="50000"/>
                  </a:schemeClr>
                </a:solidFill>
              </a:rPr>
              <a:t>&lt; </a:t>
            </a:r>
            <a:r>
              <a:rPr lang="en-US" dirty="0" err="1">
                <a:solidFill>
                  <a:schemeClr val="accent4">
                    <a:lumMod val="50000"/>
                  </a:schemeClr>
                </a:solidFill>
              </a:rPr>
              <a:t>asp:ButtonID</a:t>
            </a:r>
            <a:r>
              <a:rPr lang="en-US" dirty="0">
                <a:solidFill>
                  <a:schemeClr val="accent4">
                    <a:lumMod val="50000"/>
                  </a:schemeClr>
                </a:solidFill>
              </a:rPr>
              <a:t>="Button1" </a:t>
            </a:r>
            <a:r>
              <a:rPr lang="en-US" dirty="0" err="1">
                <a:solidFill>
                  <a:schemeClr val="accent4">
                    <a:lumMod val="50000"/>
                  </a:schemeClr>
                </a:solidFill>
              </a:rPr>
              <a:t>runat</a:t>
            </a:r>
            <a:r>
              <a:rPr lang="en-US" dirty="0">
                <a:solidFill>
                  <a:schemeClr val="accent4">
                    <a:lumMod val="50000"/>
                  </a:schemeClr>
                </a:solidFill>
              </a:rPr>
              <a:t>="server" Text="Submit" </a:t>
            </a:r>
            <a:r>
              <a:rPr lang="en-US" dirty="0" err="1">
                <a:solidFill>
                  <a:schemeClr val="accent4">
                    <a:lumMod val="50000"/>
                  </a:schemeClr>
                </a:solidFill>
              </a:rPr>
              <a:t>BorderStyle</a:t>
            </a:r>
            <a:r>
              <a:rPr lang="en-US" dirty="0">
                <a:solidFill>
                  <a:schemeClr val="accent4">
                    <a:lumMod val="50000"/>
                  </a:schemeClr>
                </a:solidFill>
              </a:rPr>
              <a:t>="Solid" ToolTip="Submit"/&gt; </a:t>
            </a:r>
            <a:r>
              <a:rPr lang="en-US" dirty="0" smtClean="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Button </a:t>
            </a:r>
            <a:r>
              <a:rPr lang="en-US" dirty="0">
                <a:solidFill>
                  <a:srgbClr val="002060"/>
                </a:solidFill>
              </a:rPr>
              <a:t>Control</a:t>
            </a:r>
          </a:p>
        </p:txBody>
      </p:sp>
      <p:sp>
        <p:nvSpPr>
          <p:cNvPr id="5" name="Content Placeholder 4"/>
          <p:cNvSpPr>
            <a:spLocks noGrp="1"/>
          </p:cNvSpPr>
          <p:nvPr>
            <p:ph idx="1"/>
          </p:nvPr>
        </p:nvSpPr>
        <p:spPr>
          <a:xfrm>
            <a:off x="838200" y="1825625"/>
            <a:ext cx="10515600" cy="4836174"/>
          </a:xfrm>
        </p:spPr>
        <p:txBody>
          <a:bodyPr>
            <a:normAutofit fontScale="92500"/>
          </a:bodyPr>
          <a:lstStyle/>
          <a:p>
            <a:r>
              <a:rPr lang="en-US" dirty="0" err="1">
                <a:solidFill>
                  <a:srgbClr val="002060"/>
                </a:solidFill>
              </a:rPr>
              <a:t>CausesValidation</a:t>
            </a:r>
            <a:r>
              <a:rPr lang="en-US" dirty="0">
                <a:solidFill>
                  <a:srgbClr val="002060"/>
                </a:solidFill>
              </a:rPr>
              <a:t>:</a:t>
            </a:r>
            <a:r>
              <a:rPr lang="en-US" dirty="0">
                <a:solidFill>
                  <a:schemeClr val="accent4">
                    <a:lumMod val="75000"/>
                  </a:schemeClr>
                </a:solidFill>
              </a:rPr>
              <a:t> This indicates whether validation will be performed when this button will be clicked. Here, the Value can be set as true or false.</a:t>
            </a:r>
          </a:p>
          <a:p>
            <a:r>
              <a:rPr lang="en-US" dirty="0" err="1">
                <a:solidFill>
                  <a:srgbClr val="002060"/>
                </a:solidFill>
              </a:rPr>
              <a:t>PostBackUrl</a:t>
            </a:r>
            <a:r>
              <a:rPr lang="en-US" dirty="0">
                <a:solidFill>
                  <a:srgbClr val="002060"/>
                </a:solidFill>
              </a:rPr>
              <a:t>:</a:t>
            </a:r>
            <a:r>
              <a:rPr lang="en-US" dirty="0">
                <a:solidFill>
                  <a:schemeClr val="accent4">
                    <a:lumMod val="75000"/>
                  </a:schemeClr>
                </a:solidFill>
              </a:rPr>
              <a:t> This specifies the URL of the page to post to from the current page when a button is clicked.</a:t>
            </a:r>
          </a:p>
          <a:p>
            <a:r>
              <a:rPr lang="en-US" dirty="0" err="1">
                <a:solidFill>
                  <a:srgbClr val="002060"/>
                </a:solidFill>
              </a:rPr>
              <a:t>ValidationGroup</a:t>
            </a:r>
            <a:r>
              <a:rPr lang="en-US" dirty="0">
                <a:solidFill>
                  <a:srgbClr val="002060"/>
                </a:solidFill>
              </a:rPr>
              <a:t>:</a:t>
            </a:r>
            <a:r>
              <a:rPr lang="en-US" dirty="0">
                <a:solidFill>
                  <a:schemeClr val="accent4">
                    <a:lumMod val="75000"/>
                  </a:schemeClr>
                </a:solidFill>
              </a:rPr>
              <a:t> It enables you to specify which validators on the page are called when the button is clicked. If no validation groups are established, a button click calls all of the validators that are on the page.</a:t>
            </a:r>
          </a:p>
          <a:p>
            <a:r>
              <a:rPr lang="en-US" dirty="0" err="1">
                <a:solidFill>
                  <a:srgbClr val="002060"/>
                </a:solidFill>
              </a:rPr>
              <a:t>OnClientClick</a:t>
            </a:r>
            <a:r>
              <a:rPr lang="en-US" dirty="0">
                <a:solidFill>
                  <a:srgbClr val="002060"/>
                </a:solidFill>
              </a:rPr>
              <a:t>:</a:t>
            </a:r>
            <a:r>
              <a:rPr lang="en-US" dirty="0">
                <a:solidFill>
                  <a:schemeClr val="accent4">
                    <a:lumMod val="75000"/>
                  </a:schemeClr>
                </a:solidFill>
              </a:rPr>
              <a:t> Attach a client side (JavaScript) event that will fire when this button will be clicked.</a:t>
            </a:r>
          </a:p>
          <a:p>
            <a:r>
              <a:rPr lang="en-US" dirty="0" err="1">
                <a:solidFill>
                  <a:srgbClr val="002060"/>
                </a:solidFill>
              </a:rPr>
              <a:t>OnClick</a:t>
            </a:r>
            <a:r>
              <a:rPr lang="en-US" dirty="0">
                <a:solidFill>
                  <a:srgbClr val="002060"/>
                </a:solidFill>
              </a:rPr>
              <a:t>: </a:t>
            </a:r>
            <a:r>
              <a:rPr lang="en-US" dirty="0">
                <a:solidFill>
                  <a:schemeClr val="accent4">
                    <a:lumMod val="75000"/>
                  </a:schemeClr>
                </a:solidFill>
              </a:rPr>
              <a:t>Attach a server side method that will fire when this button will be clicked.</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52255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Button Control</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4881764"/>
              </p:ext>
            </p:extLst>
          </p:nvPr>
        </p:nvGraphicFramePr>
        <p:xfrm>
          <a:off x="1003472" y="1500741"/>
          <a:ext cx="9646599" cy="5197384"/>
        </p:xfrm>
        <a:graphic>
          <a:graphicData uri="http://schemas.openxmlformats.org/drawingml/2006/table">
            <a:tbl>
              <a:tblPr>
                <a:tableStyleId>{5940675A-B579-460E-94D1-54222C63F5DA}</a:tableStyleId>
              </a:tblPr>
              <a:tblGrid>
                <a:gridCol w="1578363"/>
                <a:gridCol w="8068236"/>
              </a:tblGrid>
              <a:tr h="230488">
                <a:tc>
                  <a:txBody>
                    <a:bodyPr/>
                    <a:lstStyle/>
                    <a:p>
                      <a:pPr algn="l" fontAlgn="t"/>
                      <a:r>
                        <a:rPr lang="en-IN" b="1" dirty="0">
                          <a:solidFill>
                            <a:schemeClr val="accent4">
                              <a:lumMod val="75000"/>
                            </a:schemeClr>
                          </a:solidFill>
                        </a:rPr>
                        <a:t>Property</a:t>
                      </a:r>
                    </a:p>
                  </a:txBody>
                  <a:tcPr marL="52384" marR="52384" marT="52384" marB="52384"/>
                </a:tc>
                <a:tc>
                  <a:txBody>
                    <a:bodyPr/>
                    <a:lstStyle/>
                    <a:p>
                      <a:pPr algn="l" fontAlgn="t"/>
                      <a:r>
                        <a:rPr lang="en-IN" b="1" dirty="0">
                          <a:solidFill>
                            <a:schemeClr val="accent4">
                              <a:lumMod val="75000"/>
                            </a:schemeClr>
                          </a:solidFill>
                        </a:rPr>
                        <a:t>Description</a:t>
                      </a:r>
                    </a:p>
                  </a:txBody>
                  <a:tcPr marL="52384" marR="52384" marT="52384" marB="52384"/>
                </a:tc>
              </a:tr>
              <a:tr h="321287">
                <a:tc>
                  <a:txBody>
                    <a:bodyPr/>
                    <a:lstStyle/>
                    <a:p>
                      <a:pPr algn="just" fontAlgn="t"/>
                      <a:r>
                        <a:rPr lang="en-IN" dirty="0" err="1">
                          <a:solidFill>
                            <a:schemeClr val="accent4">
                              <a:lumMod val="75000"/>
                            </a:schemeClr>
                          </a:solidFill>
                        </a:rPr>
                        <a:t>AccessKey</a:t>
                      </a:r>
                      <a:endParaRPr lang="en-IN" dirty="0">
                        <a:solidFill>
                          <a:schemeClr val="accent4">
                            <a:lumMod val="75000"/>
                          </a:schemeClr>
                        </a:solidFill>
                      </a:endParaRPr>
                    </a:p>
                  </a:txBody>
                  <a:tcPr marL="34922" marR="34922" marT="34922" marB="34922"/>
                </a:tc>
                <a:tc>
                  <a:txBody>
                    <a:bodyPr/>
                    <a:lstStyle/>
                    <a:p>
                      <a:pPr algn="just" fontAlgn="t"/>
                      <a:r>
                        <a:rPr lang="en-US">
                          <a:solidFill>
                            <a:schemeClr val="accent4">
                              <a:lumMod val="75000"/>
                            </a:schemeClr>
                          </a:solidFill>
                        </a:rPr>
                        <a:t>It is used to set keyboard shortcut for the control.</a:t>
                      </a:r>
                    </a:p>
                  </a:txBody>
                  <a:tcPr marL="34922" marR="34922" marT="34922" marB="34922"/>
                </a:tc>
              </a:tr>
              <a:tr h="195566">
                <a:tc>
                  <a:txBody>
                    <a:bodyPr/>
                    <a:lstStyle/>
                    <a:p>
                      <a:pPr algn="just" fontAlgn="t"/>
                      <a:r>
                        <a:rPr lang="en-IN" dirty="0" err="1">
                          <a:solidFill>
                            <a:schemeClr val="accent4">
                              <a:lumMod val="75000"/>
                            </a:schemeClr>
                          </a:solidFill>
                        </a:rPr>
                        <a:t>TabIndex</a:t>
                      </a:r>
                      <a:endParaRPr lang="en-IN" dirty="0">
                        <a:solidFill>
                          <a:schemeClr val="accent4">
                            <a:lumMod val="75000"/>
                          </a:schemeClr>
                        </a:solidFill>
                      </a:endParaRPr>
                    </a:p>
                  </a:txBody>
                  <a:tcPr marL="34922" marR="34922" marT="34922" marB="34922"/>
                </a:tc>
                <a:tc>
                  <a:txBody>
                    <a:bodyPr/>
                    <a:lstStyle/>
                    <a:p>
                      <a:pPr algn="just" fontAlgn="t"/>
                      <a:r>
                        <a:rPr lang="en-US">
                          <a:solidFill>
                            <a:schemeClr val="accent4">
                              <a:lumMod val="75000"/>
                            </a:schemeClr>
                          </a:solidFill>
                        </a:rPr>
                        <a:t>The tab order of the control.</a:t>
                      </a:r>
                    </a:p>
                  </a:txBody>
                  <a:tcPr marL="34922" marR="34922" marT="34922" marB="34922"/>
                </a:tc>
              </a:tr>
              <a:tr h="321287">
                <a:tc>
                  <a:txBody>
                    <a:bodyPr/>
                    <a:lstStyle/>
                    <a:p>
                      <a:pPr algn="just" fontAlgn="t"/>
                      <a:r>
                        <a:rPr lang="en-IN" dirty="0" err="1">
                          <a:solidFill>
                            <a:schemeClr val="accent4">
                              <a:lumMod val="75000"/>
                            </a:schemeClr>
                          </a:solidFill>
                        </a:rPr>
                        <a:t>BackColor</a:t>
                      </a:r>
                      <a:endParaRPr lang="en-IN" dirty="0">
                        <a:solidFill>
                          <a:schemeClr val="accent4">
                            <a:lumMod val="75000"/>
                          </a:schemeClr>
                        </a:solidFill>
                      </a:endParaRPr>
                    </a:p>
                  </a:txBody>
                  <a:tcPr marL="34922" marR="34922" marT="34922" marB="34922"/>
                </a:tc>
                <a:tc>
                  <a:txBody>
                    <a:bodyPr/>
                    <a:lstStyle/>
                    <a:p>
                      <a:pPr algn="just" fontAlgn="t"/>
                      <a:r>
                        <a:rPr lang="en-US" dirty="0">
                          <a:solidFill>
                            <a:schemeClr val="accent4">
                              <a:lumMod val="75000"/>
                            </a:schemeClr>
                          </a:solidFill>
                        </a:rPr>
                        <a:t>It is used to set background color of the control.</a:t>
                      </a:r>
                    </a:p>
                  </a:txBody>
                  <a:tcPr marL="34922" marR="34922" marT="34922" marB="34922"/>
                </a:tc>
              </a:tr>
              <a:tr h="321287">
                <a:tc>
                  <a:txBody>
                    <a:bodyPr/>
                    <a:lstStyle/>
                    <a:p>
                      <a:pPr algn="just" fontAlgn="t"/>
                      <a:r>
                        <a:rPr lang="en-IN">
                          <a:solidFill>
                            <a:schemeClr val="accent4">
                              <a:lumMod val="75000"/>
                            </a:schemeClr>
                          </a:solidFill>
                        </a:rPr>
                        <a:t>BorderColor</a:t>
                      </a:r>
                    </a:p>
                  </a:txBody>
                  <a:tcPr marL="34922" marR="34922" marT="34922" marB="34922"/>
                </a:tc>
                <a:tc>
                  <a:txBody>
                    <a:bodyPr/>
                    <a:lstStyle/>
                    <a:p>
                      <a:pPr algn="just" fontAlgn="t"/>
                      <a:r>
                        <a:rPr lang="en-US" dirty="0">
                          <a:solidFill>
                            <a:schemeClr val="accent4">
                              <a:lumMod val="75000"/>
                            </a:schemeClr>
                          </a:solidFill>
                        </a:rPr>
                        <a:t>It is used to set border color of the control.</a:t>
                      </a:r>
                    </a:p>
                  </a:txBody>
                  <a:tcPr marL="34922" marR="34922" marT="34922" marB="34922"/>
                </a:tc>
              </a:tr>
              <a:tr h="321287">
                <a:tc>
                  <a:txBody>
                    <a:bodyPr/>
                    <a:lstStyle/>
                    <a:p>
                      <a:pPr algn="just" fontAlgn="t"/>
                      <a:r>
                        <a:rPr lang="en-IN">
                          <a:solidFill>
                            <a:schemeClr val="accent4">
                              <a:lumMod val="75000"/>
                            </a:schemeClr>
                          </a:solidFill>
                        </a:rPr>
                        <a:t>BorderWidth</a:t>
                      </a:r>
                    </a:p>
                  </a:txBody>
                  <a:tcPr marL="34922" marR="34922" marT="34922" marB="34922"/>
                </a:tc>
                <a:tc>
                  <a:txBody>
                    <a:bodyPr/>
                    <a:lstStyle/>
                    <a:p>
                      <a:pPr algn="just" fontAlgn="t"/>
                      <a:r>
                        <a:rPr lang="en-US" dirty="0">
                          <a:solidFill>
                            <a:schemeClr val="accent4">
                              <a:lumMod val="75000"/>
                            </a:schemeClr>
                          </a:solidFill>
                        </a:rPr>
                        <a:t>It is used to set width of border of the control.</a:t>
                      </a:r>
                    </a:p>
                  </a:txBody>
                  <a:tcPr marL="34922" marR="34922" marT="34922" marB="34922"/>
                </a:tc>
              </a:tr>
              <a:tr h="321287">
                <a:tc>
                  <a:txBody>
                    <a:bodyPr/>
                    <a:lstStyle/>
                    <a:p>
                      <a:pPr algn="just" fontAlgn="t"/>
                      <a:r>
                        <a:rPr lang="en-IN">
                          <a:solidFill>
                            <a:schemeClr val="accent4">
                              <a:lumMod val="75000"/>
                            </a:schemeClr>
                          </a:solidFill>
                        </a:rPr>
                        <a:t>Font</a:t>
                      </a:r>
                    </a:p>
                  </a:txBody>
                  <a:tcPr marL="34922" marR="34922" marT="34922" marB="34922"/>
                </a:tc>
                <a:tc>
                  <a:txBody>
                    <a:bodyPr/>
                    <a:lstStyle/>
                    <a:p>
                      <a:pPr algn="just" fontAlgn="t"/>
                      <a:r>
                        <a:rPr lang="en-US" dirty="0">
                          <a:solidFill>
                            <a:schemeClr val="accent4">
                              <a:lumMod val="75000"/>
                            </a:schemeClr>
                          </a:solidFill>
                        </a:rPr>
                        <a:t>It is used to set font for the control text.</a:t>
                      </a:r>
                    </a:p>
                  </a:txBody>
                  <a:tcPr marL="34922" marR="34922" marT="34922" marB="34922"/>
                </a:tc>
              </a:tr>
              <a:tr h="321287">
                <a:tc>
                  <a:txBody>
                    <a:bodyPr/>
                    <a:lstStyle/>
                    <a:p>
                      <a:pPr algn="just" fontAlgn="t"/>
                      <a:r>
                        <a:rPr lang="en-IN">
                          <a:solidFill>
                            <a:schemeClr val="accent4">
                              <a:lumMod val="75000"/>
                            </a:schemeClr>
                          </a:solidFill>
                        </a:rPr>
                        <a:t>ForeColor</a:t>
                      </a:r>
                    </a:p>
                  </a:txBody>
                  <a:tcPr marL="34922" marR="34922" marT="34922" marB="34922"/>
                </a:tc>
                <a:tc>
                  <a:txBody>
                    <a:bodyPr/>
                    <a:lstStyle/>
                    <a:p>
                      <a:pPr algn="just" fontAlgn="t"/>
                      <a:r>
                        <a:rPr lang="en-US" dirty="0">
                          <a:solidFill>
                            <a:schemeClr val="accent4">
                              <a:lumMod val="75000"/>
                            </a:schemeClr>
                          </a:solidFill>
                        </a:rPr>
                        <a:t>It is used to set color of the control text.</a:t>
                      </a:r>
                    </a:p>
                  </a:txBody>
                  <a:tcPr marL="34922" marR="34922" marT="34922" marB="34922"/>
                </a:tc>
              </a:tr>
              <a:tr h="321287">
                <a:tc>
                  <a:txBody>
                    <a:bodyPr/>
                    <a:lstStyle/>
                    <a:p>
                      <a:pPr algn="just" fontAlgn="t"/>
                      <a:r>
                        <a:rPr lang="en-IN">
                          <a:solidFill>
                            <a:schemeClr val="accent4">
                              <a:lumMod val="75000"/>
                            </a:schemeClr>
                          </a:solidFill>
                        </a:rPr>
                        <a:t>Text</a:t>
                      </a:r>
                    </a:p>
                  </a:txBody>
                  <a:tcPr marL="34922" marR="34922" marT="34922" marB="34922"/>
                </a:tc>
                <a:tc>
                  <a:txBody>
                    <a:bodyPr/>
                    <a:lstStyle/>
                    <a:p>
                      <a:pPr algn="just" fontAlgn="t"/>
                      <a:r>
                        <a:rPr lang="en-US" dirty="0">
                          <a:solidFill>
                            <a:schemeClr val="accent4">
                              <a:lumMod val="75000"/>
                            </a:schemeClr>
                          </a:solidFill>
                        </a:rPr>
                        <a:t>It is used to set text to be shown for the control.</a:t>
                      </a:r>
                    </a:p>
                  </a:txBody>
                  <a:tcPr marL="34922" marR="34922" marT="34922" marB="34922"/>
                </a:tc>
              </a:tr>
              <a:tr h="321287">
                <a:tc>
                  <a:txBody>
                    <a:bodyPr/>
                    <a:lstStyle/>
                    <a:p>
                      <a:pPr algn="just" fontAlgn="t"/>
                      <a:r>
                        <a:rPr lang="en-IN">
                          <a:solidFill>
                            <a:schemeClr val="accent4">
                              <a:lumMod val="75000"/>
                            </a:schemeClr>
                          </a:solidFill>
                        </a:rPr>
                        <a:t>ToolTip</a:t>
                      </a:r>
                    </a:p>
                  </a:txBody>
                  <a:tcPr marL="34922" marR="34922" marT="34922" marB="34922"/>
                </a:tc>
                <a:tc>
                  <a:txBody>
                    <a:bodyPr/>
                    <a:lstStyle/>
                    <a:p>
                      <a:pPr algn="just" fontAlgn="t"/>
                      <a:r>
                        <a:rPr lang="en-US" dirty="0">
                          <a:solidFill>
                            <a:schemeClr val="accent4">
                              <a:lumMod val="75000"/>
                            </a:schemeClr>
                          </a:solidFill>
                        </a:rPr>
                        <a:t>It displays the text when mouse is over the control.</a:t>
                      </a:r>
                    </a:p>
                  </a:txBody>
                  <a:tcPr marL="34922" marR="34922" marT="34922" marB="34922"/>
                </a:tc>
              </a:tr>
              <a:tr h="321287">
                <a:tc>
                  <a:txBody>
                    <a:bodyPr/>
                    <a:lstStyle/>
                    <a:p>
                      <a:pPr algn="just" fontAlgn="t"/>
                      <a:r>
                        <a:rPr lang="en-IN">
                          <a:solidFill>
                            <a:schemeClr val="accent4">
                              <a:lumMod val="75000"/>
                            </a:schemeClr>
                          </a:solidFill>
                        </a:rPr>
                        <a:t>Visible</a:t>
                      </a:r>
                    </a:p>
                  </a:txBody>
                  <a:tcPr marL="34922" marR="34922" marT="34922" marB="34922"/>
                </a:tc>
                <a:tc>
                  <a:txBody>
                    <a:bodyPr/>
                    <a:lstStyle/>
                    <a:p>
                      <a:pPr algn="just" fontAlgn="t"/>
                      <a:r>
                        <a:rPr lang="en-US" dirty="0">
                          <a:solidFill>
                            <a:schemeClr val="accent4">
                              <a:lumMod val="75000"/>
                            </a:schemeClr>
                          </a:solidFill>
                        </a:rPr>
                        <a:t>To set visibility of control on the form.</a:t>
                      </a:r>
                    </a:p>
                  </a:txBody>
                  <a:tcPr marL="34922" marR="34922" marT="34922" marB="34922"/>
                </a:tc>
              </a:tr>
              <a:tr h="321287">
                <a:tc>
                  <a:txBody>
                    <a:bodyPr/>
                    <a:lstStyle/>
                    <a:p>
                      <a:pPr algn="just" fontAlgn="t"/>
                      <a:r>
                        <a:rPr lang="en-IN">
                          <a:solidFill>
                            <a:schemeClr val="accent4">
                              <a:lumMod val="75000"/>
                            </a:schemeClr>
                          </a:solidFill>
                        </a:rPr>
                        <a:t>Height</a:t>
                      </a:r>
                    </a:p>
                  </a:txBody>
                  <a:tcPr marL="34922" marR="34922" marT="34922" marB="34922"/>
                </a:tc>
                <a:tc>
                  <a:txBody>
                    <a:bodyPr/>
                    <a:lstStyle/>
                    <a:p>
                      <a:pPr algn="just" fontAlgn="t"/>
                      <a:r>
                        <a:rPr lang="en-US" dirty="0">
                          <a:solidFill>
                            <a:schemeClr val="accent4">
                              <a:lumMod val="75000"/>
                            </a:schemeClr>
                          </a:solidFill>
                        </a:rPr>
                        <a:t>It is used to set height of the control.</a:t>
                      </a:r>
                    </a:p>
                  </a:txBody>
                  <a:tcPr marL="34922" marR="34922" marT="34922" marB="34922"/>
                </a:tc>
              </a:tr>
              <a:tr h="321287">
                <a:tc>
                  <a:txBody>
                    <a:bodyPr/>
                    <a:lstStyle/>
                    <a:p>
                      <a:pPr algn="just" fontAlgn="t"/>
                      <a:r>
                        <a:rPr lang="en-IN">
                          <a:solidFill>
                            <a:schemeClr val="accent4">
                              <a:lumMod val="75000"/>
                            </a:schemeClr>
                          </a:solidFill>
                        </a:rPr>
                        <a:t>Width</a:t>
                      </a:r>
                    </a:p>
                  </a:txBody>
                  <a:tcPr marL="34922" marR="34922" marT="34922" marB="34922"/>
                </a:tc>
                <a:tc>
                  <a:txBody>
                    <a:bodyPr/>
                    <a:lstStyle/>
                    <a:p>
                      <a:pPr algn="just" fontAlgn="t"/>
                      <a:r>
                        <a:rPr lang="en-US" dirty="0">
                          <a:solidFill>
                            <a:schemeClr val="accent4">
                              <a:lumMod val="75000"/>
                            </a:schemeClr>
                          </a:solidFill>
                        </a:rPr>
                        <a:t>It is used to set width of the control.</a:t>
                      </a:r>
                    </a:p>
                  </a:txBody>
                  <a:tcPr marL="34922" marR="34922" marT="34922" marB="34922"/>
                </a:tc>
              </a:tr>
              <a:tr h="195566">
                <a:tc>
                  <a:txBody>
                    <a:bodyPr/>
                    <a:lstStyle/>
                    <a:p>
                      <a:pPr algn="just" fontAlgn="t"/>
                      <a:r>
                        <a:rPr lang="en-IN">
                          <a:solidFill>
                            <a:schemeClr val="accent4">
                              <a:lumMod val="75000"/>
                            </a:schemeClr>
                          </a:solidFill>
                        </a:rPr>
                        <a:t>NavigateUrl</a:t>
                      </a:r>
                    </a:p>
                  </a:txBody>
                  <a:tcPr marL="34922" marR="34922" marT="34922" marB="34922"/>
                </a:tc>
                <a:tc>
                  <a:txBody>
                    <a:bodyPr/>
                    <a:lstStyle/>
                    <a:p>
                      <a:pPr algn="just" fontAlgn="t"/>
                      <a:r>
                        <a:rPr lang="en-US" dirty="0">
                          <a:solidFill>
                            <a:schemeClr val="accent4">
                              <a:lumMod val="75000"/>
                            </a:schemeClr>
                          </a:solidFill>
                        </a:rPr>
                        <a:t>It is used to set navigate URL.</a:t>
                      </a:r>
                    </a:p>
                  </a:txBody>
                  <a:tcPr marL="34922" marR="34922" marT="34922" marB="34922"/>
                </a:tc>
              </a:tr>
              <a:tr h="195566">
                <a:tc>
                  <a:txBody>
                    <a:bodyPr/>
                    <a:lstStyle/>
                    <a:p>
                      <a:pPr algn="just" fontAlgn="t"/>
                      <a:r>
                        <a:rPr lang="en-IN" dirty="0">
                          <a:solidFill>
                            <a:schemeClr val="accent4">
                              <a:lumMod val="75000"/>
                            </a:schemeClr>
                          </a:solidFill>
                        </a:rPr>
                        <a:t>Target</a:t>
                      </a:r>
                    </a:p>
                  </a:txBody>
                  <a:tcPr marL="34922" marR="34922" marT="34922" marB="34922"/>
                </a:tc>
                <a:tc>
                  <a:txBody>
                    <a:bodyPr/>
                    <a:lstStyle/>
                    <a:p>
                      <a:pPr algn="just" fontAlgn="t"/>
                      <a:r>
                        <a:rPr lang="en-US" dirty="0">
                          <a:solidFill>
                            <a:schemeClr val="accent4">
                              <a:lumMod val="75000"/>
                            </a:schemeClr>
                          </a:solidFill>
                        </a:rPr>
                        <a:t>Target frame for the navigate </a:t>
                      </a:r>
                      <a:r>
                        <a:rPr lang="en-US" dirty="0" err="1">
                          <a:solidFill>
                            <a:schemeClr val="accent4">
                              <a:lumMod val="75000"/>
                            </a:schemeClr>
                          </a:solidFill>
                        </a:rPr>
                        <a:t>url</a:t>
                      </a:r>
                      <a:r>
                        <a:rPr lang="en-US" dirty="0">
                          <a:solidFill>
                            <a:schemeClr val="accent4">
                              <a:lumMod val="75000"/>
                            </a:schemeClr>
                          </a:solidFill>
                        </a:rPr>
                        <a:t>.</a:t>
                      </a:r>
                    </a:p>
                  </a:txBody>
                  <a:tcPr marL="34922" marR="34922" marT="34922" marB="3492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478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LinkButton</a:t>
            </a:r>
            <a:r>
              <a:rPr lang="en-US" dirty="0" smtClean="0">
                <a:solidFill>
                  <a:srgbClr val="002060"/>
                </a:solidFill>
              </a:rPr>
              <a:t> </a:t>
            </a:r>
            <a:r>
              <a:rPr lang="en-US" dirty="0">
                <a:solidFill>
                  <a:srgbClr val="002060"/>
                </a:solidFill>
              </a:rPr>
              <a:t>Control</a:t>
            </a:r>
          </a:p>
        </p:txBody>
      </p:sp>
      <p:sp>
        <p:nvSpPr>
          <p:cNvPr id="5" name="Content Placeholder 4"/>
          <p:cNvSpPr>
            <a:spLocks noGrp="1"/>
          </p:cNvSpPr>
          <p:nvPr>
            <p:ph idx="1"/>
          </p:nvPr>
        </p:nvSpPr>
        <p:spPr/>
        <p:txBody>
          <a:bodyPr>
            <a:normAutofit/>
          </a:bodyPr>
          <a:lstStyle/>
          <a:p>
            <a:r>
              <a:rPr lang="en-US" dirty="0" smtClean="0">
                <a:solidFill>
                  <a:schemeClr val="accent4">
                    <a:lumMod val="50000"/>
                  </a:schemeClr>
                </a:solidFill>
              </a:rPr>
              <a:t>Link </a:t>
            </a:r>
            <a:r>
              <a:rPr lang="en-US" dirty="0">
                <a:solidFill>
                  <a:schemeClr val="accent4">
                    <a:lumMod val="50000"/>
                  </a:schemeClr>
                </a:solidFill>
              </a:rPr>
              <a:t>Button displays text that looks like a link or hyperlink.</a:t>
            </a:r>
          </a:p>
          <a:p>
            <a:r>
              <a:rPr lang="en-US" dirty="0" smtClean="0">
                <a:solidFill>
                  <a:schemeClr val="accent4">
                    <a:lumMod val="50000"/>
                  </a:schemeClr>
                </a:solidFill>
              </a:rPr>
              <a:t>It </a:t>
            </a:r>
            <a:r>
              <a:rPr lang="en-US" dirty="0">
                <a:solidFill>
                  <a:schemeClr val="accent4">
                    <a:lumMod val="50000"/>
                  </a:schemeClr>
                </a:solidFill>
              </a:rPr>
              <a:t>is a server web control that acts as a hyperlink. It is used to display a hyperlink-style button control on the web page</a:t>
            </a:r>
            <a:r>
              <a:rPr lang="en-US" dirty="0" smtClean="0">
                <a:solidFill>
                  <a:schemeClr val="accent4">
                    <a:lumMod val="50000"/>
                  </a:schemeClr>
                </a:solidFill>
              </a:rPr>
              <a:t>.</a:t>
            </a:r>
          </a:p>
          <a:p>
            <a:r>
              <a:rPr lang="en-US" dirty="0">
                <a:solidFill>
                  <a:schemeClr val="accent4">
                    <a:lumMod val="50000"/>
                  </a:schemeClr>
                </a:solidFill>
              </a:rPr>
              <a:t>The </a:t>
            </a:r>
            <a:r>
              <a:rPr lang="en-US" dirty="0" err="1">
                <a:solidFill>
                  <a:schemeClr val="accent4">
                    <a:lumMod val="50000"/>
                  </a:schemeClr>
                </a:solidFill>
              </a:rPr>
              <a:t>LinkButton</a:t>
            </a:r>
            <a:r>
              <a:rPr lang="en-US" dirty="0">
                <a:solidFill>
                  <a:schemeClr val="accent4">
                    <a:lumMod val="50000"/>
                  </a:schemeClr>
                </a:solidFill>
              </a:rPr>
              <a:t> control is used to create a hyperlink-style button on the Web page. This control looks like a Hyperlink control but almost has the functionality of the Button control. Despite being a hyperlink, you can't specify the target URL. There is no </a:t>
            </a:r>
            <a:r>
              <a:rPr lang="en-US" dirty="0" err="1">
                <a:solidFill>
                  <a:schemeClr val="accent4">
                    <a:lumMod val="50000"/>
                  </a:schemeClr>
                </a:solidFill>
              </a:rPr>
              <a:t>UserSubmitBehavior</a:t>
            </a:r>
            <a:r>
              <a:rPr lang="en-US" dirty="0">
                <a:solidFill>
                  <a:schemeClr val="accent4">
                    <a:lumMod val="50000"/>
                  </a:schemeClr>
                </a:solidFill>
              </a:rPr>
              <a:t> property like the Button control with this control.</a:t>
            </a:r>
          </a:p>
          <a:p>
            <a:r>
              <a:rPr lang="en-IN" dirty="0">
                <a:solidFill>
                  <a:schemeClr val="accent4">
                    <a:lumMod val="50000"/>
                  </a:schemeClr>
                </a:solidFill>
              </a:rPr>
              <a:t>&lt;</a:t>
            </a:r>
            <a:r>
              <a:rPr lang="en-IN" dirty="0" err="1">
                <a:solidFill>
                  <a:schemeClr val="accent4">
                    <a:lumMod val="50000"/>
                  </a:schemeClr>
                </a:solidFill>
              </a:rPr>
              <a:t>asp:LinkButton</a:t>
            </a:r>
            <a:r>
              <a:rPr lang="en-IN" dirty="0">
                <a:solidFill>
                  <a:schemeClr val="accent4">
                    <a:lumMod val="50000"/>
                  </a:schemeClr>
                </a:solidFill>
              </a:rPr>
              <a:t> ID="LinkButton2" </a:t>
            </a:r>
            <a:r>
              <a:rPr lang="en-IN" dirty="0" err="1">
                <a:solidFill>
                  <a:schemeClr val="accent4">
                    <a:lumMod val="50000"/>
                  </a:schemeClr>
                </a:solidFill>
              </a:rPr>
              <a:t>runat</a:t>
            </a:r>
            <a:r>
              <a:rPr lang="en-IN" dirty="0">
                <a:solidFill>
                  <a:schemeClr val="accent4">
                    <a:lumMod val="50000"/>
                  </a:schemeClr>
                </a:solidFill>
              </a:rPr>
              <a:t>="server"&gt;</a:t>
            </a:r>
            <a:r>
              <a:rPr lang="en-IN" dirty="0" err="1">
                <a:solidFill>
                  <a:schemeClr val="accent4">
                    <a:lumMod val="50000"/>
                  </a:schemeClr>
                </a:solidFill>
              </a:rPr>
              <a:t>LinkButton</a:t>
            </a:r>
            <a:r>
              <a:rPr lang="en-IN" dirty="0">
                <a:solidFill>
                  <a:schemeClr val="accent4">
                    <a:lumMod val="50000"/>
                  </a:schemeClr>
                </a:solidFill>
              </a:rPr>
              <a:t>&lt;/</a:t>
            </a:r>
            <a:r>
              <a:rPr lang="en-IN" dirty="0" err="1">
                <a:solidFill>
                  <a:schemeClr val="accent4">
                    <a:lumMod val="50000"/>
                  </a:schemeClr>
                </a:solidFill>
              </a:rPr>
              <a:t>asp:LinkButton</a:t>
            </a:r>
            <a:r>
              <a:rPr lang="en-IN" dirty="0">
                <a:solidFill>
                  <a:schemeClr val="accent4">
                    <a:lumMod val="50000"/>
                  </a:schemeClr>
                </a:solidFill>
              </a:rPr>
              <a:t>&gt;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21724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ImageButton</a:t>
            </a:r>
            <a:r>
              <a:rPr lang="en-US" dirty="0" smtClean="0">
                <a:solidFill>
                  <a:srgbClr val="002060"/>
                </a:solidFill>
              </a:rPr>
              <a:t> </a:t>
            </a:r>
            <a:r>
              <a:rPr lang="en-US" dirty="0">
                <a:solidFill>
                  <a:srgbClr val="002060"/>
                </a:solidFill>
              </a:rPr>
              <a:t>Control</a:t>
            </a: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Image </a:t>
            </a:r>
            <a:r>
              <a:rPr lang="en-US" dirty="0">
                <a:solidFill>
                  <a:schemeClr val="accent4">
                    <a:lumMod val="75000"/>
                  </a:schemeClr>
                </a:solidFill>
              </a:rPr>
              <a:t>Button displays an image on a button control</a:t>
            </a:r>
            <a:r>
              <a:rPr lang="en-US" dirty="0" smtClean="0">
                <a:solidFill>
                  <a:schemeClr val="accent4">
                    <a:lumMod val="75000"/>
                  </a:schemeClr>
                </a:solidFill>
              </a:rPr>
              <a:t>.</a:t>
            </a:r>
          </a:p>
          <a:p>
            <a:r>
              <a:rPr lang="en-US" dirty="0">
                <a:solidFill>
                  <a:schemeClr val="accent4">
                    <a:lumMod val="75000"/>
                  </a:schemeClr>
                </a:solidFill>
              </a:rPr>
              <a:t>Its like an ASP Button control, the only difference is, you have the ability to place your own image as a button. You use an image Button when you want your button to look different than the plain rectangular button. Any image can be a button!. Some of the important properties of an </a:t>
            </a:r>
            <a:r>
              <a:rPr lang="en-US" dirty="0" err="1">
                <a:solidFill>
                  <a:schemeClr val="accent4">
                    <a:lumMod val="75000"/>
                  </a:schemeClr>
                </a:solidFill>
              </a:rPr>
              <a:t>ImageButton</a:t>
            </a:r>
            <a:r>
              <a:rPr lang="en-US" dirty="0">
                <a:solidFill>
                  <a:schemeClr val="accent4">
                    <a:lumMod val="75000"/>
                  </a:schemeClr>
                </a:solidFill>
              </a:rPr>
              <a:t> Control are:</a:t>
            </a:r>
          </a:p>
          <a:p>
            <a:r>
              <a:rPr lang="en-US" dirty="0" err="1">
                <a:solidFill>
                  <a:srgbClr val="002060"/>
                </a:solidFill>
              </a:rPr>
              <a:t>ImageUrl</a:t>
            </a:r>
            <a:r>
              <a:rPr lang="en-US" dirty="0">
                <a:solidFill>
                  <a:srgbClr val="002060"/>
                </a:solidFill>
              </a:rPr>
              <a:t>: </a:t>
            </a:r>
            <a:r>
              <a:rPr lang="en-US" dirty="0">
                <a:solidFill>
                  <a:schemeClr val="accent4">
                    <a:lumMod val="75000"/>
                  </a:schemeClr>
                </a:solidFill>
              </a:rPr>
              <a:t>Gets or Sets the location of the image to display as button control.</a:t>
            </a:r>
          </a:p>
          <a:p>
            <a:r>
              <a:rPr lang="en-US" dirty="0" smtClean="0">
                <a:solidFill>
                  <a:schemeClr val="accent4">
                    <a:lumMod val="75000"/>
                  </a:schemeClr>
                </a:solidFill>
              </a:rPr>
              <a:t>&lt;</a:t>
            </a:r>
            <a:r>
              <a:rPr lang="en-US" dirty="0" err="1">
                <a:solidFill>
                  <a:schemeClr val="accent4">
                    <a:lumMod val="75000"/>
                  </a:schemeClr>
                </a:solidFill>
              </a:rPr>
              <a:t>asp:ImageButton</a:t>
            </a:r>
            <a:r>
              <a:rPr lang="en-US" dirty="0">
                <a:solidFill>
                  <a:schemeClr val="accent4">
                    <a:lumMod val="75000"/>
                  </a:schemeClr>
                </a:solidFill>
              </a:rPr>
              <a:t> ID="ImageButton1" </a:t>
            </a:r>
            <a:r>
              <a:rPr lang="en-US" dirty="0" err="1">
                <a:solidFill>
                  <a:schemeClr val="accent4">
                    <a:lumMod val="75000"/>
                  </a:schemeClr>
                </a:solidFill>
              </a:rPr>
              <a:t>runat</a:t>
            </a:r>
            <a:r>
              <a:rPr lang="en-US" dirty="0">
                <a:solidFill>
                  <a:schemeClr val="accent4">
                    <a:lumMod val="75000"/>
                  </a:schemeClr>
                </a:solidFill>
              </a:rPr>
              <a:t>="server" /&gt;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407776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TotalTime>
  <Words>600</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Button Control</vt:lpstr>
      <vt:lpstr>Button Control</vt:lpstr>
      <vt:lpstr>Button Control</vt:lpstr>
      <vt:lpstr>Button Control</vt:lpstr>
      <vt:lpstr>LinkButton Control</vt:lpstr>
      <vt:lpstr>ImageButton Control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253</cp:revision>
  <dcterms:created xsi:type="dcterms:W3CDTF">2020-05-18T03:14:36Z</dcterms:created>
  <dcterms:modified xsi:type="dcterms:W3CDTF">2021-12-14T06:01:49Z</dcterms:modified>
</cp:coreProperties>
</file>