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7" r:id="rId4"/>
    <p:sldId id="268" r:id="rId5"/>
    <p:sldId id="269" r:id="rId6"/>
    <p:sldId id="270" r:id="rId7"/>
    <p:sldId id="271" r:id="rId8"/>
    <p:sldId id="272" r:id="rId9"/>
    <p:sldId id="273" r:id="rId10"/>
    <p:sldId id="27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E5B04-1CD1-40D4-87DF-62AEA96E7552}" type="datetimeFigureOut">
              <a:rPr lang="en-US" smtClean="0"/>
              <a:pPr/>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94E95-2D79-4A11-A78D-3734A5C0DCF4}" type="slidenum">
              <a:rPr lang="en-US" smtClean="0"/>
              <a:pPr/>
              <a:t>‹#›</a:t>
            </a:fld>
            <a:endParaRPr lang="en-US"/>
          </a:p>
        </p:txBody>
      </p:sp>
    </p:spTree>
    <p:extLst>
      <p:ext uri="{BB962C8B-B14F-4D97-AF65-F5344CB8AC3E}">
        <p14:creationId xmlns:p14="http://schemas.microsoft.com/office/powerpoint/2010/main" val="2678963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2</a:t>
            </a:fld>
            <a:endParaRPr lang="en-US"/>
          </a:p>
        </p:txBody>
      </p:sp>
    </p:spTree>
    <p:extLst>
      <p:ext uri="{BB962C8B-B14F-4D97-AF65-F5344CB8AC3E}">
        <p14:creationId xmlns:p14="http://schemas.microsoft.com/office/powerpoint/2010/main" val="39683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3</a:t>
            </a:fld>
            <a:endParaRPr lang="en-US"/>
          </a:p>
        </p:txBody>
      </p:sp>
    </p:spTree>
    <p:extLst>
      <p:ext uri="{BB962C8B-B14F-4D97-AF65-F5344CB8AC3E}">
        <p14:creationId xmlns:p14="http://schemas.microsoft.com/office/powerpoint/2010/main" val="105162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4</a:t>
            </a:fld>
            <a:endParaRPr lang="en-US"/>
          </a:p>
        </p:txBody>
      </p:sp>
    </p:spTree>
    <p:extLst>
      <p:ext uri="{BB962C8B-B14F-4D97-AF65-F5344CB8AC3E}">
        <p14:creationId xmlns:p14="http://schemas.microsoft.com/office/powerpoint/2010/main" val="2789724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5</a:t>
            </a:fld>
            <a:endParaRPr lang="en-US"/>
          </a:p>
        </p:txBody>
      </p:sp>
    </p:spTree>
    <p:extLst>
      <p:ext uri="{BB962C8B-B14F-4D97-AF65-F5344CB8AC3E}">
        <p14:creationId xmlns:p14="http://schemas.microsoft.com/office/powerpoint/2010/main" val="1678191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6</a:t>
            </a:fld>
            <a:endParaRPr lang="en-US"/>
          </a:p>
        </p:txBody>
      </p:sp>
    </p:spTree>
    <p:extLst>
      <p:ext uri="{BB962C8B-B14F-4D97-AF65-F5344CB8AC3E}">
        <p14:creationId xmlns:p14="http://schemas.microsoft.com/office/powerpoint/2010/main" val="218135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7</a:t>
            </a:fld>
            <a:endParaRPr lang="en-US"/>
          </a:p>
        </p:txBody>
      </p:sp>
    </p:spTree>
    <p:extLst>
      <p:ext uri="{BB962C8B-B14F-4D97-AF65-F5344CB8AC3E}">
        <p14:creationId xmlns:p14="http://schemas.microsoft.com/office/powerpoint/2010/main" val="377768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8</a:t>
            </a:fld>
            <a:endParaRPr lang="en-US"/>
          </a:p>
        </p:txBody>
      </p:sp>
    </p:spTree>
    <p:extLst>
      <p:ext uri="{BB962C8B-B14F-4D97-AF65-F5344CB8AC3E}">
        <p14:creationId xmlns:p14="http://schemas.microsoft.com/office/powerpoint/2010/main" val="46514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9</a:t>
            </a:fld>
            <a:endParaRPr lang="en-US"/>
          </a:p>
        </p:txBody>
      </p:sp>
    </p:spTree>
    <p:extLst>
      <p:ext uri="{BB962C8B-B14F-4D97-AF65-F5344CB8AC3E}">
        <p14:creationId xmlns:p14="http://schemas.microsoft.com/office/powerpoint/2010/main" val="2190370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94E95-2D79-4A11-A78D-3734A5C0DCF4}" type="slidenum">
              <a:rPr lang="en-US" smtClean="0"/>
              <a:pPr/>
              <a:t>10</a:t>
            </a:fld>
            <a:endParaRPr lang="en-US"/>
          </a:p>
        </p:txBody>
      </p:sp>
    </p:spTree>
    <p:extLst>
      <p:ext uri="{BB962C8B-B14F-4D97-AF65-F5344CB8AC3E}">
        <p14:creationId xmlns:p14="http://schemas.microsoft.com/office/powerpoint/2010/main" val="239053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C29EA2-16C1-4825-A4D7-09511B7A3E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185789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C29EA2-16C1-4825-A4D7-09511B7A3E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218636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C29EA2-16C1-4825-A4D7-09511B7A3E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87596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C29EA2-16C1-4825-A4D7-09511B7A3E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280623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C29EA2-16C1-4825-A4D7-09511B7A3E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181935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C29EA2-16C1-4825-A4D7-09511B7A3EF8}"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72373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C29EA2-16C1-4825-A4D7-09511B7A3EF8}" type="datetimeFigureOut">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127982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C29EA2-16C1-4825-A4D7-09511B7A3EF8}"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34317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29EA2-16C1-4825-A4D7-09511B7A3EF8}" type="datetimeFigureOut">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187227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29EA2-16C1-4825-A4D7-09511B7A3EF8}"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89974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29EA2-16C1-4825-A4D7-09511B7A3EF8}"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7EA07-255A-4A5E-BDA5-70DF2ACCB6EF}" type="slidenum">
              <a:rPr lang="en-US" smtClean="0"/>
              <a:pPr/>
              <a:t>‹#›</a:t>
            </a:fld>
            <a:endParaRPr lang="en-US"/>
          </a:p>
        </p:txBody>
      </p:sp>
    </p:spTree>
    <p:extLst>
      <p:ext uri="{BB962C8B-B14F-4D97-AF65-F5344CB8AC3E}">
        <p14:creationId xmlns:p14="http://schemas.microsoft.com/office/powerpoint/2010/main" val="36602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29EA2-16C1-4825-A4D7-09511B7A3EF8}" type="datetimeFigureOut">
              <a:rPr lang="en-US" smtClean="0"/>
              <a:pPr/>
              <a:t>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7EA07-255A-4A5E-BDA5-70DF2ACCB6EF}" type="slidenum">
              <a:rPr lang="en-US" smtClean="0"/>
              <a:pPr/>
              <a:t>‹#›</a:t>
            </a:fld>
            <a:endParaRPr lang="en-US"/>
          </a:p>
        </p:txBody>
      </p:sp>
    </p:spTree>
    <p:extLst>
      <p:ext uri="{BB962C8B-B14F-4D97-AF65-F5344CB8AC3E}">
        <p14:creationId xmlns:p14="http://schemas.microsoft.com/office/powerpoint/2010/main" val="159183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Variable and </a:t>
            </a:r>
            <a:r>
              <a:rPr lang="en-US" b="1" dirty="0" err="1" smtClean="0"/>
              <a:t>Datatype</a:t>
            </a:r>
            <a:r>
              <a:rPr lang="en-US" dirty="0" smtClean="0"/>
              <a:t/>
            </a:r>
            <a:br>
              <a:rPr lang="en-US" dirty="0" smtClean="0"/>
            </a:br>
            <a:r>
              <a:rPr lang="en-US" b="1" dirty="0" smtClean="0"/>
              <a:t>Basic Programming with Python</a:t>
            </a:r>
            <a:endParaRPr lang="en-US" b="1" dirty="0"/>
          </a:p>
        </p:txBody>
      </p:sp>
      <p:sp>
        <p:nvSpPr>
          <p:cNvPr id="3" name="Subtitle 2"/>
          <p:cNvSpPr>
            <a:spLocks noGrp="1"/>
          </p:cNvSpPr>
          <p:nvPr>
            <p:ph type="subTitle" idx="1"/>
          </p:nvPr>
        </p:nvSpPr>
        <p:spPr/>
        <p:txBody>
          <a:bodyPr/>
          <a:lstStyle/>
          <a:p>
            <a:r>
              <a:rPr lang="en-US" b="1" dirty="0" smtClean="0"/>
              <a:t>Co Curricular Course</a:t>
            </a:r>
          </a:p>
          <a:p>
            <a:r>
              <a:rPr lang="en-US" b="1" dirty="0" smtClean="0"/>
              <a:t>C.S. &amp; I.T. Department</a:t>
            </a:r>
          </a:p>
          <a:p>
            <a:r>
              <a:rPr lang="en-US" b="1" dirty="0" smtClean="0"/>
              <a:t>Atmiya University - Rajkot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spTree>
    <p:extLst>
      <p:ext uri="{BB962C8B-B14F-4D97-AF65-F5344CB8AC3E}">
        <p14:creationId xmlns:p14="http://schemas.microsoft.com/office/powerpoint/2010/main" val="2431316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Dictionary</a:t>
            </a:r>
          </a:p>
        </p:txBody>
      </p:sp>
      <p:sp>
        <p:nvSpPr>
          <p:cNvPr id="3" name="Content Placeholder 2"/>
          <p:cNvSpPr>
            <a:spLocks noGrp="1"/>
          </p:cNvSpPr>
          <p:nvPr>
            <p:ph idx="1"/>
          </p:nvPr>
        </p:nvSpPr>
        <p:spPr>
          <a:xfrm>
            <a:off x="838200" y="1825625"/>
            <a:ext cx="10353336" cy="4351338"/>
          </a:xfrm>
        </p:spPr>
        <p:txBody>
          <a:bodyPr>
            <a:normAutofit/>
          </a:bodyPr>
          <a:lstStyle/>
          <a:p>
            <a:r>
              <a:rPr lang="en-US" sz="2400" dirty="0"/>
              <a:t>Python's dictionaries are kind of hash table type. They work like associative arrays or hashes found in Perl and consist of key-value pairs. A dictionary key can be almost any Python type, but are usually numbers or strings. Values, on the other hand, can be any arbitrary Python object.</a:t>
            </a:r>
          </a:p>
          <a:p>
            <a:r>
              <a:rPr lang="en-US" sz="2400" dirty="0"/>
              <a:t>Dictionaries are enclosed by curly braces ({ }) and values can be assigned and accessed using square braces ([]).</a:t>
            </a:r>
          </a:p>
          <a:p>
            <a:endParaRPr lang="en-US" sz="24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4" name="Picture 3"/>
          <p:cNvPicPr>
            <a:picLocks noChangeAspect="1"/>
          </p:cNvPicPr>
          <p:nvPr/>
        </p:nvPicPr>
        <p:blipFill>
          <a:blip r:embed="rId5"/>
          <a:stretch>
            <a:fillRect/>
          </a:stretch>
        </p:blipFill>
        <p:spPr>
          <a:xfrm>
            <a:off x="1132186" y="4001294"/>
            <a:ext cx="6829425" cy="2571750"/>
          </a:xfrm>
          <a:prstGeom prst="rect">
            <a:avLst/>
          </a:prstGeom>
        </p:spPr>
      </p:pic>
    </p:spTree>
    <p:extLst>
      <p:ext uri="{BB962C8B-B14F-4D97-AF65-F5344CB8AC3E}">
        <p14:creationId xmlns:p14="http://schemas.microsoft.com/office/powerpoint/2010/main" val="219098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654" y="2774838"/>
            <a:ext cx="10515600" cy="1325563"/>
          </a:xfrm>
        </p:spPr>
        <p:txBody>
          <a:bodyPr/>
          <a:lstStyle/>
          <a:p>
            <a:pPr algn="ctr"/>
            <a:r>
              <a:rPr lang="en-US" dirty="0"/>
              <a:t>Thank </a:t>
            </a:r>
            <a:r>
              <a:rPr lang="en-US" dirty="0" smtClean="0"/>
              <a:t>You</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spTree>
    <p:extLst>
      <p:ext uri="{BB962C8B-B14F-4D97-AF65-F5344CB8AC3E}">
        <p14:creationId xmlns:p14="http://schemas.microsoft.com/office/powerpoint/2010/main" val="2865625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p:txBody>
          <a:bodyPr/>
          <a:lstStyle/>
          <a:p>
            <a:r>
              <a:rPr lang="en-US" dirty="0"/>
              <a:t>Variables are nothing but reserved memory locations to store values. This means that when you create a variable you reserve some space in memory.</a:t>
            </a:r>
          </a:p>
          <a:p>
            <a:r>
              <a:rPr lang="en-US" dirty="0"/>
              <a:t>Based on the data type of a variable, the interpreter allocates memory and decides what can be stored in the reserved memory. Therefore, by assigning different data types to variables, you can store integers, decimals or characters in these variables.</a:t>
            </a:r>
          </a:p>
          <a:p>
            <a:endParaRPr lang="en-US" dirty="0" smtClean="0"/>
          </a:p>
          <a:p>
            <a:endParaRPr lang="en-US" dirty="0" smtClean="0"/>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spTree>
    <p:extLst>
      <p:ext uri="{BB962C8B-B14F-4D97-AF65-F5344CB8AC3E}">
        <p14:creationId xmlns:p14="http://schemas.microsoft.com/office/powerpoint/2010/main" val="4226705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Assigning Values to Variables</a:t>
            </a:r>
            <a:endParaRPr lang="en-IN" b="1" dirty="0"/>
          </a:p>
        </p:txBody>
      </p:sp>
      <p:sp>
        <p:nvSpPr>
          <p:cNvPr id="3" name="Content Placeholder 2"/>
          <p:cNvSpPr>
            <a:spLocks noGrp="1"/>
          </p:cNvSpPr>
          <p:nvPr>
            <p:ph idx="1"/>
          </p:nvPr>
        </p:nvSpPr>
        <p:spPr/>
        <p:txBody>
          <a:bodyPr/>
          <a:lstStyle/>
          <a:p>
            <a:r>
              <a:rPr lang="en-US" dirty="0"/>
              <a:t>Python variables do not need explicit declaration to reserve memory space. The declaration happens automatically when you assign a value to a variable. The equal sign (=) is used to assign values to variables.</a:t>
            </a:r>
          </a:p>
          <a:p>
            <a:r>
              <a:rPr lang="en-US" dirty="0"/>
              <a:t>The operand to the left of the = operator is the name of the variable and the operand to the right of the = operator is the value stored in the variable</a:t>
            </a:r>
            <a:r>
              <a:rPr lang="en-US" dirty="0" smtClean="0"/>
              <a:t>.</a:t>
            </a:r>
            <a:endParaRPr lang="en-US" dirty="0"/>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spTree>
    <p:extLst>
      <p:ext uri="{BB962C8B-B14F-4D97-AF65-F5344CB8AC3E}">
        <p14:creationId xmlns:p14="http://schemas.microsoft.com/office/powerpoint/2010/main" val="957469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Multiple </a:t>
            </a:r>
            <a:r>
              <a:rPr lang="en-IN" b="1" dirty="0" smtClean="0"/>
              <a:t>Assignment</a:t>
            </a:r>
            <a:endParaRPr lang="en-IN" b="1" dirty="0"/>
          </a:p>
        </p:txBody>
      </p:sp>
      <p:sp>
        <p:nvSpPr>
          <p:cNvPr id="3" name="Content Placeholder 2"/>
          <p:cNvSpPr>
            <a:spLocks noGrp="1"/>
          </p:cNvSpPr>
          <p:nvPr>
            <p:ph idx="1"/>
          </p:nvPr>
        </p:nvSpPr>
        <p:spPr/>
        <p:txBody>
          <a:bodyPr/>
          <a:lstStyle/>
          <a:p>
            <a:r>
              <a:rPr lang="en-US" dirty="0"/>
              <a:t>Python allows you to assign a single value to several variables simultaneously</a:t>
            </a:r>
            <a:r>
              <a:rPr lang="en-US" dirty="0" smtClean="0"/>
              <a:t>.</a:t>
            </a:r>
          </a:p>
          <a:p>
            <a:pPr marL="0" indent="0">
              <a:buNone/>
            </a:pPr>
            <a:endParaRPr lang="en-US" dirty="0" smtClean="0"/>
          </a:p>
          <a:p>
            <a:r>
              <a:rPr lang="en-US" dirty="0"/>
              <a:t>Here, an integer object is created with the value 1, and all three variables are assigned to the same memory location. You can also assign multiple objects to multiple variables</a:t>
            </a:r>
            <a:endParaRPr lang="en-US" dirty="0" smtClean="0"/>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4" name="Picture 3"/>
          <p:cNvPicPr>
            <a:picLocks noChangeAspect="1"/>
          </p:cNvPicPr>
          <p:nvPr/>
        </p:nvPicPr>
        <p:blipFill>
          <a:blip r:embed="rId5"/>
          <a:stretch>
            <a:fillRect/>
          </a:stretch>
        </p:blipFill>
        <p:spPr>
          <a:xfrm>
            <a:off x="1064111" y="2699721"/>
            <a:ext cx="6858000" cy="533400"/>
          </a:xfrm>
          <a:prstGeom prst="rect">
            <a:avLst/>
          </a:prstGeom>
        </p:spPr>
      </p:pic>
      <p:pic>
        <p:nvPicPr>
          <p:cNvPr id="8" name="Picture 7"/>
          <p:cNvPicPr>
            <a:picLocks noChangeAspect="1"/>
          </p:cNvPicPr>
          <p:nvPr/>
        </p:nvPicPr>
        <p:blipFill>
          <a:blip r:embed="rId6"/>
          <a:stretch>
            <a:fillRect/>
          </a:stretch>
        </p:blipFill>
        <p:spPr>
          <a:xfrm>
            <a:off x="1064111" y="4466917"/>
            <a:ext cx="6858000" cy="476250"/>
          </a:xfrm>
          <a:prstGeom prst="rect">
            <a:avLst/>
          </a:prstGeom>
        </p:spPr>
      </p:pic>
    </p:spTree>
    <p:extLst>
      <p:ext uri="{BB962C8B-B14F-4D97-AF65-F5344CB8AC3E}">
        <p14:creationId xmlns:p14="http://schemas.microsoft.com/office/powerpoint/2010/main" val="1450523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Standard Data Types</a:t>
            </a:r>
          </a:p>
        </p:txBody>
      </p:sp>
      <p:sp>
        <p:nvSpPr>
          <p:cNvPr id="3" name="Content Placeholder 2"/>
          <p:cNvSpPr>
            <a:spLocks noGrp="1"/>
          </p:cNvSpPr>
          <p:nvPr>
            <p:ph idx="1"/>
          </p:nvPr>
        </p:nvSpPr>
        <p:spPr/>
        <p:txBody>
          <a:bodyPr>
            <a:normAutofit lnSpcReduction="10000"/>
          </a:bodyPr>
          <a:lstStyle/>
          <a:p>
            <a:r>
              <a:rPr lang="en-US" dirty="0"/>
              <a:t>The data stored in memory can be of many types. For example, a person's age is stored as a numeric value and his or her address is stored as alphanumeric characters. Python has various standard data types that are used to define the operations possible on them and the storage method for each of them.</a:t>
            </a:r>
          </a:p>
          <a:p>
            <a:r>
              <a:rPr lang="en-US" dirty="0"/>
              <a:t>Python has five standard data </a:t>
            </a:r>
            <a:r>
              <a:rPr lang="en-US" dirty="0" smtClean="0"/>
              <a:t>types:</a:t>
            </a:r>
            <a:endParaRPr lang="en-US" dirty="0"/>
          </a:p>
          <a:p>
            <a:pPr lvl="1"/>
            <a:r>
              <a:rPr lang="en-US" dirty="0"/>
              <a:t>Numbers</a:t>
            </a:r>
          </a:p>
          <a:p>
            <a:pPr lvl="1"/>
            <a:r>
              <a:rPr lang="en-US" dirty="0"/>
              <a:t>String</a:t>
            </a:r>
          </a:p>
          <a:p>
            <a:pPr lvl="1"/>
            <a:r>
              <a:rPr lang="en-US" dirty="0"/>
              <a:t>List</a:t>
            </a:r>
          </a:p>
          <a:p>
            <a:pPr lvl="1"/>
            <a:r>
              <a:rPr lang="en-US" dirty="0"/>
              <a:t>Tuple</a:t>
            </a:r>
          </a:p>
          <a:p>
            <a:pPr lvl="1"/>
            <a:r>
              <a:rPr lang="en-US" dirty="0"/>
              <a:t>Dictionary</a:t>
            </a:r>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spTree>
    <p:extLst>
      <p:ext uri="{BB962C8B-B14F-4D97-AF65-F5344CB8AC3E}">
        <p14:creationId xmlns:p14="http://schemas.microsoft.com/office/powerpoint/2010/main" val="507975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Numbers</a:t>
            </a:r>
          </a:p>
        </p:txBody>
      </p:sp>
      <p:sp>
        <p:nvSpPr>
          <p:cNvPr id="3" name="Content Placeholder 2"/>
          <p:cNvSpPr>
            <a:spLocks noGrp="1"/>
          </p:cNvSpPr>
          <p:nvPr>
            <p:ph idx="1"/>
          </p:nvPr>
        </p:nvSpPr>
        <p:spPr/>
        <p:txBody>
          <a:bodyPr>
            <a:normAutofit/>
          </a:bodyPr>
          <a:lstStyle/>
          <a:p>
            <a:r>
              <a:rPr lang="en-US" dirty="0"/>
              <a:t>Number data types store numeric values. Number objects are created when you assign a value to them</a:t>
            </a:r>
            <a:r>
              <a:rPr lang="en-US" dirty="0" smtClean="0"/>
              <a:t>.</a:t>
            </a:r>
          </a:p>
          <a:p>
            <a:r>
              <a:rPr lang="en-US" dirty="0"/>
              <a:t>Python supports four different numerical </a:t>
            </a:r>
            <a:r>
              <a:rPr lang="en-US" dirty="0" smtClean="0"/>
              <a:t>types:</a:t>
            </a:r>
            <a:endParaRPr lang="en-US" dirty="0"/>
          </a:p>
          <a:p>
            <a:pPr lvl="1"/>
            <a:r>
              <a:rPr lang="en-US" dirty="0" err="1"/>
              <a:t>int</a:t>
            </a:r>
            <a:r>
              <a:rPr lang="en-US" dirty="0"/>
              <a:t> (signed integers)</a:t>
            </a:r>
          </a:p>
          <a:p>
            <a:pPr lvl="1"/>
            <a:r>
              <a:rPr lang="en-US" dirty="0"/>
              <a:t>long (long integers, they can also be represented in octal and hexadecimal)</a:t>
            </a:r>
          </a:p>
          <a:p>
            <a:pPr lvl="1"/>
            <a:r>
              <a:rPr lang="en-US" dirty="0"/>
              <a:t>float (floating point real values)</a:t>
            </a:r>
          </a:p>
          <a:p>
            <a:pPr lvl="1"/>
            <a:r>
              <a:rPr lang="en-US" dirty="0"/>
              <a:t>complex (complex numbers</a:t>
            </a:r>
            <a:r>
              <a:rPr lang="en-US" dirty="0" smtClean="0"/>
              <a:t>)</a:t>
            </a:r>
          </a:p>
          <a:p>
            <a:r>
              <a:rPr lang="en-US" dirty="0"/>
              <a:t>You can also delete the reference to a number object by using the del statement. The syntax of the del statement is</a:t>
            </a:r>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4" name="Picture 3"/>
          <p:cNvPicPr>
            <a:picLocks noChangeAspect="1"/>
          </p:cNvPicPr>
          <p:nvPr/>
        </p:nvPicPr>
        <p:blipFill>
          <a:blip r:embed="rId5"/>
          <a:stretch>
            <a:fillRect/>
          </a:stretch>
        </p:blipFill>
        <p:spPr>
          <a:xfrm>
            <a:off x="1092854" y="5559425"/>
            <a:ext cx="6886575" cy="752475"/>
          </a:xfrm>
          <a:prstGeom prst="rect">
            <a:avLst/>
          </a:prstGeom>
        </p:spPr>
      </p:pic>
    </p:spTree>
    <p:extLst>
      <p:ext uri="{BB962C8B-B14F-4D97-AF65-F5344CB8AC3E}">
        <p14:creationId xmlns:p14="http://schemas.microsoft.com/office/powerpoint/2010/main" val="2391235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Strings</a:t>
            </a:r>
          </a:p>
        </p:txBody>
      </p:sp>
      <p:sp>
        <p:nvSpPr>
          <p:cNvPr id="3" name="Content Placeholder 2"/>
          <p:cNvSpPr>
            <a:spLocks noGrp="1"/>
          </p:cNvSpPr>
          <p:nvPr>
            <p:ph idx="1"/>
          </p:nvPr>
        </p:nvSpPr>
        <p:spPr/>
        <p:txBody>
          <a:bodyPr>
            <a:normAutofit/>
          </a:bodyPr>
          <a:lstStyle/>
          <a:p>
            <a:r>
              <a:rPr lang="en-US" dirty="0"/>
              <a:t>Strings in Python are identified as a contiguous set of characters represented in the quotation marks. Python allows for either pairs of single or double quotes. Subsets of strings can be taken using the slice operator ([ ] and [:] ) with indexes starting at 0 in the beginning of the string and working their way from -1 at the end.</a:t>
            </a:r>
          </a:p>
          <a:p>
            <a:r>
              <a:rPr lang="en-US" dirty="0"/>
              <a:t>The plus (+) sign is the string concatenation operator and the asterisk (*) is the repetition operator.</a:t>
            </a:r>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6" name="Picture 5"/>
          <p:cNvPicPr>
            <a:picLocks noChangeAspect="1"/>
          </p:cNvPicPr>
          <p:nvPr/>
        </p:nvPicPr>
        <p:blipFill>
          <a:blip r:embed="rId5"/>
          <a:stretch>
            <a:fillRect/>
          </a:stretch>
        </p:blipFill>
        <p:spPr>
          <a:xfrm>
            <a:off x="1113136" y="4828559"/>
            <a:ext cx="6867525" cy="1762125"/>
          </a:xfrm>
          <a:prstGeom prst="rect">
            <a:avLst/>
          </a:prstGeom>
        </p:spPr>
      </p:pic>
    </p:spTree>
    <p:extLst>
      <p:ext uri="{BB962C8B-B14F-4D97-AF65-F5344CB8AC3E}">
        <p14:creationId xmlns:p14="http://schemas.microsoft.com/office/powerpoint/2010/main" val="34853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Lists</a:t>
            </a:r>
          </a:p>
        </p:txBody>
      </p:sp>
      <p:sp>
        <p:nvSpPr>
          <p:cNvPr id="3" name="Content Placeholder 2"/>
          <p:cNvSpPr>
            <a:spLocks noGrp="1"/>
          </p:cNvSpPr>
          <p:nvPr>
            <p:ph idx="1"/>
          </p:nvPr>
        </p:nvSpPr>
        <p:spPr>
          <a:xfrm>
            <a:off x="838200" y="1825625"/>
            <a:ext cx="10353336" cy="4351338"/>
          </a:xfrm>
        </p:spPr>
        <p:txBody>
          <a:bodyPr>
            <a:normAutofit/>
          </a:bodyPr>
          <a:lstStyle/>
          <a:p>
            <a:r>
              <a:rPr lang="en-US" sz="2400" dirty="0"/>
              <a:t>Lists are the most versatile of Python's compound data types. A list contains items separated by commas and enclosed within square brackets ([]). To some extent, lists are similar to arrays in C. One difference between them is that all the items belonging to a list can be of different data type.</a:t>
            </a:r>
          </a:p>
          <a:p>
            <a:r>
              <a:rPr lang="en-US" sz="2400" dirty="0"/>
              <a:t>The values stored in a list can be accessed using the slice operator ([ ] and [:]) with indexes starting at 0 in the beginning of the list and working their way to end -1. The plus (+) sign is the list concatenation operator, and the asterisk (*) is the repetition operator.</a:t>
            </a:r>
          </a:p>
          <a:p>
            <a:endParaRPr lang="en-US" sz="24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4" name="Picture 3"/>
          <p:cNvPicPr>
            <a:picLocks noChangeAspect="1"/>
          </p:cNvPicPr>
          <p:nvPr/>
        </p:nvPicPr>
        <p:blipFill>
          <a:blip r:embed="rId5"/>
          <a:stretch>
            <a:fillRect/>
          </a:stretch>
        </p:blipFill>
        <p:spPr>
          <a:xfrm>
            <a:off x="1111903" y="4641420"/>
            <a:ext cx="6848475" cy="2028825"/>
          </a:xfrm>
          <a:prstGeom prst="rect">
            <a:avLst/>
          </a:prstGeom>
        </p:spPr>
      </p:pic>
    </p:spTree>
    <p:extLst>
      <p:ext uri="{BB962C8B-B14F-4D97-AF65-F5344CB8AC3E}">
        <p14:creationId xmlns:p14="http://schemas.microsoft.com/office/powerpoint/2010/main" val="1534326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Tuples</a:t>
            </a:r>
          </a:p>
        </p:txBody>
      </p:sp>
      <p:sp>
        <p:nvSpPr>
          <p:cNvPr id="3" name="Content Placeholder 2"/>
          <p:cNvSpPr>
            <a:spLocks noGrp="1"/>
          </p:cNvSpPr>
          <p:nvPr>
            <p:ph idx="1"/>
          </p:nvPr>
        </p:nvSpPr>
        <p:spPr>
          <a:xfrm>
            <a:off x="838200" y="1825625"/>
            <a:ext cx="10353336" cy="4351338"/>
          </a:xfrm>
        </p:spPr>
        <p:txBody>
          <a:bodyPr>
            <a:normAutofit/>
          </a:bodyPr>
          <a:lstStyle/>
          <a:p>
            <a:r>
              <a:rPr lang="en-US" sz="2400" dirty="0"/>
              <a:t>A tuple is another sequence data type that is similar to the list. A tuple consists of a number of values separated by commas. Unlike lists, however, tuples are enclosed within parentheses.</a:t>
            </a:r>
          </a:p>
          <a:p>
            <a:r>
              <a:rPr lang="en-US" sz="2400" dirty="0"/>
              <a:t>The main differences between lists and tuples are: Lists are enclosed in brackets ( [ ] ) and their elements and size can be changed, while tuples are enclosed in parentheses ( ( ) ) and cannot be updated. Tuples can be thought of as </a:t>
            </a:r>
            <a:r>
              <a:rPr lang="en-US" sz="2400" b="1" dirty="0"/>
              <a:t>read-only</a:t>
            </a:r>
            <a:r>
              <a:rPr lang="en-US" sz="2400" dirty="0"/>
              <a:t> lists.</a:t>
            </a:r>
          </a:p>
          <a:p>
            <a:endParaRPr lang="en-US" sz="24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5862920"/>
            <a:ext cx="903642" cy="9001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6" y="99948"/>
            <a:ext cx="903642" cy="904077"/>
          </a:xfrm>
          <a:prstGeom prst="rect">
            <a:avLst/>
          </a:prstGeom>
        </p:spPr>
      </p:pic>
      <p:pic>
        <p:nvPicPr>
          <p:cNvPr id="6" name="Picture 5"/>
          <p:cNvPicPr>
            <a:picLocks noChangeAspect="1"/>
          </p:cNvPicPr>
          <p:nvPr/>
        </p:nvPicPr>
        <p:blipFill>
          <a:blip r:embed="rId5"/>
          <a:stretch>
            <a:fillRect/>
          </a:stretch>
        </p:blipFill>
        <p:spPr>
          <a:xfrm>
            <a:off x="1138182" y="4421673"/>
            <a:ext cx="6838950" cy="2124075"/>
          </a:xfrm>
          <a:prstGeom prst="rect">
            <a:avLst/>
          </a:prstGeom>
        </p:spPr>
      </p:pic>
    </p:spTree>
    <p:extLst>
      <p:ext uri="{BB962C8B-B14F-4D97-AF65-F5344CB8AC3E}">
        <p14:creationId xmlns:p14="http://schemas.microsoft.com/office/powerpoint/2010/main" val="1738031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745</Words>
  <Application>Microsoft Office PowerPoint</Application>
  <PresentationFormat>Widescreen</PresentationFormat>
  <Paragraphs>53</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Variable and Datatype Basic Programming with Python</vt:lpstr>
      <vt:lpstr>Variable</vt:lpstr>
      <vt:lpstr>Assigning Values to Variables</vt:lpstr>
      <vt:lpstr>Multiple Assignment</vt:lpstr>
      <vt:lpstr>Standard Data Types</vt:lpstr>
      <vt:lpstr>Python Numbers</vt:lpstr>
      <vt:lpstr>Python Strings</vt:lpstr>
      <vt:lpstr>Python Lists</vt:lpstr>
      <vt:lpstr>Python Tuples</vt:lpstr>
      <vt:lpstr>Python Dictionary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71</cp:revision>
  <dcterms:created xsi:type="dcterms:W3CDTF">2019-07-12T04:35:26Z</dcterms:created>
  <dcterms:modified xsi:type="dcterms:W3CDTF">2020-11-07T09:01:32Z</dcterms:modified>
</cp:coreProperties>
</file>