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1" r:id="rId6"/>
    <p:sldId id="272" r:id="rId7"/>
    <p:sldId id="273" r:id="rId8"/>
    <p:sldId id="270" r:id="rId9"/>
    <p:sldId id="27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2" d="100"/>
          <a:sy n="92" d="100"/>
        </p:scale>
        <p:origin x="4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Debugging &amp; Breakpoints</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Debugging</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Debugging allows the developers to see how the code works in a step-by-step manner, how the values of the variables change, how the objects are created and destroyed, etc.</a:t>
            </a:r>
          </a:p>
          <a:p>
            <a:r>
              <a:rPr lang="en-US" dirty="0" smtClean="0">
                <a:solidFill>
                  <a:schemeClr val="accent4">
                    <a:lumMod val="75000"/>
                  </a:schemeClr>
                </a:solidFill>
              </a:rPr>
              <a:t>When </a:t>
            </a:r>
            <a:r>
              <a:rPr lang="en-US" dirty="0">
                <a:solidFill>
                  <a:schemeClr val="accent4">
                    <a:lumMod val="75000"/>
                  </a:schemeClr>
                </a:solidFill>
              </a:rPr>
              <a:t>the site is executed for the first time, Visual Studio displays a prompt asking whether it should be enabled for </a:t>
            </a:r>
            <a:r>
              <a:rPr lang="en-US" dirty="0" smtClean="0">
                <a:solidFill>
                  <a:schemeClr val="accent4">
                    <a:lumMod val="75000"/>
                  </a:schemeClr>
                </a:solidFill>
              </a:rPr>
              <a:t>debugging:</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463" y="4074943"/>
            <a:ext cx="4267200" cy="1895475"/>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Debugging</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When debugging is enabled, the following lines of codes are shown in the </a:t>
            </a:r>
            <a:r>
              <a:rPr lang="en-US" dirty="0" err="1">
                <a:solidFill>
                  <a:schemeClr val="accent4">
                    <a:lumMod val="75000"/>
                  </a:schemeClr>
                </a:solidFill>
              </a:rPr>
              <a:t>web.config</a:t>
            </a:r>
            <a:r>
              <a:rPr lang="en-US" dirty="0" smtClean="0">
                <a:solidFill>
                  <a:schemeClr val="accent4">
                    <a:lumMod val="75000"/>
                  </a:schemeClr>
                </a:solidFill>
              </a:rPr>
              <a:t>:</a:t>
            </a:r>
          </a:p>
          <a:p>
            <a:endParaRPr lang="en-US" dirty="0">
              <a:solidFill>
                <a:schemeClr val="accent4">
                  <a:lumMod val="75000"/>
                </a:schemeClr>
              </a:solidFill>
            </a:endParaRPr>
          </a:p>
          <a:p>
            <a:endParaRPr lang="en-US" dirty="0" smtClean="0">
              <a:solidFill>
                <a:schemeClr val="accent4">
                  <a:lumMod val="75000"/>
                </a:schemeClr>
              </a:solidFill>
            </a:endParaRPr>
          </a:p>
          <a:p>
            <a:endParaRPr lang="en-US" dirty="0">
              <a:solidFill>
                <a:schemeClr val="accent4">
                  <a:lumMod val="75000"/>
                </a:schemeClr>
              </a:solidFill>
            </a:endParaRPr>
          </a:p>
          <a:p>
            <a:r>
              <a:rPr lang="en-US" dirty="0">
                <a:solidFill>
                  <a:schemeClr val="accent4">
                    <a:lumMod val="75000"/>
                  </a:schemeClr>
                </a:solidFill>
              </a:rPr>
              <a:t>The Debug toolbar provides all the tools available for debugging</a:t>
            </a:r>
            <a:r>
              <a:rPr lang="en-US" dirty="0" smtClean="0">
                <a:solidFill>
                  <a:schemeClr val="accent4">
                    <a:lumMod val="75000"/>
                  </a:schemeClr>
                </a:solidFill>
              </a:rPr>
              <a:t>:</a:t>
            </a:r>
          </a:p>
          <a:p>
            <a:endParaRPr lang="en-US" dirty="0" smtClean="0">
              <a:solidFill>
                <a:schemeClr val="accent4">
                  <a:lumMod val="75000"/>
                </a:schemeClr>
              </a:solidFill>
            </a:endParaRP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stretch>
            <a:fillRect/>
          </a:stretch>
        </p:blipFill>
        <p:spPr>
          <a:xfrm>
            <a:off x="1140403" y="2679123"/>
            <a:ext cx="6877050" cy="15621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03" y="4722668"/>
            <a:ext cx="2933700" cy="571500"/>
          </a:xfrm>
          <a:prstGeom prst="rect">
            <a:avLst/>
          </a:prstGeom>
        </p:spPr>
      </p:pic>
    </p:spTree>
    <p:extLst>
      <p:ext uri="{BB962C8B-B14F-4D97-AF65-F5344CB8AC3E}">
        <p14:creationId xmlns:p14="http://schemas.microsoft.com/office/powerpoint/2010/main" val="1948245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Breakpoints</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Breakpoints specifies the runtime to run a specific line of code and then stop execution so that the code could be examined and perform various debugging jobs such as, changing the value of the variables, step through the codes, moving in and out of functions and methods etc.</a:t>
            </a:r>
          </a:p>
          <a:p>
            <a:r>
              <a:rPr lang="en-US" dirty="0" smtClean="0">
                <a:solidFill>
                  <a:schemeClr val="accent4">
                    <a:lumMod val="75000"/>
                  </a:schemeClr>
                </a:solidFill>
              </a:rPr>
              <a:t>To </a:t>
            </a:r>
            <a:r>
              <a:rPr lang="en-US" dirty="0">
                <a:solidFill>
                  <a:schemeClr val="accent4">
                    <a:lumMod val="75000"/>
                  </a:schemeClr>
                </a:solidFill>
              </a:rPr>
              <a:t>set a breakpoint, right click on the code and choose insert break point. A red dot appears on the left margin and the line of code is highlighted as shown:</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146" y="5170343"/>
            <a:ext cx="3695700" cy="590550"/>
          </a:xfrm>
          <a:prstGeom prst="rect">
            <a:avLst/>
          </a:prstGeom>
        </p:spPr>
      </p:pic>
    </p:spTree>
    <p:extLst>
      <p:ext uri="{BB962C8B-B14F-4D97-AF65-F5344CB8AC3E}">
        <p14:creationId xmlns:p14="http://schemas.microsoft.com/office/powerpoint/2010/main" val="1214423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Breakpoints</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Next when you execute the code, you can observe its behavior</a:t>
            </a:r>
            <a:r>
              <a:rPr lang="en-US" dirty="0" smtClean="0">
                <a:solidFill>
                  <a:schemeClr val="accent4">
                    <a:lumMod val="75000"/>
                  </a:schemeClr>
                </a:solidFill>
              </a:rPr>
              <a:t>.</a:t>
            </a:r>
          </a:p>
          <a:p>
            <a:endParaRPr lang="en-US" dirty="0">
              <a:solidFill>
                <a:schemeClr val="accent4">
                  <a:lumMod val="75000"/>
                </a:schemeClr>
              </a:solidFill>
            </a:endParaRPr>
          </a:p>
          <a:p>
            <a:endParaRPr lang="en-US" dirty="0" smtClean="0">
              <a:solidFill>
                <a:schemeClr val="accent4">
                  <a:lumMod val="75000"/>
                </a:schemeClr>
              </a:solidFill>
            </a:endParaRPr>
          </a:p>
          <a:p>
            <a:r>
              <a:rPr lang="en-US" dirty="0">
                <a:solidFill>
                  <a:schemeClr val="accent4">
                    <a:lumMod val="75000"/>
                  </a:schemeClr>
                </a:solidFill>
              </a:rPr>
              <a:t>At this stage, you can step through the code, observe the execution flow and examine the value of the variables, properties, objects, etc.</a:t>
            </a:r>
          </a:p>
          <a:p>
            <a:r>
              <a:rPr lang="en-US" dirty="0" smtClean="0">
                <a:solidFill>
                  <a:schemeClr val="accent4">
                    <a:lumMod val="75000"/>
                  </a:schemeClr>
                </a:solidFill>
              </a:rPr>
              <a:t>You </a:t>
            </a:r>
            <a:r>
              <a:rPr lang="en-US" dirty="0">
                <a:solidFill>
                  <a:schemeClr val="accent4">
                    <a:lumMod val="75000"/>
                  </a:schemeClr>
                </a:solidFill>
              </a:rPr>
              <a:t>can modify the properties of the breakpoint from the Properties menu obtained by right clicking the breakpoint glyph:</a:t>
            </a:r>
            <a:endParaRPr lang="en-US" dirty="0" smtClean="0">
              <a:solidFill>
                <a:schemeClr val="accent4">
                  <a:lumMod val="75000"/>
                </a:schemeClr>
              </a:solidFill>
            </a:endParaRPr>
          </a:p>
          <a:p>
            <a:endParaRPr lang="en-US" dirty="0">
              <a:solidFill>
                <a:schemeClr val="accent4">
                  <a:lumMod val="75000"/>
                </a:schemeClr>
              </a:solidFill>
            </a:endParaRPr>
          </a:p>
          <a:p>
            <a:endParaRPr lang="en-US" dirty="0" smtClean="0">
              <a:solidFill>
                <a:schemeClr val="accent4">
                  <a:lumMod val="75000"/>
                </a:schemeClr>
              </a:solidFill>
            </a:endParaRPr>
          </a:p>
          <a:p>
            <a:endParaRPr lang="en-US" dirty="0">
              <a:solidFill>
                <a:schemeClr val="accent4">
                  <a:lumMod val="75000"/>
                </a:schemeClr>
              </a:solidFill>
            </a:endParaRPr>
          </a:p>
          <a:p>
            <a:endParaRPr lang="en-US" dirty="0" smtClean="0">
              <a:solidFill>
                <a:schemeClr val="accent4">
                  <a:lumMod val="75000"/>
                </a:schemeClr>
              </a:solidFill>
            </a:endParaRP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709" y="2177762"/>
            <a:ext cx="3638550" cy="127635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709" y="5117930"/>
            <a:ext cx="2695575" cy="1704975"/>
          </a:xfrm>
          <a:prstGeom prst="rect">
            <a:avLst/>
          </a:prstGeom>
        </p:spPr>
      </p:pic>
    </p:spTree>
    <p:extLst>
      <p:ext uri="{BB962C8B-B14F-4D97-AF65-F5344CB8AC3E}">
        <p14:creationId xmlns:p14="http://schemas.microsoft.com/office/powerpoint/2010/main" val="2046555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Breakpoints</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The location dialog box shows the location of the file, line number and the character number of the selected code. The condition menu item allows you to enter a valid expression, which is evaluated when the program execution reaches the breakpoint: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816" y="3439823"/>
            <a:ext cx="3562350" cy="1724025"/>
          </a:xfrm>
          <a:prstGeom prst="rect">
            <a:avLst/>
          </a:prstGeom>
        </p:spPr>
      </p:pic>
    </p:spTree>
    <p:extLst>
      <p:ext uri="{BB962C8B-B14F-4D97-AF65-F5344CB8AC3E}">
        <p14:creationId xmlns:p14="http://schemas.microsoft.com/office/powerpoint/2010/main" val="1211633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Breakpoints</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The Hit Count menu item displays a dialog box that shows the number of times the break point has been executed</a:t>
            </a:r>
            <a:r>
              <a:rPr lang="en-US" dirty="0" smtClean="0">
                <a:solidFill>
                  <a:schemeClr val="accent4">
                    <a:lumMod val="75000"/>
                  </a:schemeClr>
                </a:solidFill>
              </a:rPr>
              <a:t>.</a:t>
            </a:r>
          </a:p>
          <a:p>
            <a:endParaRPr lang="en-US" dirty="0">
              <a:solidFill>
                <a:schemeClr val="accent4">
                  <a:lumMod val="75000"/>
                </a:schemeClr>
              </a:solidFill>
            </a:endParaRPr>
          </a:p>
          <a:p>
            <a:endParaRPr lang="en-US" dirty="0" smtClean="0">
              <a:solidFill>
                <a:schemeClr val="accent4">
                  <a:lumMod val="75000"/>
                </a:schemeClr>
              </a:solidFill>
            </a:endParaRPr>
          </a:p>
          <a:p>
            <a:endParaRPr lang="en-US" dirty="0">
              <a:solidFill>
                <a:schemeClr val="accent4">
                  <a:lumMod val="75000"/>
                </a:schemeClr>
              </a:solidFill>
            </a:endParaRPr>
          </a:p>
          <a:p>
            <a:r>
              <a:rPr lang="en-US" dirty="0">
                <a:solidFill>
                  <a:schemeClr val="accent4">
                    <a:lumMod val="75000"/>
                  </a:schemeClr>
                </a:solidFill>
              </a:rPr>
              <a:t>Clicking on any option presented by the drop down list opens an edit field where a target hit count is entered. This is particularly helpful in analyzing loop constructs in code.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298" y="2667433"/>
            <a:ext cx="3648075" cy="164782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7949" y="5122693"/>
            <a:ext cx="3743325" cy="1695450"/>
          </a:xfrm>
          <a:prstGeom prst="rect">
            <a:avLst/>
          </a:prstGeom>
        </p:spPr>
      </p:pic>
    </p:spTree>
    <p:extLst>
      <p:ext uri="{BB962C8B-B14F-4D97-AF65-F5344CB8AC3E}">
        <p14:creationId xmlns:p14="http://schemas.microsoft.com/office/powerpoint/2010/main" val="165134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Breakpoints</a:t>
            </a:r>
            <a:endParaRPr lang="en-US" dirty="0">
              <a:solidFill>
                <a:srgbClr val="002060"/>
              </a:solidFill>
            </a:endParaRPr>
          </a:p>
        </p:txBody>
      </p:sp>
      <p:sp>
        <p:nvSpPr>
          <p:cNvPr id="5" name="Content Placeholder 4"/>
          <p:cNvSpPr>
            <a:spLocks noGrp="1"/>
          </p:cNvSpPr>
          <p:nvPr>
            <p:ph idx="1"/>
          </p:nvPr>
        </p:nvSpPr>
        <p:spPr>
          <a:xfrm>
            <a:off x="838200" y="1825624"/>
            <a:ext cx="5032664" cy="5032375"/>
          </a:xfrm>
        </p:spPr>
        <p:txBody>
          <a:bodyPr>
            <a:normAutofit/>
          </a:bodyPr>
          <a:lstStyle/>
          <a:p>
            <a:r>
              <a:rPr lang="en-US" sz="2400" dirty="0">
                <a:solidFill>
                  <a:schemeClr val="accent4">
                    <a:lumMod val="75000"/>
                  </a:schemeClr>
                </a:solidFill>
              </a:rPr>
              <a:t>The Filter menu item allows setting a filter for specifying machines, processes, or threads or any combination, for which the breakpoint will be effective</a:t>
            </a:r>
            <a:r>
              <a:rPr lang="en-US" sz="2400" dirty="0" smtClean="0">
                <a:solidFill>
                  <a:schemeClr val="accent4">
                    <a:lumMod val="75000"/>
                  </a:schemeClr>
                </a:solidFill>
              </a:rPr>
              <a:t>.</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242" y="3603913"/>
            <a:ext cx="3381375" cy="2743200"/>
          </a:xfrm>
          <a:prstGeom prst="rect">
            <a:avLst/>
          </a:prstGeom>
        </p:spPr>
      </p:pic>
      <p:sp>
        <p:nvSpPr>
          <p:cNvPr id="8" name="Content Placeholder 4"/>
          <p:cNvSpPr txBox="1">
            <a:spLocks/>
          </p:cNvSpPr>
          <p:nvPr/>
        </p:nvSpPr>
        <p:spPr>
          <a:xfrm>
            <a:off x="6321136" y="1825625"/>
            <a:ext cx="5032664"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4">
                    <a:lumMod val="75000"/>
                  </a:schemeClr>
                </a:solidFill>
              </a:rPr>
              <a:t>The When Hit menu item allows you to specify what to do when the break point is hit.</a:t>
            </a:r>
            <a:endParaRPr lang="en-US" dirty="0" smtClean="0">
              <a:solidFill>
                <a:schemeClr val="accent4">
                  <a:lumMod val="75000"/>
                </a:schemeClr>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572" y="3584863"/>
            <a:ext cx="3276600" cy="2762250"/>
          </a:xfrm>
          <a:prstGeom prst="rect">
            <a:avLst/>
          </a:prstGeom>
        </p:spPr>
      </p:pic>
    </p:spTree>
    <p:extLst>
      <p:ext uri="{BB962C8B-B14F-4D97-AF65-F5344CB8AC3E}">
        <p14:creationId xmlns:p14="http://schemas.microsoft.com/office/powerpoint/2010/main" val="103204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The Debug Windows</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Visual Studio provides the following debug windows, each of which shows some program information. The following table lists the windows</a:t>
            </a:r>
            <a:r>
              <a:rPr lang="en-US" dirty="0" smtClean="0">
                <a:solidFill>
                  <a:schemeClr val="accent4">
                    <a:lumMod val="75000"/>
                  </a:schemeClr>
                </a:solidFill>
              </a:rPr>
              <a:t>:</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1631911"/>
              </p:ext>
            </p:extLst>
          </p:nvPr>
        </p:nvGraphicFramePr>
        <p:xfrm>
          <a:off x="1166373" y="3135778"/>
          <a:ext cx="8039972" cy="2560320"/>
        </p:xfrm>
        <a:graphic>
          <a:graphicData uri="http://schemas.openxmlformats.org/drawingml/2006/table">
            <a:tbl>
              <a:tblPr>
                <a:tableStyleId>{5940675A-B579-460E-94D1-54222C63F5DA}</a:tableStyleId>
              </a:tblPr>
              <a:tblGrid>
                <a:gridCol w="2217787"/>
                <a:gridCol w="5822185"/>
              </a:tblGrid>
              <a:tr h="0">
                <a:tc>
                  <a:txBody>
                    <a:bodyPr/>
                    <a:lstStyle/>
                    <a:p>
                      <a:pPr fontAlgn="t"/>
                      <a:r>
                        <a:rPr lang="en-US" b="1" dirty="0">
                          <a:solidFill>
                            <a:srgbClr val="002060"/>
                          </a:solidFill>
                        </a:rPr>
                        <a:t>Window</a:t>
                      </a:r>
                    </a:p>
                  </a:txBody>
                  <a:tcPr marL="76200" marR="76200" marT="76200" marB="76200"/>
                </a:tc>
                <a:tc>
                  <a:txBody>
                    <a:bodyPr/>
                    <a:lstStyle/>
                    <a:p>
                      <a:pPr fontAlgn="t"/>
                      <a:r>
                        <a:rPr lang="en-US" b="1" dirty="0">
                          <a:solidFill>
                            <a:srgbClr val="002060"/>
                          </a:solidFill>
                        </a:rPr>
                        <a:t>Description</a:t>
                      </a:r>
                    </a:p>
                  </a:txBody>
                  <a:tcPr marL="76200" marR="76200" marT="76200" marB="76200"/>
                </a:tc>
              </a:tr>
              <a:tr h="0">
                <a:tc>
                  <a:txBody>
                    <a:bodyPr/>
                    <a:lstStyle/>
                    <a:p>
                      <a:pPr fontAlgn="t"/>
                      <a:r>
                        <a:rPr lang="en-US">
                          <a:solidFill>
                            <a:schemeClr val="accent4">
                              <a:lumMod val="75000"/>
                            </a:schemeClr>
                          </a:solidFill>
                        </a:rPr>
                        <a:t>Immediate</a:t>
                      </a:r>
                    </a:p>
                  </a:txBody>
                  <a:tcPr marL="76200" marR="76200" marT="76200" marB="76200"/>
                </a:tc>
                <a:tc>
                  <a:txBody>
                    <a:bodyPr/>
                    <a:lstStyle/>
                    <a:p>
                      <a:pPr fontAlgn="t"/>
                      <a:r>
                        <a:rPr lang="en-US">
                          <a:solidFill>
                            <a:schemeClr val="accent4">
                              <a:lumMod val="75000"/>
                            </a:schemeClr>
                          </a:solidFill>
                        </a:rPr>
                        <a:t>Displays variables and expressions.</a:t>
                      </a:r>
                    </a:p>
                  </a:txBody>
                  <a:tcPr marL="76200" marR="76200" marT="76200" marB="76200"/>
                </a:tc>
              </a:tr>
              <a:tr h="0">
                <a:tc>
                  <a:txBody>
                    <a:bodyPr/>
                    <a:lstStyle/>
                    <a:p>
                      <a:pPr fontAlgn="t"/>
                      <a:r>
                        <a:rPr lang="en-US">
                          <a:solidFill>
                            <a:schemeClr val="accent4">
                              <a:lumMod val="75000"/>
                            </a:schemeClr>
                          </a:solidFill>
                        </a:rPr>
                        <a:t>Autos</a:t>
                      </a:r>
                    </a:p>
                  </a:txBody>
                  <a:tcPr marL="76200" marR="76200" marT="76200" marB="76200"/>
                </a:tc>
                <a:tc>
                  <a:txBody>
                    <a:bodyPr/>
                    <a:lstStyle/>
                    <a:p>
                      <a:pPr fontAlgn="t"/>
                      <a:r>
                        <a:rPr lang="en-US" dirty="0">
                          <a:solidFill>
                            <a:schemeClr val="accent4">
                              <a:lumMod val="75000"/>
                            </a:schemeClr>
                          </a:solidFill>
                        </a:rPr>
                        <a:t>Displays all variables in the current and previous statements.</a:t>
                      </a:r>
                    </a:p>
                  </a:txBody>
                  <a:tcPr marL="76200" marR="76200" marT="76200" marB="76200"/>
                </a:tc>
              </a:tr>
              <a:tr h="0">
                <a:tc>
                  <a:txBody>
                    <a:bodyPr/>
                    <a:lstStyle/>
                    <a:p>
                      <a:pPr fontAlgn="t"/>
                      <a:r>
                        <a:rPr lang="en-US">
                          <a:solidFill>
                            <a:schemeClr val="accent4">
                              <a:lumMod val="75000"/>
                            </a:schemeClr>
                          </a:solidFill>
                        </a:rPr>
                        <a:t>Locals</a:t>
                      </a:r>
                    </a:p>
                  </a:txBody>
                  <a:tcPr marL="76200" marR="76200" marT="76200" marB="76200"/>
                </a:tc>
                <a:tc>
                  <a:txBody>
                    <a:bodyPr/>
                    <a:lstStyle/>
                    <a:p>
                      <a:pPr fontAlgn="t"/>
                      <a:r>
                        <a:rPr lang="en-US">
                          <a:solidFill>
                            <a:schemeClr val="accent4">
                              <a:lumMod val="75000"/>
                            </a:schemeClr>
                          </a:solidFill>
                        </a:rPr>
                        <a:t>Displays all variables in the current context.</a:t>
                      </a:r>
                    </a:p>
                  </a:txBody>
                  <a:tcPr marL="76200" marR="76200" marT="76200" marB="76200"/>
                </a:tc>
              </a:tr>
              <a:tr h="0">
                <a:tc>
                  <a:txBody>
                    <a:bodyPr/>
                    <a:lstStyle/>
                    <a:p>
                      <a:pPr fontAlgn="t"/>
                      <a:r>
                        <a:rPr lang="en-US">
                          <a:solidFill>
                            <a:schemeClr val="accent4">
                              <a:lumMod val="75000"/>
                            </a:schemeClr>
                          </a:solidFill>
                        </a:rPr>
                        <a:t>Watch</a:t>
                      </a:r>
                    </a:p>
                  </a:txBody>
                  <a:tcPr marL="76200" marR="76200" marT="76200" marB="76200"/>
                </a:tc>
                <a:tc>
                  <a:txBody>
                    <a:bodyPr/>
                    <a:lstStyle/>
                    <a:p>
                      <a:pPr fontAlgn="t"/>
                      <a:r>
                        <a:rPr lang="en-US" dirty="0">
                          <a:solidFill>
                            <a:schemeClr val="accent4">
                              <a:lumMod val="75000"/>
                            </a:schemeClr>
                          </a:solidFill>
                        </a:rPr>
                        <a:t>Displays up to four different sets of variables.</a:t>
                      </a:r>
                    </a:p>
                  </a:txBody>
                  <a:tcPr marL="76200" marR="76200" marT="76200" marB="76200"/>
                </a:tc>
              </a:tr>
              <a:tr h="0">
                <a:tc>
                  <a:txBody>
                    <a:bodyPr/>
                    <a:lstStyle/>
                    <a:p>
                      <a:pPr fontAlgn="t"/>
                      <a:r>
                        <a:rPr lang="en-US">
                          <a:solidFill>
                            <a:schemeClr val="accent4">
                              <a:lumMod val="75000"/>
                            </a:schemeClr>
                          </a:solidFill>
                        </a:rPr>
                        <a:t>Call Stack</a:t>
                      </a:r>
                    </a:p>
                  </a:txBody>
                  <a:tcPr marL="76200" marR="76200" marT="76200" marB="76200"/>
                </a:tc>
                <a:tc>
                  <a:txBody>
                    <a:bodyPr/>
                    <a:lstStyle/>
                    <a:p>
                      <a:pPr fontAlgn="t"/>
                      <a:r>
                        <a:rPr lang="en-US" dirty="0">
                          <a:solidFill>
                            <a:schemeClr val="accent4">
                              <a:lumMod val="75000"/>
                            </a:schemeClr>
                          </a:solidFill>
                        </a:rPr>
                        <a:t>Displays all methods in the call stack.</a:t>
                      </a:r>
                    </a:p>
                  </a:txBody>
                  <a:tcPr marL="76200" marR="76200" marT="76200" marB="76200"/>
                </a:tc>
              </a:tr>
            </a:tbl>
          </a:graphicData>
        </a:graphic>
      </p:graphicFrame>
    </p:spTree>
    <p:extLst>
      <p:ext uri="{BB962C8B-B14F-4D97-AF65-F5344CB8AC3E}">
        <p14:creationId xmlns:p14="http://schemas.microsoft.com/office/powerpoint/2010/main" val="275947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1206</TotalTime>
  <Words>465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Debugging &amp; Breakpoints</vt:lpstr>
      <vt:lpstr>Debugging</vt:lpstr>
      <vt:lpstr>Debugging</vt:lpstr>
      <vt:lpstr>Breakpoints</vt:lpstr>
      <vt:lpstr>Breakpoints</vt:lpstr>
      <vt:lpstr>Breakpoints</vt:lpstr>
      <vt:lpstr>Breakpoints</vt:lpstr>
      <vt:lpstr>Breakpoints</vt:lpstr>
      <vt:lpstr>The Debug Windows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267</cp:revision>
  <dcterms:created xsi:type="dcterms:W3CDTF">2020-05-18T03:14:36Z</dcterms:created>
  <dcterms:modified xsi:type="dcterms:W3CDTF">2022-02-22T05:53:40Z</dcterms:modified>
</cp:coreProperties>
</file>