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70" r:id="rId5"/>
    <p:sldId id="271" r:id="rId6"/>
    <p:sldId id="272" r:id="rId7"/>
    <p:sldId id="273" r:id="rId8"/>
    <p:sldId id="274" r:id="rId9"/>
    <p:sldId id="275" r:id="rId10"/>
    <p:sldId id="27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2" d="100"/>
          <a:sy n="92" d="100"/>
        </p:scale>
        <p:origin x="40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pPr/>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pPr/>
              <a:t>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pPr/>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Tracing</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What is </a:t>
            </a:r>
            <a:r>
              <a:rPr lang="en-US" dirty="0" err="1">
                <a:solidFill>
                  <a:srgbClr val="002060"/>
                </a:solidFill>
              </a:rPr>
              <a:t>trace.axd</a:t>
            </a:r>
            <a:r>
              <a:rPr lang="en-US" dirty="0" smtClean="0">
                <a:solidFill>
                  <a:srgbClr val="002060"/>
                </a:solidFill>
              </a:rPr>
              <a:t>?</a:t>
            </a:r>
            <a:endParaRPr lang="en-US" dirty="0">
              <a:solidFill>
                <a:srgbClr val="002060"/>
              </a:solidFill>
            </a:endParaRPr>
          </a:p>
        </p:txBody>
      </p:sp>
      <p:sp>
        <p:nvSpPr>
          <p:cNvPr id="5" name="Content Placeholder 4"/>
          <p:cNvSpPr>
            <a:spLocks noGrp="1"/>
          </p:cNvSpPr>
          <p:nvPr>
            <p:ph idx="1"/>
          </p:nvPr>
        </p:nvSpPr>
        <p:spPr>
          <a:xfrm>
            <a:off x="838200" y="1825624"/>
            <a:ext cx="10515600" cy="5032376"/>
          </a:xfrm>
        </p:spPr>
        <p:txBody>
          <a:bodyPr>
            <a:normAutofit/>
          </a:bodyPr>
          <a:lstStyle/>
          <a:p>
            <a:r>
              <a:rPr lang="en-US" dirty="0" smtClean="0">
                <a:solidFill>
                  <a:schemeClr val="accent4">
                    <a:lumMod val="75000"/>
                  </a:schemeClr>
                </a:solidFill>
              </a:rPr>
              <a:t>Simply</a:t>
            </a:r>
            <a:r>
              <a:rPr lang="en-US" dirty="0">
                <a:solidFill>
                  <a:schemeClr val="accent4">
                    <a:lumMod val="75000"/>
                  </a:schemeClr>
                </a:solidFill>
              </a:rPr>
              <a:t>, it is a viewer which has some features for displaying trace information for us. This file is not so necessary when you set </a:t>
            </a:r>
            <a:r>
              <a:rPr lang="en-US" dirty="0" err="1">
                <a:solidFill>
                  <a:schemeClr val="accent4">
                    <a:lumMod val="75000"/>
                  </a:schemeClr>
                </a:solidFill>
              </a:rPr>
              <a:t>PageOutput</a:t>
            </a:r>
            <a:r>
              <a:rPr lang="en-US" dirty="0">
                <a:solidFill>
                  <a:schemeClr val="accent4">
                    <a:lumMod val="75000"/>
                  </a:schemeClr>
                </a:solidFill>
              </a:rPr>
              <a:t> to true. To add this file to the application simply navigate to add new file and name it </a:t>
            </a:r>
            <a:r>
              <a:rPr lang="en-US" dirty="0" err="1">
                <a:solidFill>
                  <a:schemeClr val="accent4">
                    <a:lumMod val="75000"/>
                  </a:schemeClr>
                </a:solidFill>
              </a:rPr>
              <a:t>trace.axd</a:t>
            </a:r>
            <a:r>
              <a:rPr lang="en-US" dirty="0">
                <a:solidFill>
                  <a:schemeClr val="accent4">
                    <a:lumMod val="75000"/>
                  </a:schemeClr>
                </a:solidFill>
              </a:rPr>
              <a:t>; it will automatically add the required code for the viewer.</a:t>
            </a:r>
          </a:p>
          <a:p>
            <a:r>
              <a:rPr lang="en-US" dirty="0" smtClean="0">
                <a:solidFill>
                  <a:schemeClr val="accent4">
                    <a:lumMod val="75000"/>
                  </a:schemeClr>
                </a:solidFill>
              </a:rPr>
              <a:t>To </a:t>
            </a:r>
            <a:r>
              <a:rPr lang="en-US" dirty="0">
                <a:solidFill>
                  <a:schemeClr val="accent4">
                    <a:lumMod val="75000"/>
                  </a:schemeClr>
                </a:solidFill>
              </a:rPr>
              <a:t>read above traced information you need to learn more. Please read this.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538497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smtClean="0">
                <a:solidFill>
                  <a:schemeClr val="accent4">
                    <a:lumMod val="75000"/>
                  </a:schemeClr>
                </a:solidFill>
              </a:rPr>
              <a:t>ASP.NET tracing enables you to view diagnostic information about a single request for an ASP.NET page. ASP.NET tracing enables you to follow a page's execution path, display diagnostic information at run time, and debug your application. ASP.NET tracing can be integrated with system-level tracing to provide multiple levels of tracing output in distributed and multi-tier applications.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There are two ways:</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smtClean="0">
                <a:solidFill>
                  <a:schemeClr val="accent4">
                    <a:lumMod val="75000"/>
                  </a:schemeClr>
                </a:solidFill>
              </a:rPr>
              <a:t>Page Level Tracing</a:t>
            </a:r>
          </a:p>
          <a:p>
            <a:r>
              <a:rPr lang="en-US" dirty="0" smtClean="0">
                <a:solidFill>
                  <a:schemeClr val="accent4">
                    <a:lumMod val="75000"/>
                  </a:schemeClr>
                </a:solidFill>
              </a:rPr>
              <a:t>Application Level Tracing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Page Level Tracing</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smtClean="0">
                <a:solidFill>
                  <a:schemeClr val="accent4">
                    <a:lumMod val="75000"/>
                  </a:schemeClr>
                </a:solidFill>
              </a:rPr>
              <a:t>We can control whether tracing is enabled or disabled for individual pages. If tracing is enabled, when the page is requested, ASP.NET appends to the page a series of tables containing execution details about the page request. Tracing is disabled by default in an ASP.NET application.</a:t>
            </a:r>
          </a:p>
          <a:p>
            <a:r>
              <a:rPr lang="en-US" dirty="0" smtClean="0">
                <a:solidFill>
                  <a:schemeClr val="accent4">
                    <a:lumMod val="75000"/>
                  </a:schemeClr>
                </a:solidFill>
              </a:rPr>
              <a:t>To enable Page Level Tracing follow the steps:</a:t>
            </a:r>
          </a:p>
          <a:p>
            <a:pPr lvl="1"/>
            <a:r>
              <a:rPr lang="en-US" dirty="0" smtClean="0">
                <a:solidFill>
                  <a:schemeClr val="accent4">
                    <a:lumMod val="75000"/>
                  </a:schemeClr>
                </a:solidFill>
              </a:rPr>
              <a:t>Include Trace="true" in &lt;%@ Page Title="" Language="C#"...%&gt; directive, for example:</a:t>
            </a:r>
          </a:p>
          <a:p>
            <a:pPr lvl="1"/>
            <a:r>
              <a:rPr lang="en-US" dirty="0" smtClean="0">
                <a:solidFill>
                  <a:schemeClr val="accent4">
                    <a:lumMod val="75000"/>
                  </a:schemeClr>
                </a:solidFill>
              </a:rPr>
              <a:t>&lt;%@ Page Title="" Language="C#" </a:t>
            </a:r>
            <a:r>
              <a:rPr lang="en-US" dirty="0" err="1" smtClean="0">
                <a:solidFill>
                  <a:schemeClr val="accent4">
                    <a:lumMod val="75000"/>
                  </a:schemeClr>
                </a:solidFill>
              </a:rPr>
              <a:t>MasterPageFile</a:t>
            </a:r>
            <a:r>
              <a:rPr lang="en-US" dirty="0" smtClean="0">
                <a:solidFill>
                  <a:schemeClr val="accent4">
                    <a:lumMod val="75000"/>
                  </a:schemeClr>
                </a:solidFill>
              </a:rPr>
              <a:t>="~/</a:t>
            </a:r>
            <a:r>
              <a:rPr lang="en-US" dirty="0" err="1" smtClean="0">
                <a:solidFill>
                  <a:schemeClr val="accent4">
                    <a:lumMod val="75000"/>
                  </a:schemeClr>
                </a:solidFill>
              </a:rPr>
              <a:t>MasterPage.master</a:t>
            </a:r>
            <a:r>
              <a:rPr lang="en-US" dirty="0" smtClean="0">
                <a:solidFill>
                  <a:schemeClr val="accent4">
                    <a:lumMod val="75000"/>
                  </a:schemeClr>
                </a:solidFill>
              </a:rPr>
              <a:t>" </a:t>
            </a:r>
            <a:r>
              <a:rPr lang="en-US" dirty="0" err="1" smtClean="0">
                <a:solidFill>
                  <a:schemeClr val="accent4">
                    <a:lumMod val="75000"/>
                  </a:schemeClr>
                </a:solidFill>
              </a:rPr>
              <a:t>AutoEventWireup</a:t>
            </a:r>
            <a:r>
              <a:rPr lang="en-US" dirty="0" smtClean="0">
                <a:solidFill>
                  <a:schemeClr val="accent4">
                    <a:lumMod val="75000"/>
                  </a:schemeClr>
                </a:solidFill>
              </a:rPr>
              <a:t>="true" </a:t>
            </a:r>
            <a:r>
              <a:rPr lang="en-US" dirty="0" err="1" smtClean="0">
                <a:solidFill>
                  <a:schemeClr val="accent4">
                    <a:lumMod val="75000"/>
                  </a:schemeClr>
                </a:solidFill>
              </a:rPr>
              <a:t>CodeFile</a:t>
            </a:r>
            <a:r>
              <a:rPr lang="en-US" dirty="0" smtClean="0">
                <a:solidFill>
                  <a:schemeClr val="accent4">
                    <a:lumMod val="75000"/>
                  </a:schemeClr>
                </a:solidFill>
              </a:rPr>
              <a:t>="</a:t>
            </a:r>
            <a:r>
              <a:rPr lang="en-US" dirty="0" err="1" smtClean="0">
                <a:solidFill>
                  <a:schemeClr val="accent4">
                    <a:lumMod val="75000"/>
                  </a:schemeClr>
                </a:solidFill>
              </a:rPr>
              <a:t>Default.aspx.cs"Inherits</a:t>
            </a:r>
            <a:r>
              <a:rPr lang="en-US" dirty="0" smtClean="0">
                <a:solidFill>
                  <a:schemeClr val="accent4">
                    <a:lumMod val="75000"/>
                  </a:schemeClr>
                </a:solidFill>
              </a:rPr>
              <a:t>="</a:t>
            </a:r>
            <a:r>
              <a:rPr lang="en-US" dirty="0" err="1" smtClean="0">
                <a:solidFill>
                  <a:schemeClr val="accent4">
                    <a:lumMod val="75000"/>
                  </a:schemeClr>
                </a:solidFill>
              </a:rPr>
              <a:t>chat_Default</a:t>
            </a:r>
            <a:r>
              <a:rPr lang="en-US" dirty="0" smtClean="0">
                <a:solidFill>
                  <a:schemeClr val="accent4">
                    <a:lumMod val="75000"/>
                  </a:schemeClr>
                </a:solidFill>
              </a:rPr>
              <a:t>" Trace="true"%&gt;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Page Level Tracing</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lnSpcReduction="10000"/>
          </a:bodyPr>
          <a:lstStyle/>
          <a:p>
            <a:r>
              <a:rPr lang="en-US" dirty="0" smtClean="0">
                <a:solidFill>
                  <a:schemeClr val="accent4">
                    <a:lumMod val="75000"/>
                  </a:schemeClr>
                </a:solidFill>
              </a:rPr>
              <a:t>Look at the above code, I'll be using Trace=true at the end. </a:t>
            </a:r>
          </a:p>
          <a:p>
            <a:pPr lvl="1"/>
            <a:r>
              <a:rPr lang="en-US" dirty="0" smtClean="0">
                <a:solidFill>
                  <a:schemeClr val="accent4">
                    <a:lumMod val="75000"/>
                  </a:schemeClr>
                </a:solidFill>
              </a:rPr>
              <a:t>Optionally, we can use </a:t>
            </a:r>
            <a:r>
              <a:rPr lang="en-US" dirty="0" err="1" smtClean="0">
                <a:solidFill>
                  <a:schemeClr val="accent4">
                    <a:lumMod val="75000"/>
                  </a:schemeClr>
                </a:solidFill>
              </a:rPr>
              <a:t>TraceMode</a:t>
            </a:r>
            <a:r>
              <a:rPr lang="en-US" dirty="0" smtClean="0">
                <a:solidFill>
                  <a:schemeClr val="accent4">
                    <a:lumMod val="75000"/>
                  </a:schemeClr>
                </a:solidFill>
              </a:rPr>
              <a:t> attribute in above &lt;%@ Page Title="" Language="C#"...%&gt; directive, for example: </a:t>
            </a:r>
          </a:p>
          <a:p>
            <a:endParaRPr lang="en-US" dirty="0" smtClean="0">
              <a:solidFill>
                <a:schemeClr val="accent4">
                  <a:lumMod val="75000"/>
                </a:schemeClr>
              </a:solidFill>
            </a:endParaRPr>
          </a:p>
          <a:p>
            <a:r>
              <a:rPr lang="en-US" b="1" dirty="0" err="1" smtClean="0">
                <a:solidFill>
                  <a:schemeClr val="accent4">
                    <a:lumMod val="75000"/>
                  </a:schemeClr>
                </a:solidFill>
              </a:rPr>
              <a:t>SortByCategory</a:t>
            </a:r>
            <a:r>
              <a:rPr lang="en-US" b="1" dirty="0" smtClean="0">
                <a:solidFill>
                  <a:schemeClr val="accent4">
                    <a:lumMod val="75000"/>
                  </a:schemeClr>
                </a:solidFill>
              </a:rPr>
              <a:t>:</a:t>
            </a:r>
            <a:r>
              <a:rPr lang="en-US" dirty="0" smtClean="0">
                <a:solidFill>
                  <a:schemeClr val="accent4">
                    <a:lumMod val="75000"/>
                  </a:schemeClr>
                </a:solidFill>
              </a:rPr>
              <a:t> Set </a:t>
            </a:r>
            <a:r>
              <a:rPr lang="en-US" dirty="0" err="1" smtClean="0">
                <a:solidFill>
                  <a:schemeClr val="accent4">
                    <a:lumMod val="75000"/>
                  </a:schemeClr>
                </a:solidFill>
              </a:rPr>
              <a:t>TraceMode</a:t>
            </a:r>
            <a:r>
              <a:rPr lang="en-US" dirty="0" smtClean="0">
                <a:solidFill>
                  <a:schemeClr val="accent4">
                    <a:lumMod val="75000"/>
                  </a:schemeClr>
                </a:solidFill>
              </a:rPr>
              <a:t> to </a:t>
            </a:r>
            <a:r>
              <a:rPr lang="en-US" dirty="0" err="1" smtClean="0">
                <a:solidFill>
                  <a:schemeClr val="accent4">
                    <a:lumMod val="75000"/>
                  </a:schemeClr>
                </a:solidFill>
              </a:rPr>
              <a:t>SortByTime</a:t>
            </a:r>
            <a:r>
              <a:rPr lang="en-US" dirty="0" smtClean="0">
                <a:solidFill>
                  <a:schemeClr val="accent4">
                    <a:lumMod val="75000"/>
                  </a:schemeClr>
                </a:solidFill>
              </a:rPr>
              <a:t> to sort trace messages in the order in which they are processed.</a:t>
            </a:r>
          </a:p>
          <a:p>
            <a:r>
              <a:rPr lang="en-US" b="1" dirty="0" err="1" smtClean="0">
                <a:solidFill>
                  <a:schemeClr val="accent4">
                    <a:lumMod val="75000"/>
                  </a:schemeClr>
                </a:solidFill>
              </a:rPr>
              <a:t>SortByTime</a:t>
            </a:r>
            <a:r>
              <a:rPr lang="en-US" b="1" dirty="0" smtClean="0">
                <a:solidFill>
                  <a:schemeClr val="accent4">
                    <a:lumMod val="75000"/>
                  </a:schemeClr>
                </a:solidFill>
              </a:rPr>
              <a:t>:</a:t>
            </a:r>
            <a:r>
              <a:rPr lang="en-US" dirty="0" smtClean="0">
                <a:solidFill>
                  <a:schemeClr val="accent4">
                    <a:lumMod val="75000"/>
                  </a:schemeClr>
                </a:solidFill>
              </a:rPr>
              <a:t> Set </a:t>
            </a:r>
            <a:r>
              <a:rPr lang="en-US" dirty="0" err="1" smtClean="0">
                <a:solidFill>
                  <a:schemeClr val="accent4">
                    <a:lumMod val="75000"/>
                  </a:schemeClr>
                </a:solidFill>
              </a:rPr>
              <a:t>TraceMode</a:t>
            </a:r>
            <a:r>
              <a:rPr lang="en-US" dirty="0" smtClean="0">
                <a:solidFill>
                  <a:schemeClr val="accent4">
                    <a:lumMod val="75000"/>
                  </a:schemeClr>
                </a:solidFill>
              </a:rPr>
              <a:t> to </a:t>
            </a:r>
            <a:r>
              <a:rPr lang="en-US" dirty="0" err="1" smtClean="0">
                <a:solidFill>
                  <a:schemeClr val="accent4">
                    <a:lumMod val="75000"/>
                  </a:schemeClr>
                </a:solidFill>
              </a:rPr>
              <a:t>SortByCategory</a:t>
            </a:r>
            <a:r>
              <a:rPr lang="en-US" dirty="0" smtClean="0">
                <a:solidFill>
                  <a:schemeClr val="accent4">
                    <a:lumMod val="75000"/>
                  </a:schemeClr>
                </a:solidFill>
              </a:rPr>
              <a:t> to sort trace messages by the categories.</a:t>
            </a:r>
          </a:p>
          <a:p>
            <a:r>
              <a:rPr lang="en-US" dirty="0" smtClean="0">
                <a:solidFill>
                  <a:schemeClr val="accent4">
                    <a:lumMod val="75000"/>
                  </a:schemeClr>
                </a:solidFill>
              </a:rPr>
              <a:t>Now press F5 to run the application, you will see the immediate trace record on an existing page that you have set Trace and </a:t>
            </a:r>
            <a:r>
              <a:rPr lang="en-US" dirty="0" err="1" smtClean="0">
                <a:solidFill>
                  <a:schemeClr val="accent4">
                    <a:lumMod val="75000"/>
                  </a:schemeClr>
                </a:solidFill>
              </a:rPr>
              <a:t>TraceMode</a:t>
            </a:r>
            <a:r>
              <a:rPr lang="en-US" dirty="0" smtClean="0">
                <a:solidFill>
                  <a:schemeClr val="accent4">
                    <a:lumMod val="75000"/>
                  </a:schemeClr>
                </a:solidFill>
              </a:rPr>
              <a:t>.</a:t>
            </a:r>
          </a:p>
          <a:p>
            <a:r>
              <a:rPr lang="en-US" dirty="0" smtClean="0">
                <a:solidFill>
                  <a:schemeClr val="accent4">
                    <a:lumMod val="75000"/>
                  </a:schemeClr>
                </a:solidFill>
              </a:rPr>
              <a:t>You can see the traced record in the Trace Viewer as well; you will learn this in 'Application Level Tracing.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1026" name="Picture 2" descr="C:\Users\dell\Desktop\image002.jpg"/>
          <p:cNvPicPr>
            <a:picLocks noChangeAspect="1" noChangeArrowheads="1"/>
          </p:cNvPicPr>
          <p:nvPr/>
        </p:nvPicPr>
        <p:blipFill>
          <a:blip r:embed="rId4"/>
          <a:srcRect/>
          <a:stretch>
            <a:fillRect/>
          </a:stretch>
        </p:blipFill>
        <p:spPr bwMode="auto">
          <a:xfrm>
            <a:off x="7047139" y="2587014"/>
            <a:ext cx="3942406" cy="769250"/>
          </a:xfrm>
          <a:prstGeom prst="rect">
            <a:avLst/>
          </a:prstGeom>
          <a:noFill/>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Application Level Tracing</a:t>
            </a:r>
            <a:endParaRPr lang="en-US" dirty="0">
              <a:solidFill>
                <a:srgbClr val="002060"/>
              </a:solidFill>
            </a:endParaRPr>
          </a:p>
        </p:txBody>
      </p:sp>
      <p:sp>
        <p:nvSpPr>
          <p:cNvPr id="5" name="Content Placeholder 4"/>
          <p:cNvSpPr>
            <a:spLocks noGrp="1"/>
          </p:cNvSpPr>
          <p:nvPr>
            <p:ph idx="1"/>
          </p:nvPr>
        </p:nvSpPr>
        <p:spPr>
          <a:xfrm>
            <a:off x="838200" y="1825624"/>
            <a:ext cx="10515600" cy="4301907"/>
          </a:xfrm>
        </p:spPr>
        <p:txBody>
          <a:bodyPr>
            <a:normAutofit/>
          </a:bodyPr>
          <a:lstStyle/>
          <a:p>
            <a:r>
              <a:rPr lang="en-US" dirty="0" smtClean="0">
                <a:solidFill>
                  <a:schemeClr val="accent4">
                    <a:lumMod val="75000"/>
                  </a:schemeClr>
                </a:solidFill>
              </a:rPr>
              <a:t>Instead of enabling tracing for individual pages, you can enable it for your entire application. In that case, every page in your application displays trace information. Application tracing is useful when you are developing an application because you can easily enable it and disable it without editing individual pages. When your application is complete, you can turn off tracing for all pages at once.</a:t>
            </a:r>
          </a:p>
          <a:p>
            <a:r>
              <a:rPr lang="en-US" dirty="0" smtClean="0">
                <a:solidFill>
                  <a:schemeClr val="accent4">
                    <a:lumMod val="75000"/>
                  </a:schemeClr>
                </a:solidFill>
              </a:rPr>
              <a:t>When you enable tracing for an application, ASP.NET collects trace information for each request to the application, up to the maximum number of requests you specify. The default number of requests is 10. You can view trace information with the trace viewer.</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Application Level Tracing</a:t>
            </a:r>
            <a:endParaRPr lang="en-US" dirty="0">
              <a:solidFill>
                <a:srgbClr val="002060"/>
              </a:solidFill>
            </a:endParaRPr>
          </a:p>
        </p:txBody>
      </p:sp>
      <p:sp>
        <p:nvSpPr>
          <p:cNvPr id="5" name="Content Placeholder 4"/>
          <p:cNvSpPr>
            <a:spLocks noGrp="1"/>
          </p:cNvSpPr>
          <p:nvPr>
            <p:ph idx="1"/>
          </p:nvPr>
        </p:nvSpPr>
        <p:spPr>
          <a:xfrm>
            <a:off x="838200" y="1825624"/>
            <a:ext cx="10515600" cy="5032376"/>
          </a:xfrm>
        </p:spPr>
        <p:txBody>
          <a:bodyPr>
            <a:normAutofit lnSpcReduction="10000"/>
          </a:bodyPr>
          <a:lstStyle/>
          <a:p>
            <a:r>
              <a:rPr lang="en-US" dirty="0" smtClean="0">
                <a:solidFill>
                  <a:schemeClr val="accent4">
                    <a:lumMod val="75000"/>
                  </a:schemeClr>
                </a:solidFill>
              </a:rPr>
              <a:t>By default, when the trace viewer reaches its request limit, the application stops storing trace requests. However, you can configure application-level tracing to always store the most recent tracing data, discarding the oldest data when the maximum number of requests is reached.</a:t>
            </a:r>
          </a:p>
          <a:p>
            <a:r>
              <a:rPr lang="en-US" dirty="0" smtClean="0">
                <a:solidFill>
                  <a:schemeClr val="accent4">
                    <a:lumMod val="75000"/>
                  </a:schemeClr>
                </a:solidFill>
              </a:rPr>
              <a:t>To enable Application Level Tracing follow the steps:</a:t>
            </a:r>
          </a:p>
          <a:p>
            <a:pPr lvl="1"/>
            <a:r>
              <a:rPr lang="en-US" dirty="0" smtClean="0">
                <a:solidFill>
                  <a:schemeClr val="accent4">
                    <a:lumMod val="75000"/>
                  </a:schemeClr>
                </a:solidFill>
              </a:rPr>
              <a:t>Delete your Page Level Tracking for better result.</a:t>
            </a:r>
          </a:p>
          <a:p>
            <a:pPr lvl="1"/>
            <a:r>
              <a:rPr lang="en-US" dirty="0" smtClean="0">
                <a:solidFill>
                  <a:schemeClr val="accent4">
                    <a:lumMod val="75000"/>
                  </a:schemeClr>
                </a:solidFill>
              </a:rPr>
              <a:t>Open the </a:t>
            </a:r>
            <a:r>
              <a:rPr lang="en-US" dirty="0" err="1" smtClean="0">
                <a:solidFill>
                  <a:schemeClr val="accent4">
                    <a:lumMod val="75000"/>
                  </a:schemeClr>
                </a:solidFill>
              </a:rPr>
              <a:t>Web.config</a:t>
            </a:r>
            <a:r>
              <a:rPr lang="en-US" dirty="0" smtClean="0">
                <a:solidFill>
                  <a:schemeClr val="accent4">
                    <a:lumMod val="75000"/>
                  </a:schemeClr>
                </a:solidFill>
              </a:rPr>
              <a:t> file and add the following information to it; if there is not a </a:t>
            </a:r>
            <a:r>
              <a:rPr lang="en-US" dirty="0" err="1" smtClean="0">
                <a:solidFill>
                  <a:schemeClr val="accent4">
                    <a:lumMod val="75000"/>
                  </a:schemeClr>
                </a:solidFill>
              </a:rPr>
              <a:t>Web.config</a:t>
            </a:r>
            <a:r>
              <a:rPr lang="en-US" dirty="0" smtClean="0">
                <a:solidFill>
                  <a:schemeClr val="accent4">
                    <a:lumMod val="75000"/>
                  </a:schemeClr>
                </a:solidFill>
              </a:rPr>
              <a:t> file available then add a new one in the root.</a:t>
            </a:r>
          </a:p>
          <a:p>
            <a:pPr lvl="1"/>
            <a:endParaRPr lang="en-US" dirty="0" smtClean="0">
              <a:solidFill>
                <a:schemeClr val="accent4">
                  <a:lumMod val="75000"/>
                </a:schemeClr>
              </a:solidFill>
            </a:endParaRPr>
          </a:p>
          <a:p>
            <a:pPr lvl="1"/>
            <a:endParaRPr lang="en-US" dirty="0" smtClean="0">
              <a:solidFill>
                <a:schemeClr val="accent4">
                  <a:lumMod val="75000"/>
                </a:schemeClr>
              </a:solidFill>
            </a:endParaRPr>
          </a:p>
          <a:p>
            <a:pPr lvl="1"/>
            <a:endParaRPr lang="en-US" dirty="0" smtClean="0">
              <a:solidFill>
                <a:schemeClr val="accent4">
                  <a:lumMod val="75000"/>
                </a:schemeClr>
              </a:solidFill>
            </a:endParaRPr>
          </a:p>
          <a:p>
            <a:pPr lvl="1"/>
            <a:r>
              <a:rPr lang="en-US" dirty="0" smtClean="0">
                <a:solidFill>
                  <a:schemeClr val="accent4">
                    <a:lumMod val="75000"/>
                  </a:schemeClr>
                </a:solidFill>
              </a:rPr>
              <a:t>The above code has many attributes used, find the detailed information about them below.</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051" name="Picture 3"/>
          <p:cNvPicPr>
            <a:picLocks noChangeAspect="1" noChangeArrowheads="1"/>
          </p:cNvPicPr>
          <p:nvPr/>
        </p:nvPicPr>
        <p:blipFill>
          <a:blip r:embed="rId4"/>
          <a:srcRect/>
          <a:stretch>
            <a:fillRect/>
          </a:stretch>
        </p:blipFill>
        <p:spPr bwMode="auto">
          <a:xfrm>
            <a:off x="1664316" y="5199665"/>
            <a:ext cx="8499114" cy="770753"/>
          </a:xfrm>
          <a:prstGeom prst="rect">
            <a:avLst/>
          </a:prstGeom>
          <a:noFill/>
          <a:ln w="9525">
            <a:noFill/>
            <a:miter lim="800000"/>
            <a:headEnd/>
            <a:tailEnd/>
          </a:ln>
          <a:effectLst/>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Application Level Tracing</a:t>
            </a:r>
            <a:endParaRPr lang="en-US" dirty="0">
              <a:solidFill>
                <a:srgbClr val="002060"/>
              </a:solidFill>
            </a:endParaRPr>
          </a:p>
        </p:txBody>
      </p:sp>
      <p:sp>
        <p:nvSpPr>
          <p:cNvPr id="5" name="Content Placeholder 4"/>
          <p:cNvSpPr>
            <a:spLocks noGrp="1"/>
          </p:cNvSpPr>
          <p:nvPr>
            <p:ph idx="1"/>
          </p:nvPr>
        </p:nvSpPr>
        <p:spPr>
          <a:xfrm>
            <a:off x="838200" y="1825624"/>
            <a:ext cx="10515600" cy="5032376"/>
          </a:xfrm>
        </p:spPr>
        <p:txBody>
          <a:bodyPr>
            <a:normAutofit/>
          </a:bodyPr>
          <a:lstStyle/>
          <a:p>
            <a:r>
              <a:rPr lang="en-US" b="1" dirty="0" smtClean="0">
                <a:solidFill>
                  <a:schemeClr val="accent4">
                    <a:lumMod val="75000"/>
                  </a:schemeClr>
                </a:solidFill>
              </a:rPr>
              <a:t>Enabled:</a:t>
            </a:r>
            <a:r>
              <a:rPr lang="en-US" dirty="0" smtClean="0">
                <a:solidFill>
                  <a:schemeClr val="accent4">
                    <a:lumMod val="75000"/>
                  </a:schemeClr>
                </a:solidFill>
              </a:rPr>
              <a:t> Set it true to enable tracing for the application; otherwise, false. The default is false. You can override this setting for individual pages by setting the Trace attribute in the @ Page directive of a page to true or false.</a:t>
            </a:r>
          </a:p>
          <a:p>
            <a:r>
              <a:rPr lang="en-US" b="1" dirty="0" err="1" smtClean="0">
                <a:solidFill>
                  <a:schemeClr val="accent4">
                    <a:lumMod val="75000"/>
                  </a:schemeClr>
                </a:solidFill>
              </a:rPr>
              <a:t>PageOutput</a:t>
            </a:r>
            <a:r>
              <a:rPr lang="en-US" b="1" dirty="0" smtClean="0">
                <a:solidFill>
                  <a:schemeClr val="accent4">
                    <a:lumMod val="75000"/>
                  </a:schemeClr>
                </a:solidFill>
              </a:rPr>
              <a:t>:</a:t>
            </a:r>
            <a:r>
              <a:rPr lang="en-US" dirty="0" smtClean="0">
                <a:solidFill>
                  <a:schemeClr val="accent4">
                    <a:lumMod val="75000"/>
                  </a:schemeClr>
                </a:solidFill>
              </a:rPr>
              <a:t> Set it true to display trace both in pages and in the trace viewer (trace.axd); otherwise, false. The default is false.</a:t>
            </a:r>
          </a:p>
          <a:p>
            <a:r>
              <a:rPr lang="en-US" b="1" dirty="0" err="1" smtClean="0">
                <a:solidFill>
                  <a:schemeClr val="accent4">
                    <a:lumMod val="75000"/>
                  </a:schemeClr>
                </a:solidFill>
              </a:rPr>
              <a:t>RequestLimit</a:t>
            </a:r>
            <a:r>
              <a:rPr lang="en-US" b="1" dirty="0" smtClean="0">
                <a:solidFill>
                  <a:schemeClr val="accent4">
                    <a:lumMod val="75000"/>
                  </a:schemeClr>
                </a:solidFill>
              </a:rPr>
              <a:t>:</a:t>
            </a:r>
            <a:r>
              <a:rPr lang="en-US" dirty="0" smtClean="0">
                <a:solidFill>
                  <a:schemeClr val="accent4">
                    <a:lumMod val="75000"/>
                  </a:schemeClr>
                </a:solidFill>
              </a:rPr>
              <a:t> The number of trace requests to store on the server. The default is 10.</a:t>
            </a:r>
          </a:p>
          <a:p>
            <a:r>
              <a:rPr lang="en-US" b="1" dirty="0" err="1" smtClean="0">
                <a:solidFill>
                  <a:schemeClr val="accent4">
                    <a:lumMod val="75000"/>
                  </a:schemeClr>
                </a:solidFill>
              </a:rPr>
              <a:t>LocalOnly</a:t>
            </a:r>
            <a:r>
              <a:rPr lang="en-US" b="1" dirty="0" smtClean="0">
                <a:solidFill>
                  <a:schemeClr val="accent4">
                    <a:lumMod val="75000"/>
                  </a:schemeClr>
                </a:solidFill>
              </a:rPr>
              <a:t>: </a:t>
            </a:r>
            <a:r>
              <a:rPr lang="en-US" dirty="0" smtClean="0">
                <a:solidFill>
                  <a:schemeClr val="accent4">
                    <a:lumMod val="75000"/>
                  </a:schemeClr>
                </a:solidFill>
              </a:rPr>
              <a:t>Set it true to make the trace viewer (trace.axd) available only on the host Web server; otherwise, false. The default is true.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Application Level Tracing</a:t>
            </a:r>
            <a:endParaRPr lang="en-US" dirty="0">
              <a:solidFill>
                <a:srgbClr val="002060"/>
              </a:solidFill>
            </a:endParaRPr>
          </a:p>
        </p:txBody>
      </p:sp>
      <p:sp>
        <p:nvSpPr>
          <p:cNvPr id="5" name="Content Placeholder 4"/>
          <p:cNvSpPr>
            <a:spLocks noGrp="1"/>
          </p:cNvSpPr>
          <p:nvPr>
            <p:ph idx="1"/>
          </p:nvPr>
        </p:nvSpPr>
        <p:spPr>
          <a:xfrm>
            <a:off x="838200" y="1825624"/>
            <a:ext cx="10515600" cy="5032376"/>
          </a:xfrm>
        </p:spPr>
        <p:txBody>
          <a:bodyPr>
            <a:normAutofit/>
          </a:bodyPr>
          <a:lstStyle/>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3074" name="Picture 2" descr="C:\Users\dell\Desktop\image004.jpg"/>
          <p:cNvPicPr>
            <a:picLocks noChangeAspect="1" noChangeArrowheads="1"/>
          </p:cNvPicPr>
          <p:nvPr/>
        </p:nvPicPr>
        <p:blipFill>
          <a:blip r:embed="rId4"/>
          <a:srcRect/>
          <a:stretch>
            <a:fillRect/>
          </a:stretch>
        </p:blipFill>
        <p:spPr bwMode="auto">
          <a:xfrm>
            <a:off x="838200" y="1825624"/>
            <a:ext cx="7731474" cy="4020863"/>
          </a:xfrm>
          <a:prstGeom prst="rect">
            <a:avLst/>
          </a:prstGeom>
          <a:noFill/>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1094</TotalTime>
  <Words>747</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Tracing</vt:lpstr>
      <vt:lpstr>Introduction</vt:lpstr>
      <vt:lpstr>There are two ways:</vt:lpstr>
      <vt:lpstr>Page Level Tracing</vt:lpstr>
      <vt:lpstr>Page Level Tracing</vt:lpstr>
      <vt:lpstr>Application Level Tracing</vt:lpstr>
      <vt:lpstr>Application Level Tracing</vt:lpstr>
      <vt:lpstr>Application Level Tracing</vt:lpstr>
      <vt:lpstr>Application Level Tracing</vt:lpstr>
      <vt:lpstr>What is trace.axd?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256</cp:revision>
  <dcterms:created xsi:type="dcterms:W3CDTF">2020-05-18T03:14:36Z</dcterms:created>
  <dcterms:modified xsi:type="dcterms:W3CDTF">2022-02-22T03:41:48Z</dcterms:modified>
</cp:coreProperties>
</file>