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70" r:id="rId4"/>
    <p:sldId id="271" r:id="rId5"/>
    <p:sldId id="272" r:id="rId6"/>
    <p:sldId id="273" r:id="rId7"/>
    <p:sldId id="274" r:id="rId8"/>
    <p:sldId id="276" r:id="rId9"/>
    <p:sldId id="277" r:id="rId10"/>
    <p:sldId id="27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b="1" dirty="0"/>
              <a:t>Connected and Disconnected Data Access Architecture </a:t>
            </a:r>
            <a:endParaRPr lang="en-US" dirty="0"/>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err="1" smtClean="0"/>
              <a:t>DataTable</a:t>
            </a:r>
            <a:endParaRPr lang="en-IN" dirty="0"/>
          </a:p>
        </p:txBody>
      </p:sp>
      <p:sp>
        <p:nvSpPr>
          <p:cNvPr id="5" name="Content Placeholder 4"/>
          <p:cNvSpPr>
            <a:spLocks noGrp="1"/>
          </p:cNvSpPr>
          <p:nvPr>
            <p:ph idx="1"/>
          </p:nvPr>
        </p:nvSpPr>
        <p:spPr>
          <a:xfrm>
            <a:off x="838200" y="1825624"/>
            <a:ext cx="10353336" cy="4928763"/>
          </a:xfrm>
        </p:spPr>
        <p:txBody>
          <a:bodyPr>
            <a:normAutofit fontScale="92500" lnSpcReduction="10000"/>
          </a:bodyPr>
          <a:lstStyle/>
          <a:p>
            <a:r>
              <a:rPr lang="en-US" b="1" dirty="0" err="1" smtClean="0"/>
              <a:t>DataRow</a:t>
            </a:r>
            <a:r>
              <a:rPr lang="en-US" b="1" dirty="0" smtClean="0"/>
              <a:t>:</a:t>
            </a:r>
            <a:r>
              <a:rPr lang="en-US" dirty="0" smtClean="0"/>
              <a:t> </a:t>
            </a:r>
            <a:r>
              <a:rPr lang="en-US" dirty="0"/>
              <a:t>A table has columns. It has rows. Each cell in a row contains a unit of information. Its type is determined by its column</a:t>
            </a:r>
            <a:r>
              <a:rPr lang="en-US" dirty="0" smtClean="0"/>
              <a:t>.</a:t>
            </a:r>
          </a:p>
          <a:p>
            <a:r>
              <a:rPr lang="en-US" b="1" dirty="0" err="1" smtClean="0"/>
              <a:t>DataColumn</a:t>
            </a:r>
            <a:r>
              <a:rPr lang="en-US" b="1" dirty="0" smtClean="0"/>
              <a:t>:</a:t>
            </a:r>
            <a:r>
              <a:rPr lang="en-US" dirty="0" smtClean="0"/>
              <a:t> </a:t>
            </a:r>
            <a:r>
              <a:rPr lang="en-US" dirty="0"/>
              <a:t>This class designates columns in </a:t>
            </a:r>
            <a:r>
              <a:rPr lang="en-US" dirty="0" err="1"/>
              <a:t>DataTables</a:t>
            </a:r>
            <a:r>
              <a:rPr lang="en-US" dirty="0"/>
              <a:t>. It specifies the name and type of certain columns in the table. We often use the </a:t>
            </a:r>
            <a:r>
              <a:rPr lang="en-US" dirty="0" err="1"/>
              <a:t>typeof</a:t>
            </a:r>
            <a:r>
              <a:rPr lang="en-US" dirty="0"/>
              <a:t> operator with </a:t>
            </a:r>
            <a:r>
              <a:rPr lang="en-US" dirty="0" err="1"/>
              <a:t>DataColumn</a:t>
            </a:r>
            <a:r>
              <a:rPr lang="en-US" dirty="0" smtClean="0"/>
              <a:t>.</a:t>
            </a:r>
          </a:p>
          <a:p>
            <a:r>
              <a:rPr lang="en-IN" b="1" dirty="0" err="1" smtClean="0"/>
              <a:t>DataRelation</a:t>
            </a:r>
            <a:r>
              <a:rPr lang="en-US" dirty="0" smtClean="0"/>
              <a:t>: </a:t>
            </a:r>
            <a:r>
              <a:rPr lang="en-US" dirty="0"/>
              <a:t>The </a:t>
            </a:r>
            <a:r>
              <a:rPr lang="en-US" dirty="0" err="1"/>
              <a:t>DataRelation</a:t>
            </a:r>
            <a:r>
              <a:rPr lang="en-US" dirty="0"/>
              <a:t> is a class of disconnected architecture in the .NET framework. It is found in the </a:t>
            </a:r>
            <a:r>
              <a:rPr lang="en-US" dirty="0" err="1"/>
              <a:t>System.Data</a:t>
            </a:r>
            <a:r>
              <a:rPr lang="en-US" dirty="0"/>
              <a:t> namespace. It represents a relationship between database tables. It correlates tables on the basis of matching column</a:t>
            </a:r>
            <a:r>
              <a:rPr lang="en-US" dirty="0" smtClean="0"/>
              <a:t>.</a:t>
            </a:r>
          </a:p>
          <a:p>
            <a:r>
              <a:rPr lang="en-US" dirty="0"/>
              <a:t>A </a:t>
            </a:r>
            <a:r>
              <a:rPr lang="en-US" b="1" dirty="0" err="1"/>
              <a:t>DataView</a:t>
            </a:r>
            <a:r>
              <a:rPr lang="en-US" dirty="0"/>
              <a:t> enables you to create different views of the data stored in a </a:t>
            </a:r>
            <a:r>
              <a:rPr lang="en-US" dirty="0" err="1"/>
              <a:t>DataTable</a:t>
            </a:r>
            <a:r>
              <a:rPr lang="en-US" dirty="0"/>
              <a:t>, a capability that is often used in data-binding applications. Using a </a:t>
            </a:r>
            <a:r>
              <a:rPr lang="en-US" b="1" dirty="0" err="1"/>
              <a:t>DataView</a:t>
            </a:r>
            <a:r>
              <a:rPr lang="en-US" dirty="0"/>
              <a:t>, you can expose the data in a table with different sort orders, and you can filter the data by row state or based on a filter expression.</a:t>
            </a:r>
            <a:endParaRPr lang="en-IN"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2436031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Introduction</a:t>
            </a:r>
            <a:endParaRPr lang="en-IN" dirty="0"/>
          </a:p>
        </p:txBody>
      </p:sp>
      <p:sp>
        <p:nvSpPr>
          <p:cNvPr id="5" name="Content Placeholder 4"/>
          <p:cNvSpPr>
            <a:spLocks noGrp="1"/>
          </p:cNvSpPr>
          <p:nvPr>
            <p:ph idx="1"/>
          </p:nvPr>
        </p:nvSpPr>
        <p:spPr>
          <a:xfrm>
            <a:off x="838200" y="1825624"/>
            <a:ext cx="10353336" cy="4928763"/>
          </a:xfrm>
        </p:spPr>
        <p:txBody>
          <a:bodyPr>
            <a:normAutofit/>
          </a:bodyPr>
          <a:lstStyle/>
          <a:p>
            <a:r>
              <a:rPr lang="en-US" dirty="0"/>
              <a:t>The ADO.NET Framework supports two models of Data Access Architecture, Connection Oriented Data Access Architecture and Disconnected Data Access Architecture.</a:t>
            </a:r>
          </a:p>
          <a:p>
            <a:r>
              <a:rPr lang="en-US" dirty="0"/>
              <a:t>In Connection Oriented Data Access Architecture the application makes a connection to the Data Source and then interact with it through SQL requests using the same connection. In these cases the application stays connected to the database system even when it is not using any Database Operations.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191492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Introduction</a:t>
            </a:r>
          </a:p>
        </p:txBody>
      </p:sp>
      <p:sp>
        <p:nvSpPr>
          <p:cNvPr id="5" name="Content Placeholder 4"/>
          <p:cNvSpPr>
            <a:spLocks noGrp="1"/>
          </p:cNvSpPr>
          <p:nvPr>
            <p:ph idx="1"/>
          </p:nvPr>
        </p:nvSpPr>
        <p:spPr>
          <a:xfrm>
            <a:off x="838200" y="1825624"/>
            <a:ext cx="10353336" cy="4928763"/>
          </a:xfrm>
        </p:spPr>
        <p:txBody>
          <a:bodyPr>
            <a:normAutofit/>
          </a:bodyPr>
          <a:lstStyle/>
          <a:p>
            <a:r>
              <a:rPr lang="en-US" dirty="0" err="1"/>
              <a:t>ADO.Net</a:t>
            </a:r>
            <a:r>
              <a:rPr lang="en-US" dirty="0"/>
              <a:t> solves this problem by introduces a new component called Dataset. The </a:t>
            </a:r>
            <a:r>
              <a:rPr lang="en-US" dirty="0" err="1"/>
              <a:t>DataSet</a:t>
            </a:r>
            <a:r>
              <a:rPr lang="en-US" dirty="0"/>
              <a:t> is the central component in the ADO.NET Disconnected Data Access Architecture. A </a:t>
            </a:r>
            <a:r>
              <a:rPr lang="en-US" dirty="0" err="1"/>
              <a:t>DataSet</a:t>
            </a:r>
            <a:r>
              <a:rPr lang="en-US" dirty="0"/>
              <a:t> is an in-memory data store that can hold multiple tables at the same time. </a:t>
            </a:r>
            <a:r>
              <a:rPr lang="en-US" dirty="0" err="1"/>
              <a:t>DataSets</a:t>
            </a:r>
            <a:r>
              <a:rPr lang="en-US" dirty="0"/>
              <a:t> only hold data and do not interact with a Data Source. One of the key characteristics of the </a:t>
            </a:r>
            <a:r>
              <a:rPr lang="en-US" dirty="0" err="1"/>
              <a:t>DataSet</a:t>
            </a:r>
            <a:r>
              <a:rPr lang="en-US" dirty="0"/>
              <a:t> is that it has no knowledge of the underlying Data Source that might have been used to populate it.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3644640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Introduction</a:t>
            </a:r>
          </a:p>
        </p:txBody>
      </p:sp>
      <p:sp>
        <p:nvSpPr>
          <p:cNvPr id="5" name="Content Placeholder 4"/>
          <p:cNvSpPr>
            <a:spLocks noGrp="1"/>
          </p:cNvSpPr>
          <p:nvPr>
            <p:ph idx="1"/>
          </p:nvPr>
        </p:nvSpPr>
        <p:spPr>
          <a:xfrm>
            <a:off x="838200" y="1825624"/>
            <a:ext cx="10353336" cy="4928763"/>
          </a:xfrm>
        </p:spPr>
        <p:txBody>
          <a:bodyPr>
            <a:normAutofit lnSpcReduction="10000"/>
          </a:bodyPr>
          <a:lstStyle/>
          <a:p>
            <a:r>
              <a:rPr lang="en-US" dirty="0"/>
              <a:t>In Connection Oriented Data Access, when you read data from a database by using a </a:t>
            </a:r>
            <a:r>
              <a:rPr lang="en-US" dirty="0" err="1"/>
              <a:t>DataReader</a:t>
            </a:r>
            <a:r>
              <a:rPr lang="en-US" dirty="0"/>
              <a:t> object, an open connection must be maintained between your application and the Data Source. Unlike the </a:t>
            </a:r>
            <a:r>
              <a:rPr lang="en-US" dirty="0" err="1"/>
              <a:t>DataReader</a:t>
            </a:r>
            <a:r>
              <a:rPr lang="en-US" dirty="0"/>
              <a:t>, the </a:t>
            </a:r>
            <a:r>
              <a:rPr lang="en-US" dirty="0" err="1"/>
              <a:t>DataSet</a:t>
            </a:r>
            <a:r>
              <a:rPr lang="en-US" dirty="0"/>
              <a:t> is not connected directly to a Data Source through a Connection object when you populate it. It is the </a:t>
            </a:r>
            <a:r>
              <a:rPr lang="en-US" dirty="0" err="1"/>
              <a:t>DataAdapter</a:t>
            </a:r>
            <a:r>
              <a:rPr lang="en-US" dirty="0"/>
              <a:t> that manages connections between Data Source and Dataset by fill the data from Data Source to the Dataset and giving a disconnected behavior to the Dataset. The </a:t>
            </a:r>
            <a:r>
              <a:rPr lang="en-US" dirty="0" err="1"/>
              <a:t>DataAdapter</a:t>
            </a:r>
            <a:r>
              <a:rPr lang="en-US" dirty="0"/>
              <a:t> acts as a bridge between the Connected and Disconnected Objects</a:t>
            </a:r>
            <a:r>
              <a:rPr lang="en-US" dirty="0" smtClean="0"/>
              <a:t>.</a:t>
            </a:r>
          </a:p>
          <a:p>
            <a:r>
              <a:rPr lang="en-US"/>
              <a:t>By keeping connections open for only a minimum period of time, ADO .NET conserves system resources and provides maximum security for databases and also has less impact on system performance.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817695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err="1"/>
              <a:t>DataSet</a:t>
            </a:r>
            <a:endParaRPr lang="en-IN" dirty="0"/>
          </a:p>
        </p:txBody>
      </p:sp>
      <p:sp>
        <p:nvSpPr>
          <p:cNvPr id="5" name="Content Placeholder 4"/>
          <p:cNvSpPr>
            <a:spLocks noGrp="1"/>
          </p:cNvSpPr>
          <p:nvPr>
            <p:ph idx="1"/>
          </p:nvPr>
        </p:nvSpPr>
        <p:spPr>
          <a:xfrm>
            <a:off x="838200" y="1825624"/>
            <a:ext cx="4669715" cy="4928763"/>
          </a:xfrm>
        </p:spPr>
        <p:txBody>
          <a:bodyPr>
            <a:normAutofit/>
          </a:bodyPr>
          <a:lstStyle/>
          <a:p>
            <a:r>
              <a:rPr lang="en-US" dirty="0" err="1"/>
              <a:t>DataSet</a:t>
            </a:r>
            <a:r>
              <a:rPr lang="en-US" dirty="0"/>
              <a:t> provides a disconnected representation of result sets from the Data Source, and it is completely independent from the Data Source. </a:t>
            </a:r>
            <a:r>
              <a:rPr lang="en-US" dirty="0" err="1"/>
              <a:t>DataSet</a:t>
            </a:r>
            <a:r>
              <a:rPr lang="en-US" dirty="0"/>
              <a:t> provides much greater flexibility when dealing with related Result Sets.</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b="8660"/>
          <a:stretch/>
        </p:blipFill>
        <p:spPr>
          <a:xfrm>
            <a:off x="6606651" y="1825624"/>
            <a:ext cx="3486150" cy="3079863"/>
          </a:xfrm>
          <a:prstGeom prst="rect">
            <a:avLst/>
          </a:prstGeom>
        </p:spPr>
      </p:pic>
    </p:spTree>
    <p:extLst>
      <p:ext uri="{BB962C8B-B14F-4D97-AF65-F5344CB8AC3E}">
        <p14:creationId xmlns:p14="http://schemas.microsoft.com/office/powerpoint/2010/main" val="2302945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err="1"/>
              <a:t>DataSet</a:t>
            </a:r>
            <a:endParaRPr lang="en-IN" dirty="0"/>
          </a:p>
        </p:txBody>
      </p:sp>
      <p:sp>
        <p:nvSpPr>
          <p:cNvPr id="5" name="Content Placeholder 4"/>
          <p:cNvSpPr>
            <a:spLocks noGrp="1"/>
          </p:cNvSpPr>
          <p:nvPr>
            <p:ph idx="1"/>
          </p:nvPr>
        </p:nvSpPr>
        <p:spPr>
          <a:xfrm>
            <a:off x="838200" y="1825624"/>
            <a:ext cx="10353336" cy="4928763"/>
          </a:xfrm>
        </p:spPr>
        <p:txBody>
          <a:bodyPr>
            <a:normAutofit/>
          </a:bodyPr>
          <a:lstStyle/>
          <a:p>
            <a:r>
              <a:rPr lang="en-US" dirty="0" err="1"/>
              <a:t>DataSet</a:t>
            </a:r>
            <a:r>
              <a:rPr lang="en-US" dirty="0"/>
              <a:t> consists of a collection of </a:t>
            </a:r>
            <a:r>
              <a:rPr lang="en-US" dirty="0" err="1"/>
              <a:t>DataTable</a:t>
            </a:r>
            <a:r>
              <a:rPr lang="en-US" dirty="0"/>
              <a:t> objects that you can relate to each other with </a:t>
            </a:r>
            <a:r>
              <a:rPr lang="en-US" dirty="0" err="1"/>
              <a:t>DataRelation</a:t>
            </a:r>
            <a:r>
              <a:rPr lang="en-US" dirty="0"/>
              <a:t> objects. The </a:t>
            </a:r>
            <a:r>
              <a:rPr lang="en-US" dirty="0" err="1"/>
              <a:t>DataTable</a:t>
            </a:r>
            <a:r>
              <a:rPr lang="en-US" dirty="0"/>
              <a:t> contains a collection of </a:t>
            </a:r>
            <a:r>
              <a:rPr lang="en-US" dirty="0" err="1"/>
              <a:t>DataRow</a:t>
            </a:r>
            <a:r>
              <a:rPr lang="en-US" dirty="0"/>
              <a:t> and </a:t>
            </a:r>
            <a:r>
              <a:rPr lang="en-US" dirty="0" err="1"/>
              <a:t>DataCoulumn</a:t>
            </a:r>
            <a:r>
              <a:rPr lang="en-US" dirty="0"/>
              <a:t> Object which contains Data. The </a:t>
            </a:r>
            <a:r>
              <a:rPr lang="en-US" dirty="0" err="1"/>
              <a:t>DataAdapter</a:t>
            </a:r>
            <a:r>
              <a:rPr lang="en-US" dirty="0"/>
              <a:t> Object provides a bridge between the </a:t>
            </a:r>
            <a:r>
              <a:rPr lang="en-US" dirty="0" err="1"/>
              <a:t>DataSet</a:t>
            </a:r>
            <a:r>
              <a:rPr lang="en-US" dirty="0"/>
              <a:t> and the Data Source. From the following section you can see each of the ADO.NET components in details with C# Source Code.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45840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err="1" smtClean="0"/>
              <a:t>DataTable</a:t>
            </a:r>
            <a:endParaRPr lang="en-IN" dirty="0"/>
          </a:p>
        </p:txBody>
      </p:sp>
      <p:sp>
        <p:nvSpPr>
          <p:cNvPr id="5" name="Content Placeholder 4"/>
          <p:cNvSpPr>
            <a:spLocks noGrp="1"/>
          </p:cNvSpPr>
          <p:nvPr>
            <p:ph idx="1"/>
          </p:nvPr>
        </p:nvSpPr>
        <p:spPr>
          <a:xfrm>
            <a:off x="838200" y="1825624"/>
            <a:ext cx="10353336" cy="4928763"/>
          </a:xfrm>
        </p:spPr>
        <p:txBody>
          <a:bodyPr>
            <a:normAutofit/>
          </a:bodyPr>
          <a:lstStyle/>
          <a:p>
            <a:r>
              <a:rPr lang="en-US" dirty="0"/>
              <a:t>The </a:t>
            </a:r>
            <a:r>
              <a:rPr lang="en-US" dirty="0" err="1"/>
              <a:t>DataTable</a:t>
            </a:r>
            <a:r>
              <a:rPr lang="en-US" dirty="0"/>
              <a:t> class in C# ADO.NET is a database table representation and provides a collection of columns and rows to store data in a grid form. </a:t>
            </a:r>
            <a:endParaRPr lang="en-US" dirty="0" smtClean="0"/>
          </a:p>
          <a:p>
            <a:r>
              <a:rPr lang="en-US" dirty="0" smtClean="0"/>
              <a:t>The </a:t>
            </a:r>
            <a:r>
              <a:rPr lang="en-US" dirty="0" err="1"/>
              <a:t>DataTable</a:t>
            </a:r>
            <a:r>
              <a:rPr lang="en-US" dirty="0"/>
              <a:t> class provides methods and properties to remove, copy, and clone data tables. You can also apply filters and sorting on a </a:t>
            </a:r>
            <a:r>
              <a:rPr lang="en-US" dirty="0" err="1"/>
              <a:t>DataTable</a:t>
            </a:r>
            <a:r>
              <a:rPr lang="en-US" dirty="0"/>
              <a:t>. The Constraints property provides access to all the constraints that a data table has. You can also access the child and parent relationship using </a:t>
            </a:r>
            <a:r>
              <a:rPr lang="en-US" dirty="0" err="1"/>
              <a:t>ChildRelation</a:t>
            </a:r>
            <a:r>
              <a:rPr lang="en-US" dirty="0"/>
              <a:t> and </a:t>
            </a:r>
            <a:r>
              <a:rPr lang="en-US" dirty="0" err="1"/>
              <a:t>ParentRelation</a:t>
            </a:r>
            <a:r>
              <a:rPr lang="en-US" dirty="0"/>
              <a:t> objects</a:t>
            </a:r>
            <a:r>
              <a:rPr lang="en-US" dirty="0"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724871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err="1" smtClean="0"/>
              <a:t>DataTable</a:t>
            </a:r>
            <a:endParaRPr lang="en-IN" dirty="0"/>
          </a:p>
        </p:txBody>
      </p:sp>
      <p:sp>
        <p:nvSpPr>
          <p:cNvPr id="5" name="Content Placeholder 4"/>
          <p:cNvSpPr>
            <a:spLocks noGrp="1"/>
          </p:cNvSpPr>
          <p:nvPr>
            <p:ph idx="1"/>
          </p:nvPr>
        </p:nvSpPr>
        <p:spPr>
          <a:xfrm>
            <a:off x="838200" y="1825624"/>
            <a:ext cx="10353336" cy="4928763"/>
          </a:xfrm>
        </p:spPr>
        <p:txBody>
          <a:bodyPr>
            <a:normAutofit/>
          </a:bodyPr>
          <a:lstStyle/>
          <a:p>
            <a:r>
              <a:rPr lang="en-US" dirty="0"/>
              <a:t>A </a:t>
            </a:r>
            <a:r>
              <a:rPr lang="en-US" dirty="0" err="1"/>
              <a:t>DataTable</a:t>
            </a:r>
            <a:r>
              <a:rPr lang="en-US" dirty="0"/>
              <a:t> object represents a database table. A data table is a collection of columns and rows. The </a:t>
            </a:r>
            <a:r>
              <a:rPr lang="en-US" dirty="0" err="1"/>
              <a:t>DataRow</a:t>
            </a:r>
            <a:r>
              <a:rPr lang="en-US" dirty="0"/>
              <a:t> object represents a table row, and the </a:t>
            </a:r>
            <a:r>
              <a:rPr lang="en-US" dirty="0" err="1"/>
              <a:t>DataColumn</a:t>
            </a:r>
            <a:r>
              <a:rPr lang="en-US" dirty="0"/>
              <a:t> object represents a column of the table. The first step to working with these three objects is to create a data table schema, which is defined by the </a:t>
            </a:r>
            <a:r>
              <a:rPr lang="en-US" dirty="0" err="1"/>
              <a:t>DataColumnCollection</a:t>
            </a:r>
            <a:r>
              <a:rPr lang="en-US" dirty="0"/>
              <a:t> object. You use the Add method of the </a:t>
            </a:r>
            <a:r>
              <a:rPr lang="en-US" dirty="0" err="1"/>
              <a:t>DataColumnCollection</a:t>
            </a:r>
            <a:r>
              <a:rPr lang="en-US" dirty="0"/>
              <a:t> to add columns to the collections. The Columns property of the </a:t>
            </a:r>
            <a:r>
              <a:rPr lang="en-US" dirty="0" err="1"/>
              <a:t>DataTable</a:t>
            </a:r>
            <a:r>
              <a:rPr lang="en-US" dirty="0"/>
              <a:t> object represents the </a:t>
            </a:r>
            <a:r>
              <a:rPr lang="en-US" dirty="0" err="1"/>
              <a:t>DataColumnCollection</a:t>
            </a:r>
            <a:r>
              <a:rPr lang="en-US" dirty="0"/>
              <a:t>, which is a collection of </a:t>
            </a:r>
            <a:r>
              <a:rPr lang="en-US" dirty="0" err="1"/>
              <a:t>DataColumn</a:t>
            </a:r>
            <a:r>
              <a:rPr lang="en-US" dirty="0"/>
              <a:t> objects in a </a:t>
            </a:r>
            <a:r>
              <a:rPr lang="en-US" dirty="0" err="1"/>
              <a:t>DataTable</a:t>
            </a:r>
            <a:r>
              <a:rPr lang="en-US" dirty="0"/>
              <a:t>. You use a </a:t>
            </a:r>
            <a:r>
              <a:rPr lang="en-US" dirty="0" err="1"/>
              <a:t>DataRow</a:t>
            </a:r>
            <a:r>
              <a:rPr lang="en-US" dirty="0"/>
              <a:t> object to add data to a data table. </a:t>
            </a:r>
            <a:r>
              <a:rPr lang="en-US" dirty="0" err="1"/>
              <a:t>TheDataRowCollection</a:t>
            </a:r>
            <a:r>
              <a:rPr lang="en-US" dirty="0"/>
              <a:t> object represents a collection of rows of a </a:t>
            </a:r>
            <a:r>
              <a:rPr lang="en-US" dirty="0" err="1"/>
              <a:t>DataTable</a:t>
            </a:r>
            <a:r>
              <a:rPr lang="en-US" dirty="0"/>
              <a:t> object, which can be accessed by its Rows property</a:t>
            </a:r>
            <a:r>
              <a:rPr lang="en-US" dirty="0"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2601216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shows the relationship between the </a:t>
            </a:r>
            <a:r>
              <a:rPr lang="en-US" dirty="0" err="1"/>
              <a:t>DataTable</a:t>
            </a:r>
            <a:r>
              <a:rPr lang="en-US" dirty="0"/>
              <a:t>, </a:t>
            </a:r>
            <a:r>
              <a:rPr lang="en-US" dirty="0" err="1"/>
              <a:t>DataRow</a:t>
            </a:r>
            <a:r>
              <a:rPr lang="en-US" dirty="0"/>
              <a:t>, and </a:t>
            </a:r>
            <a:r>
              <a:rPr lang="en-US" dirty="0" err="1"/>
              <a:t>DataColumn</a:t>
            </a:r>
            <a:r>
              <a:rPr lang="en-US" dirty="0"/>
              <a:t>.</a:t>
            </a:r>
            <a:endParaRPr lang="en-IN"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58995"/>
            <a:ext cx="3335767" cy="438365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3628766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1217</TotalTime>
  <Words>801</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Connected and Disconnected Data Access Architecture </vt:lpstr>
      <vt:lpstr>Introduction</vt:lpstr>
      <vt:lpstr>Introduction</vt:lpstr>
      <vt:lpstr>Introduction</vt:lpstr>
      <vt:lpstr>DataSet</vt:lpstr>
      <vt:lpstr>DataSet</vt:lpstr>
      <vt:lpstr>DataTable</vt:lpstr>
      <vt:lpstr>DataTable</vt:lpstr>
      <vt:lpstr>Figure shows the relationship between the DataTable, DataRow, and DataColumn.</vt:lpstr>
      <vt:lpstr>DataTable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300</cp:revision>
  <dcterms:created xsi:type="dcterms:W3CDTF">2020-05-18T03:14:36Z</dcterms:created>
  <dcterms:modified xsi:type="dcterms:W3CDTF">2020-11-07T04:30:25Z</dcterms:modified>
</cp:coreProperties>
</file>