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9" r:id="rId4"/>
    <p:sldId id="270" r:id="rId5"/>
    <p:sldId id="271" r:id="rId6"/>
    <p:sldId id="272" r:id="rId7"/>
    <p:sldId id="25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3" d="100"/>
          <a:sy n="73" d="100"/>
        </p:scale>
        <p:origin x="54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03-Apr-22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03-Apr-22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03-Apr-22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03-Apr-22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03-Apr-22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03-Apr-22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002060"/>
                </a:solidFill>
              </a:rPr>
              <a:t>Managed code and Unmanaged code</a:t>
            </a:r>
            <a:endParaRPr lang="en-US" dirty="0">
              <a:solidFill>
                <a:srgbClr val="002060"/>
              </a:solidFill>
            </a:endParaRPr>
          </a:p>
        </p:txBody>
      </p:sp>
      <p:sp>
        <p:nvSpPr>
          <p:cNvPr id="5" name="Subtitle 4"/>
          <p:cNvSpPr>
            <a:spLocks noGrp="1"/>
          </p:cNvSpPr>
          <p:nvPr>
            <p:ph type="subTitle" idx="1"/>
          </p:nvPr>
        </p:nvSpPr>
        <p:spPr/>
        <p:txBody>
          <a:bodyPr>
            <a:normAutofit/>
          </a:bodyPr>
          <a:lstStyle/>
          <a:p>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What is managed code?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lnSpcReduction="10000"/>
          </a:bodyPr>
          <a:lstStyle/>
          <a:p>
            <a:r>
              <a:rPr lang="en-US" dirty="0">
                <a:solidFill>
                  <a:schemeClr val="accent4">
                    <a:lumMod val="75000"/>
                  </a:schemeClr>
                </a:solidFill>
              </a:rPr>
              <a:t>A code which is written to aimed to get the services of the managed runtime environment execution like CLR(Common Language Runtime) in .NET Framework is known as Managed Code. It always implemented by the managed runtime environment instead of directly executed by the operating system. The managed runtime environment provides different types of services like garbage collection, type checking, exception handling, bounds checking, etc. to code automatically without the interference of the programmer. It also provides memory allocation, type safety, </a:t>
            </a:r>
            <a:r>
              <a:rPr lang="en-US" dirty="0" err="1">
                <a:solidFill>
                  <a:schemeClr val="accent4">
                    <a:lumMod val="75000"/>
                  </a:schemeClr>
                </a:solidFill>
              </a:rPr>
              <a:t>etc</a:t>
            </a:r>
            <a:r>
              <a:rPr lang="en-US" dirty="0">
                <a:solidFill>
                  <a:schemeClr val="accent4">
                    <a:lumMod val="75000"/>
                  </a:schemeClr>
                </a:solidFill>
              </a:rPr>
              <a:t> to the code. The application is written in the languages like Java, C#, </a:t>
            </a:r>
            <a:r>
              <a:rPr lang="en-US" dirty="0" err="1">
                <a:solidFill>
                  <a:schemeClr val="accent4">
                    <a:lumMod val="75000"/>
                  </a:schemeClr>
                </a:solidFill>
              </a:rPr>
              <a:t>VB.Net</a:t>
            </a:r>
            <a:r>
              <a:rPr lang="en-US" dirty="0">
                <a:solidFill>
                  <a:schemeClr val="accent4">
                    <a:lumMod val="75000"/>
                  </a:schemeClr>
                </a:solidFill>
              </a:rPr>
              <a:t>, etc. are always aimed at runtime environment services to manage the execution and the code written in these types of languages are known as managed code.</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040440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What is managed code?</a:t>
            </a:r>
            <a:endParaRPr lang="en-US" dirty="0">
              <a:solidFill>
                <a:srgbClr val="002060"/>
              </a:solidFill>
            </a:endParaRPr>
          </a:p>
        </p:txBody>
      </p:sp>
      <p:sp>
        <p:nvSpPr>
          <p:cNvPr id="5" name="Content Placeholder 4"/>
          <p:cNvSpPr>
            <a:spLocks noGrp="1"/>
          </p:cNvSpPr>
          <p:nvPr>
            <p:ph idx="1"/>
          </p:nvPr>
        </p:nvSpPr>
        <p:spPr>
          <a:xfrm>
            <a:off x="838200" y="1825624"/>
            <a:ext cx="8292737" cy="5032375"/>
          </a:xfrm>
        </p:spPr>
        <p:txBody>
          <a:bodyPr>
            <a:normAutofit fontScale="92500" lnSpcReduction="20000"/>
          </a:bodyPr>
          <a:lstStyle/>
          <a:p>
            <a:r>
              <a:rPr lang="en-US" dirty="0" smtClean="0">
                <a:solidFill>
                  <a:schemeClr val="accent4">
                    <a:lumMod val="75000"/>
                  </a:schemeClr>
                </a:solidFill>
              </a:rPr>
              <a:t>In </a:t>
            </a:r>
            <a:r>
              <a:rPr lang="en-US" dirty="0">
                <a:solidFill>
                  <a:schemeClr val="accent4">
                    <a:lumMod val="75000"/>
                  </a:schemeClr>
                </a:solidFill>
              </a:rPr>
              <a:t>the case of .NET Framework, the compiler always compiles the manages code in the intermediate language(MSIL) and then create an executable. When the programmer runs the executable, then the Just In Time Compiler of CLR compiles the intermediate language in the native code which is specific to the underlying architecture. Here this process is taking place under a managed runtime execution environment so this environment is responsible for the working of the code. The execution of managed code is as shown in the below image, the source code is written in any language of .NET Framework</a:t>
            </a:r>
            <a:r>
              <a:rPr lang="en-US" dirty="0" smtClean="0">
                <a:solidFill>
                  <a:schemeClr val="accent4">
                    <a:lumMod val="75000"/>
                  </a:schemeClr>
                </a:solidFill>
              </a:rPr>
              <a:t>.</a:t>
            </a:r>
          </a:p>
          <a:p>
            <a:r>
              <a:rPr lang="en-US" dirty="0">
                <a:solidFill>
                  <a:schemeClr val="accent4">
                    <a:lumMod val="75000"/>
                  </a:schemeClr>
                </a:solidFill>
              </a:rPr>
              <a:t>The managed code also provides platform independence because when the managed code compiled into the intermediate language, then the JIT compiler compiles this intermediate language in the architecture specific instruction.</a:t>
            </a:r>
          </a:p>
          <a:p>
            <a:endParaRPr lang="en-US" dirty="0">
              <a:solidFill>
                <a:schemeClr val="accent4">
                  <a:lumMod val="75000"/>
                </a:scheme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0231" y="1825624"/>
            <a:ext cx="1571305" cy="4795754"/>
          </a:xfrm>
          <a:prstGeom prst="rect">
            <a:avLst/>
          </a:prstGeom>
        </p:spPr>
      </p:pic>
    </p:spTree>
    <p:extLst>
      <p:ext uri="{BB962C8B-B14F-4D97-AF65-F5344CB8AC3E}">
        <p14:creationId xmlns:p14="http://schemas.microsoft.com/office/powerpoint/2010/main" val="2953616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What is managed code?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fontScale="92500" lnSpcReduction="10000"/>
          </a:bodyPr>
          <a:lstStyle/>
          <a:p>
            <a:pPr marL="0" indent="0">
              <a:buNone/>
            </a:pPr>
            <a:r>
              <a:rPr lang="en-US" dirty="0">
                <a:solidFill>
                  <a:srgbClr val="002060"/>
                </a:solidFill>
              </a:rPr>
              <a:t>What are the advantages of using Managed Code?</a:t>
            </a:r>
          </a:p>
          <a:p>
            <a:r>
              <a:rPr lang="en-US" dirty="0" smtClean="0">
                <a:solidFill>
                  <a:schemeClr val="accent4">
                    <a:lumMod val="75000"/>
                  </a:schemeClr>
                </a:solidFill>
              </a:rPr>
              <a:t>It </a:t>
            </a:r>
            <a:r>
              <a:rPr lang="en-US" dirty="0">
                <a:solidFill>
                  <a:schemeClr val="accent4">
                    <a:lumMod val="75000"/>
                  </a:schemeClr>
                </a:solidFill>
              </a:rPr>
              <a:t>improves the security of the application like when you use runtime environment, it automatically checks the memory buffers to guard against buffer overflow.</a:t>
            </a:r>
          </a:p>
          <a:p>
            <a:r>
              <a:rPr lang="en-US" dirty="0" smtClean="0">
                <a:solidFill>
                  <a:schemeClr val="accent4">
                    <a:lumMod val="75000"/>
                  </a:schemeClr>
                </a:solidFill>
              </a:rPr>
              <a:t>It </a:t>
            </a:r>
            <a:r>
              <a:rPr lang="en-US" dirty="0">
                <a:solidFill>
                  <a:schemeClr val="accent4">
                    <a:lumMod val="75000"/>
                  </a:schemeClr>
                </a:solidFill>
              </a:rPr>
              <a:t>implement the garbage collection automatically.</a:t>
            </a:r>
          </a:p>
          <a:p>
            <a:r>
              <a:rPr lang="en-US" dirty="0" smtClean="0">
                <a:solidFill>
                  <a:schemeClr val="accent4">
                    <a:lumMod val="75000"/>
                  </a:schemeClr>
                </a:solidFill>
              </a:rPr>
              <a:t>It </a:t>
            </a:r>
            <a:r>
              <a:rPr lang="en-US" dirty="0">
                <a:solidFill>
                  <a:schemeClr val="accent4">
                    <a:lumMod val="75000"/>
                  </a:schemeClr>
                </a:solidFill>
              </a:rPr>
              <a:t>also provides runtime type checking/dynamic type checking.</a:t>
            </a:r>
          </a:p>
          <a:p>
            <a:r>
              <a:rPr lang="en-US" dirty="0" smtClean="0">
                <a:solidFill>
                  <a:schemeClr val="accent4">
                    <a:lumMod val="75000"/>
                  </a:schemeClr>
                </a:solidFill>
              </a:rPr>
              <a:t>It </a:t>
            </a:r>
            <a:r>
              <a:rPr lang="en-US" dirty="0">
                <a:solidFill>
                  <a:schemeClr val="accent4">
                    <a:lumMod val="75000"/>
                  </a:schemeClr>
                </a:solidFill>
              </a:rPr>
              <a:t>also provides reference checking which means it checks whether the reference point to the valid object or not and also check they are not duplicate.</a:t>
            </a:r>
          </a:p>
          <a:p>
            <a:pPr marL="0" indent="0">
              <a:buNone/>
            </a:pPr>
            <a:r>
              <a:rPr lang="en-US" dirty="0" smtClean="0">
                <a:solidFill>
                  <a:srgbClr val="002060"/>
                </a:solidFill>
              </a:rPr>
              <a:t>What </a:t>
            </a:r>
            <a:r>
              <a:rPr lang="en-US" dirty="0">
                <a:solidFill>
                  <a:srgbClr val="002060"/>
                </a:solidFill>
              </a:rPr>
              <a:t>are the disadvantages of Managed Code?</a:t>
            </a:r>
          </a:p>
          <a:p>
            <a:r>
              <a:rPr lang="en-US" dirty="0" smtClean="0">
                <a:solidFill>
                  <a:schemeClr val="accent4">
                    <a:lumMod val="75000"/>
                  </a:schemeClr>
                </a:solidFill>
              </a:rPr>
              <a:t>The </a:t>
            </a:r>
            <a:r>
              <a:rPr lang="en-US" dirty="0">
                <a:solidFill>
                  <a:schemeClr val="accent4">
                    <a:lumMod val="75000"/>
                  </a:schemeClr>
                </a:solidFill>
              </a:rPr>
              <a:t>main disadvantage of managed language is that you are not allowed to allocate memory directly, or you cannot get the low-level access of the CPU architecture.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3645242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What is Unmanaged code?</a:t>
            </a:r>
            <a:endParaRPr lang="en-US" dirty="0">
              <a:solidFill>
                <a:srgbClr val="002060"/>
              </a:solidFill>
            </a:endParaRPr>
          </a:p>
        </p:txBody>
      </p:sp>
      <p:sp>
        <p:nvSpPr>
          <p:cNvPr id="5" name="Content Placeholder 4"/>
          <p:cNvSpPr>
            <a:spLocks noGrp="1"/>
          </p:cNvSpPr>
          <p:nvPr>
            <p:ph idx="1"/>
          </p:nvPr>
        </p:nvSpPr>
        <p:spPr>
          <a:xfrm>
            <a:off x="838200" y="1867716"/>
            <a:ext cx="9585961" cy="5032375"/>
          </a:xfrm>
        </p:spPr>
        <p:txBody>
          <a:bodyPr>
            <a:normAutofit fontScale="92500" lnSpcReduction="20000"/>
          </a:bodyPr>
          <a:lstStyle/>
          <a:p>
            <a:r>
              <a:rPr lang="en-US" dirty="0">
                <a:solidFill>
                  <a:schemeClr val="accent4">
                    <a:lumMod val="75000"/>
                  </a:schemeClr>
                </a:solidFill>
              </a:rPr>
              <a:t>A code which is directly executed by the operating system is known as Unmanaged code. It always aimed for the processor architecture and depends upon computer architecture. When this code is compiled it always tends to get a specific architecture and always run on that platform, in other words, whenever you want to execute the same code for the different architecture you have to recompile that code again according to that architecture. It always compiles to the native code that is specific to the architecture.</a:t>
            </a:r>
          </a:p>
          <a:p>
            <a:r>
              <a:rPr lang="en-US" dirty="0">
                <a:solidFill>
                  <a:schemeClr val="accent4">
                    <a:lumMod val="75000"/>
                  </a:schemeClr>
                </a:solidFill>
              </a:rPr>
              <a:t>In unmanaged code, the memory allocation, type safety, security, </a:t>
            </a:r>
            <a:r>
              <a:rPr lang="en-US" dirty="0" err="1">
                <a:solidFill>
                  <a:schemeClr val="accent4">
                    <a:lumMod val="75000"/>
                  </a:schemeClr>
                </a:solidFill>
              </a:rPr>
              <a:t>etc</a:t>
            </a:r>
            <a:r>
              <a:rPr lang="en-US" dirty="0">
                <a:solidFill>
                  <a:schemeClr val="accent4">
                    <a:lumMod val="75000"/>
                  </a:schemeClr>
                </a:solidFill>
              </a:rPr>
              <a:t> are managed by the developer. Due to this, there are several problems related to memory occur like buffer overflow, memory leak, pointer override, etc. The executable files of unmanaged code are generally in binary images, x86 code which is directly loaded into memory. The application written in VB 6.0, C, C++, </a:t>
            </a:r>
            <a:r>
              <a:rPr lang="en-US" dirty="0" err="1">
                <a:solidFill>
                  <a:schemeClr val="accent4">
                    <a:lumMod val="75000"/>
                  </a:schemeClr>
                </a:solidFill>
              </a:rPr>
              <a:t>etc</a:t>
            </a:r>
            <a:r>
              <a:rPr lang="en-US" dirty="0">
                <a:solidFill>
                  <a:schemeClr val="accent4">
                    <a:lumMod val="75000"/>
                  </a:schemeClr>
                </a:solidFill>
              </a:rPr>
              <a:t> are always in unmanaged code. The execution of unmanaged code is as shown in the below image: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7136" y="1825624"/>
            <a:ext cx="1828800" cy="4248150"/>
          </a:xfrm>
          <a:prstGeom prst="rect">
            <a:avLst/>
          </a:prstGeom>
        </p:spPr>
      </p:pic>
    </p:spTree>
    <p:extLst>
      <p:ext uri="{BB962C8B-B14F-4D97-AF65-F5344CB8AC3E}">
        <p14:creationId xmlns:p14="http://schemas.microsoft.com/office/powerpoint/2010/main" val="2950202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What is Unmanaged code?</a:t>
            </a:r>
            <a:endParaRPr lang="en-US" dirty="0">
              <a:solidFill>
                <a:srgbClr val="002060"/>
              </a:solidFill>
            </a:endParaRPr>
          </a:p>
        </p:txBody>
      </p:sp>
      <p:sp>
        <p:nvSpPr>
          <p:cNvPr id="5" name="Content Placeholder 4"/>
          <p:cNvSpPr>
            <a:spLocks noGrp="1"/>
          </p:cNvSpPr>
          <p:nvPr>
            <p:ph idx="1"/>
          </p:nvPr>
        </p:nvSpPr>
        <p:spPr>
          <a:xfrm>
            <a:off x="838200" y="1825624"/>
            <a:ext cx="10515600" cy="5032375"/>
          </a:xfrm>
        </p:spPr>
        <p:txBody>
          <a:bodyPr>
            <a:normAutofit lnSpcReduction="10000"/>
          </a:bodyPr>
          <a:lstStyle/>
          <a:p>
            <a:pPr marL="0" indent="0">
              <a:buNone/>
            </a:pPr>
            <a:r>
              <a:rPr lang="en-US" dirty="0">
                <a:solidFill>
                  <a:srgbClr val="002060"/>
                </a:solidFill>
              </a:rPr>
              <a:t>What are the advantages of using Unmanaged Code?</a:t>
            </a:r>
          </a:p>
          <a:p>
            <a:r>
              <a:rPr lang="en-US" dirty="0" smtClean="0">
                <a:solidFill>
                  <a:schemeClr val="accent4">
                    <a:lumMod val="75000"/>
                  </a:schemeClr>
                </a:solidFill>
              </a:rPr>
              <a:t>It </a:t>
            </a:r>
            <a:r>
              <a:rPr lang="en-US" dirty="0">
                <a:solidFill>
                  <a:schemeClr val="accent4">
                    <a:lumMod val="75000"/>
                  </a:schemeClr>
                </a:solidFill>
              </a:rPr>
              <a:t>provides the low-level access to the programmer.</a:t>
            </a:r>
          </a:p>
          <a:p>
            <a:r>
              <a:rPr lang="en-US" dirty="0" smtClean="0">
                <a:solidFill>
                  <a:schemeClr val="accent4">
                    <a:lumMod val="75000"/>
                  </a:schemeClr>
                </a:solidFill>
              </a:rPr>
              <a:t>It </a:t>
            </a:r>
            <a:r>
              <a:rPr lang="en-US" dirty="0">
                <a:solidFill>
                  <a:schemeClr val="accent4">
                    <a:lumMod val="75000"/>
                  </a:schemeClr>
                </a:solidFill>
              </a:rPr>
              <a:t>also provides direct access to the hardware.</a:t>
            </a:r>
          </a:p>
          <a:p>
            <a:r>
              <a:rPr lang="en-US" dirty="0" smtClean="0">
                <a:solidFill>
                  <a:schemeClr val="accent4">
                    <a:lumMod val="75000"/>
                  </a:schemeClr>
                </a:solidFill>
              </a:rPr>
              <a:t>It </a:t>
            </a:r>
            <a:r>
              <a:rPr lang="en-US" dirty="0">
                <a:solidFill>
                  <a:schemeClr val="accent4">
                    <a:lumMod val="75000"/>
                  </a:schemeClr>
                </a:solidFill>
              </a:rPr>
              <a:t>allows the programmer to bypass some parameters and restriction that are used by the managed code framework.</a:t>
            </a:r>
          </a:p>
          <a:p>
            <a:pPr marL="0" indent="0">
              <a:buNone/>
            </a:pPr>
            <a:r>
              <a:rPr lang="en-US" dirty="0" smtClean="0">
                <a:solidFill>
                  <a:srgbClr val="002060"/>
                </a:solidFill>
              </a:rPr>
              <a:t>What </a:t>
            </a:r>
            <a:r>
              <a:rPr lang="en-US" dirty="0">
                <a:solidFill>
                  <a:srgbClr val="002060"/>
                </a:solidFill>
              </a:rPr>
              <a:t>are the disadvantages of Unmanaged Code?</a:t>
            </a:r>
          </a:p>
          <a:p>
            <a:r>
              <a:rPr lang="en-US" dirty="0" smtClean="0">
                <a:solidFill>
                  <a:schemeClr val="accent4">
                    <a:lumMod val="75000"/>
                  </a:schemeClr>
                </a:solidFill>
              </a:rPr>
              <a:t>It </a:t>
            </a:r>
            <a:r>
              <a:rPr lang="en-US" dirty="0">
                <a:solidFill>
                  <a:schemeClr val="accent4">
                    <a:lumMod val="75000"/>
                  </a:schemeClr>
                </a:solidFill>
              </a:rPr>
              <a:t>does not provide security to the application.</a:t>
            </a:r>
          </a:p>
          <a:p>
            <a:r>
              <a:rPr lang="en-US" dirty="0" smtClean="0">
                <a:solidFill>
                  <a:schemeClr val="accent4">
                    <a:lumMod val="75000"/>
                  </a:schemeClr>
                </a:solidFill>
              </a:rPr>
              <a:t>Due </a:t>
            </a:r>
            <a:r>
              <a:rPr lang="en-US" dirty="0">
                <a:solidFill>
                  <a:schemeClr val="accent4">
                    <a:lumMod val="75000"/>
                  </a:schemeClr>
                </a:solidFill>
              </a:rPr>
              <a:t>to the access to memory allocation the issues related to memory occur like memory buffer overflow, etc.</a:t>
            </a:r>
          </a:p>
          <a:p>
            <a:r>
              <a:rPr lang="en-US" dirty="0" smtClean="0">
                <a:solidFill>
                  <a:schemeClr val="accent4">
                    <a:lumMod val="75000"/>
                  </a:schemeClr>
                </a:solidFill>
              </a:rPr>
              <a:t>Error </a:t>
            </a:r>
            <a:r>
              <a:rPr lang="en-US" dirty="0">
                <a:solidFill>
                  <a:schemeClr val="accent4">
                    <a:lumMod val="75000"/>
                  </a:schemeClr>
                </a:solidFill>
              </a:rPr>
              <a:t>and exceptions are also handled by the programmer.</a:t>
            </a:r>
          </a:p>
          <a:p>
            <a:r>
              <a:rPr lang="en-US" dirty="0" smtClean="0">
                <a:solidFill>
                  <a:schemeClr val="accent4">
                    <a:lumMod val="75000"/>
                  </a:schemeClr>
                </a:solidFill>
              </a:rPr>
              <a:t>It </a:t>
            </a:r>
            <a:r>
              <a:rPr lang="en-US" dirty="0">
                <a:solidFill>
                  <a:schemeClr val="accent4">
                    <a:lumMod val="75000"/>
                  </a:schemeClr>
                </a:solidFill>
              </a:rPr>
              <a:t>does not focus on garbage collection.</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2306255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2060"/>
                </a:solidFill>
              </a:rPr>
              <a:t>Difference between Managed and Unmanaged code in .NET</a:t>
            </a:r>
            <a:endParaRPr lang="en-US" dirty="0">
              <a:solidFill>
                <a:srgbClr val="002060"/>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996771722"/>
              </p:ext>
            </p:extLst>
          </p:nvPr>
        </p:nvGraphicFramePr>
        <p:xfrm>
          <a:off x="744582" y="1960582"/>
          <a:ext cx="10609218" cy="4347190"/>
        </p:xfrm>
        <a:graphic>
          <a:graphicData uri="http://schemas.openxmlformats.org/drawingml/2006/table">
            <a:tbl>
              <a:tblPr>
                <a:tableStyleId>{616DA210-FB5B-4158-B5E0-FEB733F419BA}</a:tableStyleId>
              </a:tblPr>
              <a:tblGrid>
                <a:gridCol w="5304609">
                  <a:extLst>
                    <a:ext uri="{9D8B030D-6E8A-4147-A177-3AD203B41FA5}">
                      <a16:colId xmlns:a16="http://schemas.microsoft.com/office/drawing/2014/main" val="3524153029"/>
                    </a:ext>
                  </a:extLst>
                </a:gridCol>
                <a:gridCol w="5304609">
                  <a:extLst>
                    <a:ext uri="{9D8B030D-6E8A-4147-A177-3AD203B41FA5}">
                      <a16:colId xmlns:a16="http://schemas.microsoft.com/office/drawing/2014/main" val="502202213"/>
                    </a:ext>
                  </a:extLst>
                </a:gridCol>
              </a:tblGrid>
              <a:tr h="404390">
                <a:tc>
                  <a:txBody>
                    <a:bodyPr/>
                    <a:lstStyle/>
                    <a:p>
                      <a:pPr algn="ctr"/>
                      <a:r>
                        <a:rPr lang="en-US" dirty="0">
                          <a:solidFill>
                            <a:srgbClr val="002060"/>
                          </a:solidFill>
                          <a:effectLst/>
                        </a:rPr>
                        <a:t>Managed Code</a:t>
                      </a:r>
                    </a:p>
                  </a:txBody>
                  <a:tcPr anchor="ctr"/>
                </a:tc>
                <a:tc>
                  <a:txBody>
                    <a:bodyPr/>
                    <a:lstStyle/>
                    <a:p>
                      <a:pPr algn="ctr"/>
                      <a:r>
                        <a:rPr lang="en-US" dirty="0">
                          <a:solidFill>
                            <a:srgbClr val="002060"/>
                          </a:solidFill>
                          <a:effectLst/>
                        </a:rPr>
                        <a:t>Unmanaged Code</a:t>
                      </a:r>
                    </a:p>
                  </a:txBody>
                  <a:tcPr anchor="ctr"/>
                </a:tc>
                <a:extLst>
                  <a:ext uri="{0D108BD9-81ED-4DB2-BD59-A6C34878D82A}">
                    <a16:rowId xmlns:a16="http://schemas.microsoft.com/office/drawing/2014/main" val="778185564"/>
                  </a:ext>
                </a:extLst>
              </a:tr>
              <a:tr h="707682">
                <a:tc>
                  <a:txBody>
                    <a:bodyPr/>
                    <a:lstStyle/>
                    <a:p>
                      <a:r>
                        <a:rPr lang="en-US" dirty="0">
                          <a:solidFill>
                            <a:schemeClr val="accent4">
                              <a:lumMod val="75000"/>
                            </a:schemeClr>
                          </a:solidFill>
                        </a:rPr>
                        <a:t>It is executed by managed runtime environment or managed by the CLR.</a:t>
                      </a:r>
                    </a:p>
                  </a:txBody>
                  <a:tcPr anchor="ctr"/>
                </a:tc>
                <a:tc>
                  <a:txBody>
                    <a:bodyPr/>
                    <a:lstStyle/>
                    <a:p>
                      <a:r>
                        <a:rPr lang="en-US">
                          <a:solidFill>
                            <a:schemeClr val="accent4">
                              <a:lumMod val="75000"/>
                            </a:schemeClr>
                          </a:solidFill>
                        </a:rPr>
                        <a:t>It is executed directly by the operating system.</a:t>
                      </a:r>
                    </a:p>
                  </a:txBody>
                  <a:tcPr anchor="ctr"/>
                </a:tc>
                <a:extLst>
                  <a:ext uri="{0D108BD9-81ED-4DB2-BD59-A6C34878D82A}">
                    <a16:rowId xmlns:a16="http://schemas.microsoft.com/office/drawing/2014/main" val="2887806755"/>
                  </a:ext>
                </a:extLst>
              </a:tr>
              <a:tr h="707682">
                <a:tc>
                  <a:txBody>
                    <a:bodyPr/>
                    <a:lstStyle/>
                    <a:p>
                      <a:r>
                        <a:rPr lang="en-US" dirty="0">
                          <a:solidFill>
                            <a:schemeClr val="accent4">
                              <a:lumMod val="75000"/>
                            </a:schemeClr>
                          </a:solidFill>
                        </a:rPr>
                        <a:t>It provides security to the application written in .NET Framework.</a:t>
                      </a:r>
                    </a:p>
                  </a:txBody>
                  <a:tcPr anchor="ctr"/>
                </a:tc>
                <a:tc>
                  <a:txBody>
                    <a:bodyPr/>
                    <a:lstStyle/>
                    <a:p>
                      <a:r>
                        <a:rPr lang="en-US">
                          <a:solidFill>
                            <a:schemeClr val="accent4">
                              <a:lumMod val="75000"/>
                            </a:schemeClr>
                          </a:solidFill>
                        </a:rPr>
                        <a:t>It does not provide any security to the application.</a:t>
                      </a:r>
                    </a:p>
                  </a:txBody>
                  <a:tcPr anchor="ctr"/>
                </a:tc>
                <a:extLst>
                  <a:ext uri="{0D108BD9-81ED-4DB2-BD59-A6C34878D82A}">
                    <a16:rowId xmlns:a16="http://schemas.microsoft.com/office/drawing/2014/main" val="3916731672"/>
                  </a:ext>
                </a:extLst>
              </a:tr>
              <a:tr h="404390">
                <a:tc>
                  <a:txBody>
                    <a:bodyPr/>
                    <a:lstStyle/>
                    <a:p>
                      <a:r>
                        <a:rPr lang="en-US" dirty="0">
                          <a:solidFill>
                            <a:schemeClr val="accent4">
                              <a:lumMod val="75000"/>
                            </a:schemeClr>
                          </a:solidFill>
                        </a:rPr>
                        <a:t>Memory buffer overflow does not occur.</a:t>
                      </a:r>
                    </a:p>
                  </a:txBody>
                  <a:tcPr anchor="ctr"/>
                </a:tc>
                <a:tc>
                  <a:txBody>
                    <a:bodyPr/>
                    <a:lstStyle/>
                    <a:p>
                      <a:r>
                        <a:rPr lang="en-US">
                          <a:solidFill>
                            <a:schemeClr val="accent4">
                              <a:lumMod val="75000"/>
                            </a:schemeClr>
                          </a:solidFill>
                        </a:rPr>
                        <a:t>Memory buffer overflow may occur.</a:t>
                      </a:r>
                    </a:p>
                  </a:txBody>
                  <a:tcPr anchor="ctr"/>
                </a:tc>
                <a:extLst>
                  <a:ext uri="{0D108BD9-81ED-4DB2-BD59-A6C34878D82A}">
                    <a16:rowId xmlns:a16="http://schemas.microsoft.com/office/drawing/2014/main" val="1891779821"/>
                  </a:ext>
                </a:extLst>
              </a:tr>
              <a:tr h="707682">
                <a:tc>
                  <a:txBody>
                    <a:bodyPr/>
                    <a:lstStyle/>
                    <a:p>
                      <a:r>
                        <a:rPr lang="en-US" dirty="0">
                          <a:solidFill>
                            <a:schemeClr val="accent4">
                              <a:lumMod val="75000"/>
                            </a:schemeClr>
                          </a:solidFill>
                        </a:rPr>
                        <a:t>It provide runtime services like Garbage Collection, exception handling, etc.</a:t>
                      </a:r>
                    </a:p>
                  </a:txBody>
                  <a:tcPr anchor="ctr"/>
                </a:tc>
                <a:tc>
                  <a:txBody>
                    <a:bodyPr/>
                    <a:lstStyle/>
                    <a:p>
                      <a:r>
                        <a:rPr lang="en-US" dirty="0">
                          <a:solidFill>
                            <a:schemeClr val="accent4">
                              <a:lumMod val="75000"/>
                            </a:schemeClr>
                          </a:solidFill>
                        </a:rPr>
                        <a:t>It does not provide runtime services like Garbage Collection, exception handling, etc.</a:t>
                      </a:r>
                    </a:p>
                  </a:txBody>
                  <a:tcPr anchor="ctr"/>
                </a:tc>
                <a:extLst>
                  <a:ext uri="{0D108BD9-81ED-4DB2-BD59-A6C34878D82A}">
                    <a16:rowId xmlns:a16="http://schemas.microsoft.com/office/drawing/2014/main" val="1814283379"/>
                  </a:ext>
                </a:extLst>
              </a:tr>
              <a:tr h="707682">
                <a:tc>
                  <a:txBody>
                    <a:bodyPr/>
                    <a:lstStyle/>
                    <a:p>
                      <a:r>
                        <a:rPr lang="en-US" dirty="0">
                          <a:solidFill>
                            <a:schemeClr val="accent4">
                              <a:lumMod val="75000"/>
                            </a:schemeClr>
                          </a:solidFill>
                        </a:rPr>
                        <a:t>The source code is compiled in the intermediate language known as IL or MSIL or CIL.</a:t>
                      </a:r>
                    </a:p>
                  </a:txBody>
                  <a:tcPr anchor="ctr"/>
                </a:tc>
                <a:tc>
                  <a:txBody>
                    <a:bodyPr/>
                    <a:lstStyle/>
                    <a:p>
                      <a:r>
                        <a:rPr lang="en-US" dirty="0">
                          <a:solidFill>
                            <a:schemeClr val="accent4">
                              <a:lumMod val="75000"/>
                            </a:schemeClr>
                          </a:solidFill>
                        </a:rPr>
                        <a:t>The source code directly compiles into native languages.</a:t>
                      </a:r>
                    </a:p>
                  </a:txBody>
                  <a:tcPr anchor="ctr"/>
                </a:tc>
                <a:extLst>
                  <a:ext uri="{0D108BD9-81ED-4DB2-BD59-A6C34878D82A}">
                    <a16:rowId xmlns:a16="http://schemas.microsoft.com/office/drawing/2014/main" val="1485379085"/>
                  </a:ext>
                </a:extLst>
              </a:tr>
              <a:tr h="707682">
                <a:tc>
                  <a:txBody>
                    <a:bodyPr/>
                    <a:lstStyle/>
                    <a:p>
                      <a:r>
                        <a:rPr lang="en-US">
                          <a:solidFill>
                            <a:schemeClr val="accent4">
                              <a:lumMod val="75000"/>
                            </a:schemeClr>
                          </a:solidFill>
                        </a:rPr>
                        <a:t>It does not provide low-level access to the programmer.</a:t>
                      </a:r>
                    </a:p>
                  </a:txBody>
                  <a:tcPr anchor="ctr"/>
                </a:tc>
                <a:tc>
                  <a:txBody>
                    <a:bodyPr/>
                    <a:lstStyle/>
                    <a:p>
                      <a:r>
                        <a:rPr lang="en-US" dirty="0">
                          <a:solidFill>
                            <a:schemeClr val="accent4">
                              <a:lumMod val="75000"/>
                            </a:schemeClr>
                          </a:solidFill>
                        </a:rPr>
                        <a:t>It provide low-level access to the programmer.</a:t>
                      </a:r>
                    </a:p>
                  </a:txBody>
                  <a:tcPr anchor="ctr"/>
                </a:tc>
                <a:extLst>
                  <a:ext uri="{0D108BD9-81ED-4DB2-BD59-A6C34878D82A}">
                    <a16:rowId xmlns:a16="http://schemas.microsoft.com/office/drawing/2014/main" val="24374768"/>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128855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2060"/>
                </a:solidFill>
              </a:rPr>
              <a:t>Thank You</a:t>
            </a:r>
            <a:endParaRPr lang="en-US" dirty="0">
              <a:solidFill>
                <a:srgbClr val="002060"/>
              </a:solidFill>
            </a:endParaRPr>
          </a:p>
        </p:txBody>
      </p:sp>
      <p:sp>
        <p:nvSpPr>
          <p:cNvPr id="5" name="Subtitle 4"/>
          <p:cNvSpPr>
            <a:spLocks noGrp="1"/>
          </p:cNvSpPr>
          <p:nvPr>
            <p:ph type="subTitle" idx="1"/>
          </p:nvPr>
        </p:nvSpPr>
        <p:spPr/>
        <p:txBody>
          <a:bodyPr/>
          <a:lstStyle/>
          <a:p>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1536" y="95231"/>
            <a:ext cx="903642" cy="90407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9545" y="5970418"/>
            <a:ext cx="1342526" cy="1020932"/>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TotalTime>
  <Words>855</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Managed code and Unmanaged code</vt:lpstr>
      <vt:lpstr>What is managed code?</vt:lpstr>
      <vt:lpstr>What is managed code?</vt:lpstr>
      <vt:lpstr>What is managed code?</vt:lpstr>
      <vt:lpstr>What is Unmanaged code?</vt:lpstr>
      <vt:lpstr>What is Unmanaged code?</vt:lpstr>
      <vt:lpstr>Difference between Managed and Unmanaged code in .NET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249</cp:revision>
  <dcterms:created xsi:type="dcterms:W3CDTF">2020-05-18T03:14:36Z</dcterms:created>
  <dcterms:modified xsi:type="dcterms:W3CDTF">2022-04-03T05:24:27Z</dcterms:modified>
</cp:coreProperties>
</file>