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69" r:id="rId5"/>
    <p:sldId id="270" r:id="rId6"/>
    <p:sldId id="272" r:id="rId7"/>
    <p:sldId id="273" r:id="rId8"/>
    <p:sldId id="274" r:id="rId9"/>
    <p:sldId id="275" r:id="rId10"/>
    <p:sldId id="276" r:id="rId11"/>
    <p:sldId id="277" r:id="rId12"/>
    <p:sldId id="278" r:id="rId13"/>
    <p:sldId id="279" r:id="rId14"/>
    <p:sldId id="280"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02"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1/11/2022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solidFill>
                  <a:srgbClr val="002060"/>
                </a:solidFill>
              </a:rPr>
              <a:t>ADO.NET </a:t>
            </a:r>
            <a:r>
              <a:rPr lang="en-IN" dirty="0" smtClean="0">
                <a:solidFill>
                  <a:srgbClr val="002060"/>
                </a:solidFill>
              </a:rPr>
              <a:t>Architecture</a:t>
            </a:r>
            <a:endParaRPr lang="en-US" dirty="0">
              <a:solidFill>
                <a:srgbClr val="002060"/>
              </a:solidFill>
            </a:endParaRPr>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ADO.NET </a:t>
            </a:r>
            <a:r>
              <a:rPr lang="en-US" dirty="0" err="1">
                <a:solidFill>
                  <a:srgbClr val="002060"/>
                </a:solidFill>
              </a:rPr>
              <a:t>DataReader</a:t>
            </a:r>
            <a:endParaRPr lang="en-US" dirty="0">
              <a:solidFill>
                <a:srgbClr val="002060"/>
              </a:solidFill>
            </a:endParaRPr>
          </a:p>
        </p:txBody>
      </p:sp>
      <p:sp>
        <p:nvSpPr>
          <p:cNvPr id="5" name="Content Placeholder 4"/>
          <p:cNvSpPr>
            <a:spLocks noGrp="1"/>
          </p:cNvSpPr>
          <p:nvPr>
            <p:ph idx="1"/>
          </p:nvPr>
        </p:nvSpPr>
        <p:spPr>
          <a:xfrm>
            <a:off x="838200" y="1825625"/>
            <a:ext cx="10151345" cy="4351338"/>
          </a:xfrm>
        </p:spPr>
        <p:txBody>
          <a:bodyPr>
            <a:normAutofit fontScale="92500"/>
          </a:bodyPr>
          <a:lstStyle/>
          <a:p>
            <a:r>
              <a:rPr lang="en-US" dirty="0">
                <a:solidFill>
                  <a:schemeClr val="accent4">
                    <a:lumMod val="75000"/>
                  </a:schemeClr>
                </a:solidFill>
              </a:rPr>
              <a:t>The </a:t>
            </a:r>
            <a:r>
              <a:rPr lang="en-US" dirty="0" err="1">
                <a:solidFill>
                  <a:schemeClr val="accent4">
                    <a:lumMod val="75000"/>
                  </a:schemeClr>
                </a:solidFill>
              </a:rPr>
              <a:t>DataReader</a:t>
            </a:r>
            <a:r>
              <a:rPr lang="en-US" dirty="0">
                <a:solidFill>
                  <a:schemeClr val="accent4">
                    <a:lumMod val="75000"/>
                  </a:schemeClr>
                </a:solidFill>
              </a:rPr>
              <a:t> Object provides a connection oriented data access to the Data Sources. A Connection Object can contain only one </a:t>
            </a:r>
            <a:r>
              <a:rPr lang="en-US" dirty="0" err="1">
                <a:solidFill>
                  <a:schemeClr val="accent4">
                    <a:lumMod val="75000"/>
                  </a:schemeClr>
                </a:solidFill>
              </a:rPr>
              <a:t>DataReader</a:t>
            </a:r>
            <a:r>
              <a:rPr lang="en-US" dirty="0">
                <a:solidFill>
                  <a:schemeClr val="accent4">
                    <a:lumMod val="75000"/>
                  </a:schemeClr>
                </a:solidFill>
              </a:rPr>
              <a:t> at a time and the connection in the </a:t>
            </a:r>
            <a:r>
              <a:rPr lang="en-US" dirty="0" err="1">
                <a:solidFill>
                  <a:schemeClr val="accent4">
                    <a:lumMod val="75000"/>
                  </a:schemeClr>
                </a:solidFill>
              </a:rPr>
              <a:t>DataReader</a:t>
            </a:r>
            <a:r>
              <a:rPr lang="en-US" dirty="0">
                <a:solidFill>
                  <a:schemeClr val="accent4">
                    <a:lumMod val="75000"/>
                  </a:schemeClr>
                </a:solidFill>
              </a:rPr>
              <a:t> remains open, also it cannot be used for any other purpose while data is being accessed. When we started to read from a </a:t>
            </a:r>
            <a:r>
              <a:rPr lang="en-US" dirty="0" err="1">
                <a:solidFill>
                  <a:schemeClr val="accent4">
                    <a:lumMod val="75000"/>
                  </a:schemeClr>
                </a:solidFill>
              </a:rPr>
              <a:t>DataReader</a:t>
            </a:r>
            <a:r>
              <a:rPr lang="en-US" dirty="0">
                <a:solidFill>
                  <a:schemeClr val="accent4">
                    <a:lumMod val="75000"/>
                  </a:schemeClr>
                </a:solidFill>
              </a:rPr>
              <a:t> it should always be open and positioned prior to the first record. The Read() method in the </a:t>
            </a:r>
            <a:r>
              <a:rPr lang="en-US" dirty="0" err="1">
                <a:solidFill>
                  <a:schemeClr val="accent4">
                    <a:lumMod val="75000"/>
                  </a:schemeClr>
                </a:solidFill>
              </a:rPr>
              <a:t>DataReader</a:t>
            </a:r>
            <a:r>
              <a:rPr lang="en-US" dirty="0">
                <a:solidFill>
                  <a:schemeClr val="accent4">
                    <a:lumMod val="75000"/>
                  </a:schemeClr>
                </a:solidFill>
              </a:rPr>
              <a:t> is used to read the rows from </a:t>
            </a:r>
            <a:r>
              <a:rPr lang="en-US" dirty="0" err="1">
                <a:solidFill>
                  <a:schemeClr val="accent4">
                    <a:lumMod val="75000"/>
                  </a:schemeClr>
                </a:solidFill>
              </a:rPr>
              <a:t>DataReader</a:t>
            </a:r>
            <a:r>
              <a:rPr lang="en-US" dirty="0">
                <a:solidFill>
                  <a:schemeClr val="accent4">
                    <a:lumMod val="75000"/>
                  </a:schemeClr>
                </a:solidFill>
              </a:rPr>
              <a:t> and it always moves forward to a new valid row, if any row exist .</a:t>
            </a:r>
          </a:p>
          <a:p>
            <a:r>
              <a:rPr lang="en-US" dirty="0">
                <a:solidFill>
                  <a:schemeClr val="accent4">
                    <a:lumMod val="75000"/>
                  </a:schemeClr>
                </a:solidFill>
              </a:rPr>
              <a:t>Usually we are using two types of </a:t>
            </a:r>
            <a:r>
              <a:rPr lang="en-US" dirty="0" err="1">
                <a:solidFill>
                  <a:schemeClr val="accent4">
                    <a:lumMod val="75000"/>
                  </a:schemeClr>
                </a:solidFill>
              </a:rPr>
              <a:t>DataReader</a:t>
            </a:r>
            <a:r>
              <a:rPr lang="en-US" dirty="0">
                <a:solidFill>
                  <a:schemeClr val="accent4">
                    <a:lumMod val="75000"/>
                  </a:schemeClr>
                </a:solidFill>
              </a:rPr>
              <a:t> in ADO.NET. They are </a:t>
            </a:r>
            <a:r>
              <a:rPr lang="en-US" dirty="0" err="1">
                <a:solidFill>
                  <a:schemeClr val="accent4">
                    <a:lumMod val="75000"/>
                  </a:schemeClr>
                </a:solidFill>
              </a:rPr>
              <a:t>SqlDataReader</a:t>
            </a:r>
            <a:r>
              <a:rPr lang="en-US" dirty="0">
                <a:solidFill>
                  <a:schemeClr val="accent4">
                    <a:lumMod val="75000"/>
                  </a:schemeClr>
                </a:solidFill>
              </a:rPr>
              <a:t> and the </a:t>
            </a:r>
            <a:r>
              <a:rPr lang="en-US" dirty="0" err="1">
                <a:solidFill>
                  <a:schemeClr val="accent4">
                    <a:lumMod val="75000"/>
                  </a:schemeClr>
                </a:solidFill>
              </a:rPr>
              <a:t>OleDbDataReader</a:t>
            </a:r>
            <a:r>
              <a:rPr lang="en-US" dirty="0">
                <a:solidFill>
                  <a:schemeClr val="accent4">
                    <a:lumMod val="75000"/>
                  </a:schemeClr>
                </a:solidFill>
              </a:rPr>
              <a:t> . The </a:t>
            </a:r>
            <a:r>
              <a:rPr lang="en-US" dirty="0" err="1">
                <a:solidFill>
                  <a:schemeClr val="accent4">
                    <a:lumMod val="75000"/>
                  </a:schemeClr>
                </a:solidFill>
              </a:rPr>
              <a:t>System.Data.SqlClient</a:t>
            </a:r>
            <a:r>
              <a:rPr lang="en-US" dirty="0">
                <a:solidFill>
                  <a:schemeClr val="accent4">
                    <a:lumMod val="75000"/>
                  </a:schemeClr>
                </a:solidFill>
              </a:rPr>
              <a:t> and </a:t>
            </a:r>
            <a:r>
              <a:rPr lang="en-US" dirty="0" err="1">
                <a:solidFill>
                  <a:schemeClr val="accent4">
                    <a:lumMod val="75000"/>
                  </a:schemeClr>
                </a:solidFill>
              </a:rPr>
              <a:t>System.Data.OleDb</a:t>
            </a:r>
            <a:r>
              <a:rPr lang="en-US" dirty="0">
                <a:solidFill>
                  <a:schemeClr val="accent4">
                    <a:lumMod val="75000"/>
                  </a:schemeClr>
                </a:solidFill>
              </a:rPr>
              <a:t> are containing these </a:t>
            </a:r>
            <a:r>
              <a:rPr lang="en-US" dirty="0" err="1">
                <a:solidFill>
                  <a:schemeClr val="accent4">
                    <a:lumMod val="75000"/>
                  </a:schemeClr>
                </a:solidFill>
              </a:rPr>
              <a:t>DataReaders</a:t>
            </a:r>
            <a:r>
              <a:rPr lang="en-US" dirty="0">
                <a:solidFill>
                  <a:schemeClr val="accent4">
                    <a:lumMod val="75000"/>
                  </a:schemeClr>
                </a:solidFill>
              </a:rPr>
              <a:t> respectively</a:t>
            </a:r>
          </a:p>
          <a:p>
            <a:endParaRPr lang="en-US" dirty="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2079298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ADO.NET </a:t>
            </a:r>
            <a:r>
              <a:rPr lang="en-US" dirty="0" err="1">
                <a:solidFill>
                  <a:srgbClr val="002060"/>
                </a:solidFill>
              </a:rPr>
              <a:t>DataAdapter</a:t>
            </a:r>
            <a:endParaRPr lang="en-US" dirty="0">
              <a:solidFill>
                <a:srgbClr val="002060"/>
              </a:solidFill>
            </a:endParaRPr>
          </a:p>
        </p:txBody>
      </p:sp>
      <p:sp>
        <p:nvSpPr>
          <p:cNvPr id="5" name="Content Placeholder 4"/>
          <p:cNvSpPr>
            <a:spLocks noGrp="1"/>
          </p:cNvSpPr>
          <p:nvPr>
            <p:ph idx="1"/>
          </p:nvPr>
        </p:nvSpPr>
        <p:spPr>
          <a:xfrm>
            <a:off x="838201" y="1825624"/>
            <a:ext cx="6928820" cy="5032375"/>
          </a:xfrm>
        </p:spPr>
        <p:txBody>
          <a:bodyPr>
            <a:normAutofit lnSpcReduction="10000"/>
          </a:bodyPr>
          <a:lstStyle/>
          <a:p>
            <a:r>
              <a:rPr lang="en-US" dirty="0" err="1">
                <a:solidFill>
                  <a:schemeClr val="accent4">
                    <a:lumMod val="75000"/>
                  </a:schemeClr>
                </a:solidFill>
              </a:rPr>
              <a:t>DataAdapter</a:t>
            </a:r>
            <a:r>
              <a:rPr lang="en-US" dirty="0">
                <a:solidFill>
                  <a:schemeClr val="accent4">
                    <a:lumMod val="75000"/>
                  </a:schemeClr>
                </a:solidFill>
              </a:rPr>
              <a:t> is a part of the ADO.NET Data Provider. </a:t>
            </a:r>
            <a:r>
              <a:rPr lang="en-US" dirty="0" err="1">
                <a:solidFill>
                  <a:schemeClr val="accent4">
                    <a:lumMod val="75000"/>
                  </a:schemeClr>
                </a:solidFill>
              </a:rPr>
              <a:t>DataAdapter</a:t>
            </a:r>
            <a:r>
              <a:rPr lang="en-US" dirty="0">
                <a:solidFill>
                  <a:schemeClr val="accent4">
                    <a:lumMod val="75000"/>
                  </a:schemeClr>
                </a:solidFill>
              </a:rPr>
              <a:t> provides the communication between the Dataset and the </a:t>
            </a:r>
            <a:r>
              <a:rPr lang="en-US" dirty="0" err="1">
                <a:solidFill>
                  <a:schemeClr val="accent4">
                    <a:lumMod val="75000"/>
                  </a:schemeClr>
                </a:solidFill>
              </a:rPr>
              <a:t>Datasource</a:t>
            </a:r>
            <a:r>
              <a:rPr lang="en-US" dirty="0">
                <a:solidFill>
                  <a:schemeClr val="accent4">
                    <a:lumMod val="75000"/>
                  </a:schemeClr>
                </a:solidFill>
              </a:rPr>
              <a:t>. We can use the </a:t>
            </a:r>
            <a:r>
              <a:rPr lang="en-US" dirty="0" err="1">
                <a:solidFill>
                  <a:schemeClr val="accent4">
                    <a:lumMod val="75000"/>
                  </a:schemeClr>
                </a:solidFill>
              </a:rPr>
              <a:t>DataAdapter</a:t>
            </a:r>
            <a:r>
              <a:rPr lang="en-US" dirty="0">
                <a:solidFill>
                  <a:schemeClr val="accent4">
                    <a:lumMod val="75000"/>
                  </a:schemeClr>
                </a:solidFill>
              </a:rPr>
              <a:t> in combination with the </a:t>
            </a:r>
            <a:r>
              <a:rPr lang="en-US" dirty="0" err="1">
                <a:solidFill>
                  <a:schemeClr val="accent4">
                    <a:lumMod val="75000"/>
                  </a:schemeClr>
                </a:solidFill>
              </a:rPr>
              <a:t>DataSet</a:t>
            </a:r>
            <a:r>
              <a:rPr lang="en-US" dirty="0">
                <a:solidFill>
                  <a:schemeClr val="accent4">
                    <a:lumMod val="75000"/>
                  </a:schemeClr>
                </a:solidFill>
              </a:rPr>
              <a:t> Object. </a:t>
            </a:r>
            <a:r>
              <a:rPr lang="en-US" dirty="0" err="1">
                <a:solidFill>
                  <a:schemeClr val="accent4">
                    <a:lumMod val="75000"/>
                  </a:schemeClr>
                </a:solidFill>
              </a:rPr>
              <a:t>DataAdapter</a:t>
            </a:r>
            <a:r>
              <a:rPr lang="en-US" dirty="0">
                <a:solidFill>
                  <a:schemeClr val="accent4">
                    <a:lumMod val="75000"/>
                  </a:schemeClr>
                </a:solidFill>
              </a:rPr>
              <a:t> provides this combination by mapping Fill method, which changes the data in the </a:t>
            </a:r>
            <a:r>
              <a:rPr lang="en-US" dirty="0" err="1">
                <a:solidFill>
                  <a:schemeClr val="accent4">
                    <a:lumMod val="75000"/>
                  </a:schemeClr>
                </a:solidFill>
              </a:rPr>
              <a:t>DataSet</a:t>
            </a:r>
            <a:r>
              <a:rPr lang="en-US" dirty="0">
                <a:solidFill>
                  <a:schemeClr val="accent4">
                    <a:lumMod val="75000"/>
                  </a:schemeClr>
                </a:solidFill>
              </a:rPr>
              <a:t> to match the data in the data source, and Update, which changes the data in the data source to match the data in the </a:t>
            </a:r>
            <a:r>
              <a:rPr lang="en-US" dirty="0" err="1">
                <a:solidFill>
                  <a:schemeClr val="accent4">
                    <a:lumMod val="75000"/>
                  </a:schemeClr>
                </a:solidFill>
              </a:rPr>
              <a:t>DataSet</a:t>
            </a:r>
            <a:r>
              <a:rPr lang="en-US" dirty="0">
                <a:solidFill>
                  <a:schemeClr val="accent4">
                    <a:lumMod val="75000"/>
                  </a:schemeClr>
                </a:solidFill>
              </a:rPr>
              <a:t>. That is, these two objects combine to enable both data access and data manipulation capabilities.</a:t>
            </a:r>
          </a:p>
          <a:p>
            <a:endParaRPr lang="en-US" dirty="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b="16643"/>
          <a:stretch/>
        </p:blipFill>
        <p:spPr>
          <a:xfrm>
            <a:off x="7939144" y="1825624"/>
            <a:ext cx="3989843" cy="1885764"/>
          </a:xfrm>
          <a:prstGeom prst="rect">
            <a:avLst/>
          </a:prstGeom>
        </p:spPr>
      </p:pic>
    </p:spTree>
    <p:extLst>
      <p:ext uri="{BB962C8B-B14F-4D97-AF65-F5344CB8AC3E}">
        <p14:creationId xmlns:p14="http://schemas.microsoft.com/office/powerpoint/2010/main" val="34568270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ADO.NET </a:t>
            </a:r>
            <a:r>
              <a:rPr lang="en-US" dirty="0" err="1">
                <a:solidFill>
                  <a:srgbClr val="002060"/>
                </a:solidFill>
              </a:rPr>
              <a:t>DataAdapter</a:t>
            </a:r>
            <a:endParaRPr lang="en-US" dirty="0">
              <a:solidFill>
                <a:srgbClr val="002060"/>
              </a:solidFill>
            </a:endParaRPr>
          </a:p>
        </p:txBody>
      </p:sp>
      <p:sp>
        <p:nvSpPr>
          <p:cNvPr id="5" name="Content Placeholder 4"/>
          <p:cNvSpPr>
            <a:spLocks noGrp="1"/>
          </p:cNvSpPr>
          <p:nvPr>
            <p:ph idx="1"/>
          </p:nvPr>
        </p:nvSpPr>
        <p:spPr>
          <a:xfrm>
            <a:off x="838200" y="1825625"/>
            <a:ext cx="10151345" cy="4351338"/>
          </a:xfrm>
        </p:spPr>
        <p:txBody>
          <a:bodyPr>
            <a:normAutofit/>
          </a:bodyPr>
          <a:lstStyle/>
          <a:p>
            <a:r>
              <a:rPr lang="en-US" dirty="0">
                <a:solidFill>
                  <a:schemeClr val="accent4">
                    <a:lumMod val="75000"/>
                  </a:schemeClr>
                </a:solidFill>
              </a:rPr>
              <a:t>The </a:t>
            </a:r>
            <a:r>
              <a:rPr lang="en-US" dirty="0" err="1">
                <a:solidFill>
                  <a:schemeClr val="accent4">
                    <a:lumMod val="75000"/>
                  </a:schemeClr>
                </a:solidFill>
              </a:rPr>
              <a:t>DataAdapter</a:t>
            </a:r>
            <a:r>
              <a:rPr lang="en-US" dirty="0">
                <a:solidFill>
                  <a:schemeClr val="accent4">
                    <a:lumMod val="75000"/>
                  </a:schemeClr>
                </a:solidFill>
              </a:rPr>
              <a:t> can perform Select , Insert , Update and Delete SQL operations in the Data Source. The </a:t>
            </a:r>
            <a:r>
              <a:rPr lang="en-US" dirty="0" err="1">
                <a:solidFill>
                  <a:schemeClr val="accent4">
                    <a:lumMod val="75000"/>
                  </a:schemeClr>
                </a:solidFill>
              </a:rPr>
              <a:t>SelectCommand</a:t>
            </a:r>
            <a:r>
              <a:rPr lang="en-US" dirty="0">
                <a:solidFill>
                  <a:schemeClr val="accent4">
                    <a:lumMod val="75000"/>
                  </a:schemeClr>
                </a:solidFill>
              </a:rPr>
              <a:t> property of the </a:t>
            </a:r>
            <a:r>
              <a:rPr lang="en-US" dirty="0" err="1">
                <a:solidFill>
                  <a:schemeClr val="accent4">
                    <a:lumMod val="75000"/>
                  </a:schemeClr>
                </a:solidFill>
              </a:rPr>
              <a:t>DataAdapter</a:t>
            </a:r>
            <a:r>
              <a:rPr lang="en-US" dirty="0">
                <a:solidFill>
                  <a:schemeClr val="accent4">
                    <a:lumMod val="75000"/>
                  </a:schemeClr>
                </a:solidFill>
              </a:rPr>
              <a:t> is a Command Object that retrieves data from the data source. The </a:t>
            </a:r>
            <a:r>
              <a:rPr lang="en-US" dirty="0" err="1">
                <a:solidFill>
                  <a:schemeClr val="accent4">
                    <a:lumMod val="75000"/>
                  </a:schemeClr>
                </a:solidFill>
              </a:rPr>
              <a:t>InsertCommand</a:t>
            </a:r>
            <a:r>
              <a:rPr lang="en-US" dirty="0">
                <a:solidFill>
                  <a:schemeClr val="accent4">
                    <a:lumMod val="75000"/>
                  </a:schemeClr>
                </a:solidFill>
              </a:rPr>
              <a:t> , </a:t>
            </a:r>
            <a:r>
              <a:rPr lang="en-US" dirty="0" err="1">
                <a:solidFill>
                  <a:schemeClr val="accent4">
                    <a:lumMod val="75000"/>
                  </a:schemeClr>
                </a:solidFill>
              </a:rPr>
              <a:t>UpdateCommand</a:t>
            </a:r>
            <a:r>
              <a:rPr lang="en-US" dirty="0">
                <a:solidFill>
                  <a:schemeClr val="accent4">
                    <a:lumMod val="75000"/>
                  </a:schemeClr>
                </a:solidFill>
              </a:rPr>
              <a:t> , and </a:t>
            </a:r>
            <a:r>
              <a:rPr lang="en-US" dirty="0" err="1">
                <a:solidFill>
                  <a:schemeClr val="accent4">
                    <a:lumMod val="75000"/>
                  </a:schemeClr>
                </a:solidFill>
              </a:rPr>
              <a:t>DeleteCommand</a:t>
            </a:r>
            <a:r>
              <a:rPr lang="en-US" dirty="0">
                <a:solidFill>
                  <a:schemeClr val="accent4">
                    <a:lumMod val="75000"/>
                  </a:schemeClr>
                </a:solidFill>
              </a:rPr>
              <a:t> properties of the </a:t>
            </a:r>
            <a:r>
              <a:rPr lang="en-US" dirty="0" err="1">
                <a:solidFill>
                  <a:schemeClr val="accent4">
                    <a:lumMod val="75000"/>
                  </a:schemeClr>
                </a:solidFill>
              </a:rPr>
              <a:t>DataAdapter</a:t>
            </a:r>
            <a:r>
              <a:rPr lang="en-US" dirty="0">
                <a:solidFill>
                  <a:schemeClr val="accent4">
                    <a:lumMod val="75000"/>
                  </a:schemeClr>
                </a:solidFill>
              </a:rPr>
              <a:t> are Command objects that manage updates to the data in the data source according to modifications made to the data in the </a:t>
            </a:r>
            <a:r>
              <a:rPr lang="en-US" dirty="0" err="1">
                <a:solidFill>
                  <a:schemeClr val="accent4">
                    <a:lumMod val="75000"/>
                  </a:schemeClr>
                </a:solidFill>
              </a:rPr>
              <a:t>DataSet</a:t>
            </a:r>
            <a:r>
              <a:rPr lang="en-US" dirty="0">
                <a:solidFill>
                  <a:schemeClr val="accent4">
                    <a:lumMod val="75000"/>
                  </a:schemeClr>
                </a:solidFill>
              </a:rPr>
              <a:t>.</a:t>
            </a:r>
          </a:p>
          <a:p>
            <a:endParaRPr lang="en-US" dirty="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2297811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Advantages of </a:t>
            </a:r>
            <a:r>
              <a:rPr lang="en-US" dirty="0" err="1">
                <a:solidFill>
                  <a:srgbClr val="002060"/>
                </a:solidFill>
              </a:rPr>
              <a:t>ADO.Net</a:t>
            </a:r>
            <a:endParaRPr lang="en-US" dirty="0">
              <a:solidFill>
                <a:srgbClr val="002060"/>
              </a:solidFill>
            </a:endParaRPr>
          </a:p>
        </p:txBody>
      </p:sp>
      <p:sp>
        <p:nvSpPr>
          <p:cNvPr id="5" name="Content Placeholder 4"/>
          <p:cNvSpPr>
            <a:spLocks noGrp="1"/>
          </p:cNvSpPr>
          <p:nvPr>
            <p:ph idx="1"/>
          </p:nvPr>
        </p:nvSpPr>
        <p:spPr>
          <a:xfrm>
            <a:off x="838200" y="1825625"/>
            <a:ext cx="10151345" cy="4351338"/>
          </a:xfrm>
        </p:spPr>
        <p:txBody>
          <a:bodyPr>
            <a:normAutofit lnSpcReduction="10000"/>
          </a:bodyPr>
          <a:lstStyle/>
          <a:p>
            <a:r>
              <a:rPr lang="en-US" dirty="0">
                <a:solidFill>
                  <a:schemeClr val="accent4">
                    <a:lumMod val="75000"/>
                  </a:schemeClr>
                </a:solidFill>
              </a:rPr>
              <a:t>ADO stands for ActiveX Data Objects and it relies on COM whereas ADO.NET relies on managed providers defined by the .NET CLR (Common Language Runtime). ADO.NET provides consistent access to data sources such as SQL Server, as well as data sources exposed through OLE DB and XML. The following are some Advantages of </a:t>
            </a:r>
            <a:r>
              <a:rPr lang="en-US" dirty="0" err="1">
                <a:solidFill>
                  <a:schemeClr val="accent4">
                    <a:lumMod val="75000"/>
                  </a:schemeClr>
                </a:solidFill>
              </a:rPr>
              <a:t>ADO.Net</a:t>
            </a:r>
            <a:r>
              <a:rPr lang="en-US" dirty="0">
                <a:solidFill>
                  <a:schemeClr val="accent4">
                    <a:lumMod val="75000"/>
                  </a:schemeClr>
                </a:solidFill>
              </a:rPr>
              <a:t>.</a:t>
            </a:r>
          </a:p>
          <a:p>
            <a:r>
              <a:rPr lang="en-US" dirty="0">
                <a:solidFill>
                  <a:schemeClr val="accent4">
                    <a:lumMod val="75000"/>
                  </a:schemeClr>
                </a:solidFill>
              </a:rPr>
              <a:t>ADO.NET can have separate Objects that represent connections to different data sources. In ADO.NET you can create multiple data provider namespaces to connect specifically with a particular data source, making access faster and more efficient and allowing each namespace to exploit the features of its targeted data provider.</a:t>
            </a:r>
          </a:p>
          <a:p>
            <a:endParaRPr lang="en-US" dirty="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21982949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Advantages of </a:t>
            </a:r>
            <a:r>
              <a:rPr lang="en-US" dirty="0" err="1">
                <a:solidFill>
                  <a:srgbClr val="002060"/>
                </a:solidFill>
              </a:rPr>
              <a:t>ADO.Net</a:t>
            </a:r>
            <a:endParaRPr lang="en-US" dirty="0">
              <a:solidFill>
                <a:srgbClr val="002060"/>
              </a:solidFill>
            </a:endParaRPr>
          </a:p>
        </p:txBody>
      </p:sp>
      <p:sp>
        <p:nvSpPr>
          <p:cNvPr id="5" name="Content Placeholder 4"/>
          <p:cNvSpPr>
            <a:spLocks noGrp="1"/>
          </p:cNvSpPr>
          <p:nvPr>
            <p:ph idx="1"/>
          </p:nvPr>
        </p:nvSpPr>
        <p:spPr>
          <a:xfrm>
            <a:off x="838200" y="1825624"/>
            <a:ext cx="10151345" cy="5032375"/>
          </a:xfrm>
        </p:spPr>
        <p:txBody>
          <a:bodyPr>
            <a:normAutofit fontScale="92500"/>
          </a:bodyPr>
          <a:lstStyle/>
          <a:p>
            <a:r>
              <a:rPr lang="en-US" dirty="0">
                <a:solidFill>
                  <a:schemeClr val="accent4">
                    <a:lumMod val="75000"/>
                  </a:schemeClr>
                </a:solidFill>
              </a:rPr>
              <a:t>ADO.NET gives you the choice of either using client side or server side cursors.</a:t>
            </a:r>
          </a:p>
          <a:p>
            <a:r>
              <a:rPr lang="en-US" dirty="0">
                <a:solidFill>
                  <a:schemeClr val="accent4">
                    <a:lumMod val="75000"/>
                  </a:schemeClr>
                </a:solidFill>
              </a:rPr>
              <a:t>ADO.NET introduces a new way of getting a single value from a query's results when you expect only one row and one column to return. The ADO.NET command object has an </a:t>
            </a:r>
            <a:r>
              <a:rPr lang="en-US" dirty="0" err="1">
                <a:solidFill>
                  <a:schemeClr val="accent4">
                    <a:lumMod val="75000"/>
                  </a:schemeClr>
                </a:solidFill>
              </a:rPr>
              <a:t>ExecuteScalar</a:t>
            </a:r>
            <a:r>
              <a:rPr lang="en-US" dirty="0">
                <a:solidFill>
                  <a:schemeClr val="accent4">
                    <a:lumMod val="75000"/>
                  </a:schemeClr>
                </a:solidFill>
              </a:rPr>
              <a:t> method which returns the first row and column's value from its associated query.</a:t>
            </a:r>
          </a:p>
          <a:p>
            <a:r>
              <a:rPr lang="en-US" dirty="0" err="1">
                <a:solidFill>
                  <a:schemeClr val="accent4">
                    <a:lumMod val="75000"/>
                  </a:schemeClr>
                </a:solidFill>
              </a:rPr>
              <a:t>ADO.Net</a:t>
            </a:r>
            <a:r>
              <a:rPr lang="en-US" dirty="0">
                <a:solidFill>
                  <a:schemeClr val="accent4">
                    <a:lumMod val="75000"/>
                  </a:schemeClr>
                </a:solidFill>
              </a:rPr>
              <a:t> dataset represents in memory representation of a database. </a:t>
            </a:r>
          </a:p>
          <a:p>
            <a:r>
              <a:rPr lang="en-US" dirty="0" err="1">
                <a:solidFill>
                  <a:schemeClr val="accent4">
                    <a:lumMod val="75000"/>
                  </a:schemeClr>
                </a:solidFill>
              </a:rPr>
              <a:t>ADO.Net</a:t>
            </a:r>
            <a:r>
              <a:rPr lang="en-US" dirty="0">
                <a:solidFill>
                  <a:schemeClr val="accent4">
                    <a:lumMod val="75000"/>
                  </a:schemeClr>
                </a:solidFill>
              </a:rPr>
              <a:t> datasets can hold data from various sources and integrate the data and write it back to one or several data sources.</a:t>
            </a:r>
          </a:p>
          <a:p>
            <a:r>
              <a:rPr lang="en-US" dirty="0">
                <a:solidFill>
                  <a:schemeClr val="accent4">
                    <a:lumMod val="75000"/>
                  </a:schemeClr>
                </a:solidFill>
              </a:rPr>
              <a:t>The ADO.NET Framework supports two models of Data Access Architecture, Connection Oriented Data Access Architecture and Disconnected Data Access Architecture</a:t>
            </a:r>
            <a:r>
              <a:rPr lang="en-US" dirty="0" smtClean="0">
                <a:solidFill>
                  <a:schemeClr val="accent4">
                    <a:lumMod val="75000"/>
                  </a:schemeClr>
                </a:solidFill>
              </a:rPr>
              <a:t>.</a:t>
            </a:r>
            <a:endParaRPr lang="en-US" dirty="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2856939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2060"/>
                </a:solidFill>
              </a:rPr>
              <a:t>Thank You</a:t>
            </a:r>
            <a:endParaRPr lang="en-US" dirty="0">
              <a:solidFill>
                <a:srgbClr val="002060"/>
              </a:solidFill>
            </a:endParaRPr>
          </a:p>
        </p:txBody>
      </p:sp>
      <p:sp>
        <p:nvSpPr>
          <p:cNvPr id="5" name="Subtitle 4"/>
          <p:cNvSpPr>
            <a:spLocks noGrp="1"/>
          </p:cNvSpPr>
          <p:nvPr>
            <p:ph type="subTitle" idx="1"/>
          </p:nvPr>
        </p:nvSpPr>
        <p:spPr/>
        <p:txBody>
          <a:bodyPr/>
          <a:lstStyle/>
          <a:p>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Introduction</a:t>
            </a:r>
            <a:endParaRPr lang="en-US" dirty="0">
              <a:solidFill>
                <a:srgbClr val="002060"/>
              </a:solidFill>
            </a:endParaRPr>
          </a:p>
        </p:txBody>
      </p:sp>
      <p:sp>
        <p:nvSpPr>
          <p:cNvPr id="5" name="Content Placeholder 4"/>
          <p:cNvSpPr>
            <a:spLocks noGrp="1"/>
          </p:cNvSpPr>
          <p:nvPr>
            <p:ph idx="1"/>
          </p:nvPr>
        </p:nvSpPr>
        <p:spPr>
          <a:xfrm>
            <a:off x="838200" y="1825625"/>
            <a:ext cx="6563061" cy="4351338"/>
          </a:xfrm>
        </p:spPr>
        <p:txBody>
          <a:bodyPr>
            <a:normAutofit lnSpcReduction="10000"/>
          </a:bodyPr>
          <a:lstStyle/>
          <a:p>
            <a:r>
              <a:rPr lang="en-US" dirty="0">
                <a:solidFill>
                  <a:schemeClr val="accent4">
                    <a:lumMod val="75000"/>
                  </a:schemeClr>
                </a:solidFill>
              </a:rPr>
              <a:t>ADO.NET is a data access technology from Microsoft </a:t>
            </a:r>
            <a:r>
              <a:rPr lang="en-US" dirty="0" err="1">
                <a:solidFill>
                  <a:schemeClr val="accent4">
                    <a:lumMod val="75000"/>
                  </a:schemeClr>
                </a:solidFill>
              </a:rPr>
              <a:t>.Net</a:t>
            </a:r>
            <a:r>
              <a:rPr lang="en-US" dirty="0">
                <a:solidFill>
                  <a:schemeClr val="accent4">
                    <a:lumMod val="75000"/>
                  </a:schemeClr>
                </a:solidFill>
              </a:rPr>
              <a:t> Framework , which provides communication between relational and non-relational systems through a common set of components. ADO.NET consist of a set of Objects that expose data access services to the .NET environment. ADO.NET is designed to be easy to use, and Visual Studio provides several wizards and other features that you can use to generate ADO.NET data access code</a:t>
            </a:r>
            <a:r>
              <a:rPr lang="en-US" dirty="0" smtClean="0">
                <a:solidFill>
                  <a:schemeClr val="accent4">
                    <a:lumMod val="75000"/>
                  </a:schemeClr>
                </a:solidFill>
              </a:rPr>
              <a:t>.</a:t>
            </a:r>
            <a:endParaRPr lang="en-US" dirty="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b="7287"/>
          <a:stretch/>
        </p:blipFill>
        <p:spPr>
          <a:xfrm>
            <a:off x="7401261" y="1960582"/>
            <a:ext cx="4486275" cy="3505301"/>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Data Providers and </a:t>
            </a:r>
            <a:r>
              <a:rPr lang="en-US" dirty="0" err="1">
                <a:solidFill>
                  <a:srgbClr val="002060"/>
                </a:solidFill>
              </a:rPr>
              <a:t>DataSet</a:t>
            </a:r>
            <a:endParaRPr lang="en-US" dirty="0">
              <a:solidFill>
                <a:srgbClr val="002060"/>
              </a:solidFill>
            </a:endParaRPr>
          </a:p>
        </p:txBody>
      </p:sp>
      <p:sp>
        <p:nvSpPr>
          <p:cNvPr id="5" name="Content Placeholder 4"/>
          <p:cNvSpPr>
            <a:spLocks noGrp="1"/>
          </p:cNvSpPr>
          <p:nvPr>
            <p:ph idx="1"/>
          </p:nvPr>
        </p:nvSpPr>
        <p:spPr>
          <a:xfrm>
            <a:off x="838200" y="1825625"/>
            <a:ext cx="10151345" cy="4351338"/>
          </a:xfrm>
        </p:spPr>
        <p:txBody>
          <a:bodyPr>
            <a:normAutofit/>
          </a:bodyPr>
          <a:lstStyle/>
          <a:p>
            <a:r>
              <a:rPr lang="en-US" dirty="0">
                <a:solidFill>
                  <a:schemeClr val="accent4">
                    <a:lumMod val="75000"/>
                  </a:schemeClr>
                </a:solidFill>
              </a:rPr>
              <a:t>The two key components of ADO.NET are Data Providers and </a:t>
            </a:r>
            <a:r>
              <a:rPr lang="en-US" dirty="0" err="1">
                <a:solidFill>
                  <a:schemeClr val="accent4">
                    <a:lumMod val="75000"/>
                  </a:schemeClr>
                </a:solidFill>
              </a:rPr>
              <a:t>DataSet</a:t>
            </a:r>
            <a:r>
              <a:rPr lang="en-US" dirty="0">
                <a:solidFill>
                  <a:schemeClr val="accent4">
                    <a:lumMod val="75000"/>
                  </a:schemeClr>
                </a:solidFill>
              </a:rPr>
              <a:t> . The </a:t>
            </a:r>
            <a:r>
              <a:rPr lang="en-US" dirty="0" err="1">
                <a:solidFill>
                  <a:schemeClr val="accent4">
                    <a:lumMod val="75000"/>
                  </a:schemeClr>
                </a:solidFill>
              </a:rPr>
              <a:t>.Net</a:t>
            </a:r>
            <a:r>
              <a:rPr lang="en-US" dirty="0">
                <a:solidFill>
                  <a:schemeClr val="accent4">
                    <a:lumMod val="75000"/>
                  </a:schemeClr>
                </a:solidFill>
              </a:rPr>
              <a:t> Framework includes mainly three Data Providers for ADO.NET. They are the Microsoft SQL Server Data Provider , OLEDB Data Provider and ODBC Data Provider . SQL Server uses the </a:t>
            </a:r>
            <a:r>
              <a:rPr lang="en-US" dirty="0" err="1">
                <a:solidFill>
                  <a:schemeClr val="accent4">
                    <a:lumMod val="75000"/>
                  </a:schemeClr>
                </a:solidFill>
              </a:rPr>
              <a:t>SqlConnection</a:t>
            </a:r>
            <a:r>
              <a:rPr lang="en-US" dirty="0">
                <a:solidFill>
                  <a:schemeClr val="accent4">
                    <a:lumMod val="75000"/>
                  </a:schemeClr>
                </a:solidFill>
              </a:rPr>
              <a:t> object , OLEDB uses the </a:t>
            </a:r>
            <a:r>
              <a:rPr lang="en-US" dirty="0" err="1">
                <a:solidFill>
                  <a:schemeClr val="accent4">
                    <a:lumMod val="75000"/>
                  </a:schemeClr>
                </a:solidFill>
              </a:rPr>
              <a:t>OleDbConnection</a:t>
            </a:r>
            <a:r>
              <a:rPr lang="en-US" dirty="0">
                <a:solidFill>
                  <a:schemeClr val="accent4">
                    <a:lumMod val="75000"/>
                  </a:schemeClr>
                </a:solidFill>
              </a:rPr>
              <a:t> Object and ODBC uses </a:t>
            </a:r>
            <a:r>
              <a:rPr lang="en-US" dirty="0" err="1">
                <a:solidFill>
                  <a:schemeClr val="accent4">
                    <a:lumMod val="75000"/>
                  </a:schemeClr>
                </a:solidFill>
              </a:rPr>
              <a:t>OdbcConnection</a:t>
            </a:r>
            <a:r>
              <a:rPr lang="en-US" dirty="0">
                <a:solidFill>
                  <a:schemeClr val="accent4">
                    <a:lumMod val="75000"/>
                  </a:schemeClr>
                </a:solidFill>
              </a:rPr>
              <a:t> Object respectively.</a:t>
            </a:r>
          </a:p>
          <a:p>
            <a:endParaRPr lang="en-US" dirty="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b="21507"/>
          <a:stretch/>
        </p:blipFill>
        <p:spPr>
          <a:xfrm>
            <a:off x="1096103" y="4353749"/>
            <a:ext cx="5822687" cy="1649015"/>
          </a:xfrm>
          <a:prstGeom prst="rect">
            <a:avLst/>
          </a:prstGeom>
        </p:spPr>
      </p:pic>
    </p:spTree>
    <p:extLst>
      <p:ext uri="{BB962C8B-B14F-4D97-AF65-F5344CB8AC3E}">
        <p14:creationId xmlns:p14="http://schemas.microsoft.com/office/powerpoint/2010/main" val="3248546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Data Providers and </a:t>
            </a:r>
            <a:r>
              <a:rPr lang="en-US" dirty="0" err="1">
                <a:solidFill>
                  <a:srgbClr val="002060"/>
                </a:solidFill>
              </a:rPr>
              <a:t>DataSet</a:t>
            </a:r>
            <a:endParaRPr lang="en-US" dirty="0">
              <a:solidFill>
                <a:srgbClr val="002060"/>
              </a:solidFill>
            </a:endParaRPr>
          </a:p>
        </p:txBody>
      </p:sp>
      <p:sp>
        <p:nvSpPr>
          <p:cNvPr id="5" name="Content Placeholder 4"/>
          <p:cNvSpPr>
            <a:spLocks noGrp="1"/>
          </p:cNvSpPr>
          <p:nvPr>
            <p:ph idx="1"/>
          </p:nvPr>
        </p:nvSpPr>
        <p:spPr>
          <a:xfrm>
            <a:off x="838200" y="1825625"/>
            <a:ext cx="10151345" cy="4351338"/>
          </a:xfrm>
        </p:spPr>
        <p:txBody>
          <a:bodyPr>
            <a:normAutofit/>
          </a:bodyPr>
          <a:lstStyle/>
          <a:p>
            <a:r>
              <a:rPr lang="en-US" dirty="0">
                <a:solidFill>
                  <a:schemeClr val="accent4">
                    <a:lumMod val="75000"/>
                  </a:schemeClr>
                </a:solidFill>
              </a:rPr>
              <a:t>The four Objects from the </a:t>
            </a:r>
            <a:r>
              <a:rPr lang="en-US" dirty="0" err="1">
                <a:solidFill>
                  <a:schemeClr val="accent4">
                    <a:lumMod val="75000"/>
                  </a:schemeClr>
                </a:solidFill>
              </a:rPr>
              <a:t>.Net</a:t>
            </a:r>
            <a:r>
              <a:rPr lang="en-US" dirty="0">
                <a:solidFill>
                  <a:schemeClr val="accent4">
                    <a:lumMod val="75000"/>
                  </a:schemeClr>
                </a:solidFill>
              </a:rPr>
              <a:t> Framework provides the functionality of Data Providers in the ADO.NET. They are Connection Object, Command Object , </a:t>
            </a:r>
            <a:r>
              <a:rPr lang="en-US" dirty="0" err="1">
                <a:solidFill>
                  <a:schemeClr val="accent4">
                    <a:lumMod val="75000"/>
                  </a:schemeClr>
                </a:solidFill>
              </a:rPr>
              <a:t>DataReader</a:t>
            </a:r>
            <a:r>
              <a:rPr lang="en-US" dirty="0">
                <a:solidFill>
                  <a:schemeClr val="accent4">
                    <a:lumMod val="75000"/>
                  </a:schemeClr>
                </a:solidFill>
              </a:rPr>
              <a:t> Object and </a:t>
            </a:r>
            <a:r>
              <a:rPr lang="en-US" dirty="0" err="1">
                <a:solidFill>
                  <a:schemeClr val="accent4">
                    <a:lumMod val="75000"/>
                  </a:schemeClr>
                </a:solidFill>
              </a:rPr>
              <a:t>DataAdapter</a:t>
            </a:r>
            <a:r>
              <a:rPr lang="en-US" dirty="0">
                <a:solidFill>
                  <a:schemeClr val="accent4">
                    <a:lumMod val="75000"/>
                  </a:schemeClr>
                </a:solidFill>
              </a:rPr>
              <a:t> Object. The Connection Object provides physical connection to the Data Source. The Command Object uses to perform SQL statement or stored procedure to be executed at the Data Source. The </a:t>
            </a:r>
            <a:r>
              <a:rPr lang="en-US" dirty="0" err="1">
                <a:solidFill>
                  <a:schemeClr val="accent4">
                    <a:lumMod val="75000"/>
                  </a:schemeClr>
                </a:solidFill>
              </a:rPr>
              <a:t>DataReader</a:t>
            </a:r>
            <a:r>
              <a:rPr lang="en-US" dirty="0">
                <a:solidFill>
                  <a:schemeClr val="accent4">
                    <a:lumMod val="75000"/>
                  </a:schemeClr>
                </a:solidFill>
              </a:rPr>
              <a:t> Object is a stream-based , forward-only, read-only retrieval of query results from the Data Source, which do not update the data. Finally the </a:t>
            </a:r>
            <a:r>
              <a:rPr lang="en-US" dirty="0" err="1">
                <a:solidFill>
                  <a:schemeClr val="accent4">
                    <a:lumMod val="75000"/>
                  </a:schemeClr>
                </a:solidFill>
              </a:rPr>
              <a:t>DataAdapter</a:t>
            </a:r>
            <a:r>
              <a:rPr lang="en-US" dirty="0">
                <a:solidFill>
                  <a:schemeClr val="accent4">
                    <a:lumMod val="75000"/>
                  </a:schemeClr>
                </a:solidFill>
              </a:rPr>
              <a:t> Object , which populate a Dataset Object with results from a Data Source .</a:t>
            </a:r>
          </a:p>
          <a:p>
            <a:endParaRPr lang="en-US" dirty="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762238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ADO.NET Connection</a:t>
            </a:r>
          </a:p>
        </p:txBody>
      </p:sp>
      <p:sp>
        <p:nvSpPr>
          <p:cNvPr id="5" name="Content Placeholder 4"/>
          <p:cNvSpPr>
            <a:spLocks noGrp="1"/>
          </p:cNvSpPr>
          <p:nvPr>
            <p:ph idx="1"/>
          </p:nvPr>
        </p:nvSpPr>
        <p:spPr>
          <a:xfrm>
            <a:off x="838200" y="1825625"/>
            <a:ext cx="10151345" cy="4351338"/>
          </a:xfrm>
        </p:spPr>
        <p:txBody>
          <a:bodyPr>
            <a:normAutofit/>
          </a:bodyPr>
          <a:lstStyle/>
          <a:p>
            <a:r>
              <a:rPr lang="en-US" dirty="0">
                <a:solidFill>
                  <a:schemeClr val="accent4">
                    <a:lumMod val="75000"/>
                  </a:schemeClr>
                </a:solidFill>
              </a:rPr>
              <a:t>The Connection Object is a part of ADO.NET Data Provider and it is a unique session with the Data Source. The Connection Object is Handling the part of physical communication between the </a:t>
            </a:r>
            <a:r>
              <a:rPr lang="en-US" dirty="0" smtClean="0">
                <a:solidFill>
                  <a:schemeClr val="accent4">
                    <a:lumMod val="75000"/>
                  </a:schemeClr>
                </a:solidFill>
              </a:rPr>
              <a:t>ASP </a:t>
            </a:r>
            <a:r>
              <a:rPr lang="en-US" dirty="0">
                <a:solidFill>
                  <a:schemeClr val="accent4">
                    <a:lumMod val="75000"/>
                  </a:schemeClr>
                </a:solidFill>
              </a:rPr>
              <a:t>application and the Data Source.</a:t>
            </a:r>
          </a:p>
          <a:p>
            <a:endParaRPr lang="en-US" dirty="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2952" t="-12649" r="-2952" b="12649"/>
          <a:stretch/>
        </p:blipFill>
        <p:spPr>
          <a:xfrm>
            <a:off x="1132913" y="3194795"/>
            <a:ext cx="4009241" cy="2551335"/>
          </a:xfrm>
          <a:prstGeom prst="rect">
            <a:avLst/>
          </a:prstGeom>
        </p:spPr>
      </p:pic>
    </p:spTree>
    <p:extLst>
      <p:ext uri="{BB962C8B-B14F-4D97-AF65-F5344CB8AC3E}">
        <p14:creationId xmlns:p14="http://schemas.microsoft.com/office/powerpoint/2010/main" val="11837622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ADO.NET Connection</a:t>
            </a:r>
          </a:p>
        </p:txBody>
      </p:sp>
      <p:sp>
        <p:nvSpPr>
          <p:cNvPr id="5" name="Content Placeholder 4"/>
          <p:cNvSpPr>
            <a:spLocks noGrp="1"/>
          </p:cNvSpPr>
          <p:nvPr>
            <p:ph idx="1"/>
          </p:nvPr>
        </p:nvSpPr>
        <p:spPr>
          <a:xfrm>
            <a:off x="838200" y="1825625"/>
            <a:ext cx="10151345" cy="4351338"/>
          </a:xfrm>
        </p:spPr>
        <p:txBody>
          <a:bodyPr>
            <a:normAutofit/>
          </a:bodyPr>
          <a:lstStyle/>
          <a:p>
            <a:r>
              <a:rPr lang="en-US" dirty="0">
                <a:solidFill>
                  <a:schemeClr val="accent4">
                    <a:lumMod val="75000"/>
                  </a:schemeClr>
                </a:solidFill>
              </a:rPr>
              <a:t>The Connection Object connect to the specified Data Source and open a connection between the </a:t>
            </a:r>
            <a:r>
              <a:rPr lang="en-US" dirty="0" smtClean="0">
                <a:solidFill>
                  <a:schemeClr val="accent4">
                    <a:lumMod val="75000"/>
                  </a:schemeClr>
                </a:solidFill>
              </a:rPr>
              <a:t>ASP </a:t>
            </a:r>
            <a:r>
              <a:rPr lang="en-US" dirty="0">
                <a:solidFill>
                  <a:schemeClr val="accent4">
                    <a:lumMod val="75000"/>
                  </a:schemeClr>
                </a:solidFill>
              </a:rPr>
              <a:t>application and the Data Source, depends on the parameter specified in the Connection String . When the connection is established, SQL Commands will execute with the help of the Connection Object and retrieve or manipulate data in the Data Source.</a:t>
            </a:r>
          </a:p>
          <a:p>
            <a:r>
              <a:rPr lang="en-US" dirty="0">
                <a:solidFill>
                  <a:schemeClr val="accent4">
                    <a:lumMod val="75000"/>
                  </a:schemeClr>
                </a:solidFill>
              </a:rPr>
              <a:t>Once the Database activity is over , Connection should be closed and release the Data Source resources.</a:t>
            </a:r>
          </a:p>
          <a:p>
            <a:r>
              <a:rPr lang="en-US" dirty="0">
                <a:solidFill>
                  <a:schemeClr val="accent4">
                    <a:lumMod val="75000"/>
                  </a:schemeClr>
                </a:solidFill>
              </a:rPr>
              <a:t>In </a:t>
            </a:r>
            <a:r>
              <a:rPr lang="en-US" dirty="0" smtClean="0">
                <a:solidFill>
                  <a:schemeClr val="accent4">
                    <a:lumMod val="75000"/>
                  </a:schemeClr>
                </a:solidFill>
              </a:rPr>
              <a:t>ASP </a:t>
            </a:r>
            <a:r>
              <a:rPr lang="en-US" dirty="0">
                <a:solidFill>
                  <a:schemeClr val="accent4">
                    <a:lumMod val="75000"/>
                  </a:schemeClr>
                </a:solidFill>
              </a:rPr>
              <a:t>the type of the Connection is depend on which Data Source system you are working with.</a:t>
            </a:r>
          </a:p>
          <a:p>
            <a:endParaRPr lang="en-US" dirty="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3193814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ADO.NET Command</a:t>
            </a:r>
          </a:p>
        </p:txBody>
      </p:sp>
      <p:sp>
        <p:nvSpPr>
          <p:cNvPr id="5" name="Content Placeholder 4"/>
          <p:cNvSpPr>
            <a:spLocks noGrp="1"/>
          </p:cNvSpPr>
          <p:nvPr>
            <p:ph idx="1"/>
          </p:nvPr>
        </p:nvSpPr>
        <p:spPr>
          <a:xfrm>
            <a:off x="838200" y="1825625"/>
            <a:ext cx="10151345" cy="4351338"/>
          </a:xfrm>
        </p:spPr>
        <p:txBody>
          <a:bodyPr>
            <a:normAutofit/>
          </a:bodyPr>
          <a:lstStyle/>
          <a:p>
            <a:r>
              <a:rPr lang="en-US" dirty="0">
                <a:solidFill>
                  <a:schemeClr val="accent4">
                    <a:lumMod val="75000"/>
                  </a:schemeClr>
                </a:solidFill>
              </a:rPr>
              <a:t>The Command Object in ADO.NET executes SQL statements and Stored Procedures against the data source specified in the </a:t>
            </a:r>
            <a:r>
              <a:rPr lang="en-US" dirty="0" smtClean="0">
                <a:solidFill>
                  <a:schemeClr val="accent4">
                    <a:lumMod val="75000"/>
                  </a:schemeClr>
                </a:solidFill>
              </a:rPr>
              <a:t>ASP </a:t>
            </a:r>
            <a:r>
              <a:rPr lang="en-US" dirty="0">
                <a:solidFill>
                  <a:schemeClr val="accent4">
                    <a:lumMod val="75000"/>
                  </a:schemeClr>
                </a:solidFill>
              </a:rPr>
              <a:t>Connection Object. The Command Object requires an instance of a </a:t>
            </a:r>
            <a:r>
              <a:rPr lang="en-US" dirty="0" smtClean="0">
                <a:solidFill>
                  <a:schemeClr val="accent4">
                    <a:lumMod val="75000"/>
                  </a:schemeClr>
                </a:solidFill>
              </a:rPr>
              <a:t>ASP </a:t>
            </a:r>
            <a:r>
              <a:rPr lang="en-US" dirty="0">
                <a:solidFill>
                  <a:schemeClr val="accent4">
                    <a:lumMod val="75000"/>
                  </a:schemeClr>
                </a:solidFill>
              </a:rPr>
              <a:t>Connection Object for executing the SQL statements.</a:t>
            </a:r>
          </a:p>
          <a:p>
            <a:endParaRPr lang="en-US" dirty="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b="12437"/>
          <a:stretch/>
        </p:blipFill>
        <p:spPr>
          <a:xfrm>
            <a:off x="1109998" y="3468669"/>
            <a:ext cx="3515790" cy="2114550"/>
          </a:xfrm>
          <a:prstGeom prst="rect">
            <a:avLst/>
          </a:prstGeom>
        </p:spPr>
      </p:pic>
    </p:spTree>
    <p:extLst>
      <p:ext uri="{BB962C8B-B14F-4D97-AF65-F5344CB8AC3E}">
        <p14:creationId xmlns:p14="http://schemas.microsoft.com/office/powerpoint/2010/main" val="4126469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ADO.NET Command</a:t>
            </a:r>
          </a:p>
        </p:txBody>
      </p:sp>
      <p:sp>
        <p:nvSpPr>
          <p:cNvPr id="5" name="Content Placeholder 4"/>
          <p:cNvSpPr>
            <a:spLocks noGrp="1"/>
          </p:cNvSpPr>
          <p:nvPr>
            <p:ph idx="1"/>
          </p:nvPr>
        </p:nvSpPr>
        <p:spPr>
          <a:xfrm>
            <a:off x="838200" y="1825625"/>
            <a:ext cx="10151345" cy="4351338"/>
          </a:xfrm>
        </p:spPr>
        <p:txBody>
          <a:bodyPr>
            <a:normAutofit fontScale="92500" lnSpcReduction="10000"/>
          </a:bodyPr>
          <a:lstStyle/>
          <a:p>
            <a:r>
              <a:rPr lang="en-US" dirty="0">
                <a:solidFill>
                  <a:schemeClr val="accent4">
                    <a:lumMod val="75000"/>
                  </a:schemeClr>
                </a:solidFill>
              </a:rPr>
              <a:t>In order to retrieve a </a:t>
            </a:r>
            <a:r>
              <a:rPr lang="en-US" dirty="0" err="1">
                <a:solidFill>
                  <a:schemeClr val="accent4">
                    <a:lumMod val="75000"/>
                  </a:schemeClr>
                </a:solidFill>
              </a:rPr>
              <a:t>resultset</a:t>
            </a:r>
            <a:r>
              <a:rPr lang="en-US" dirty="0">
                <a:solidFill>
                  <a:schemeClr val="accent4">
                    <a:lumMod val="75000"/>
                  </a:schemeClr>
                </a:solidFill>
              </a:rPr>
              <a:t> or execute an SQL statement against a Data Source , first you have to create a Connection Object and open a connection to the Data Source specified in the connection string. Next step is to assign the open connection to the connection property of the Command Object . Then the Command Object can execute the SQL statements. After the execution of the </a:t>
            </a:r>
            <a:r>
              <a:rPr lang="en-US" dirty="0" err="1">
                <a:solidFill>
                  <a:schemeClr val="accent4">
                    <a:lumMod val="75000"/>
                  </a:schemeClr>
                </a:solidFill>
              </a:rPr>
              <a:t>SQl</a:t>
            </a:r>
            <a:r>
              <a:rPr lang="en-US" dirty="0">
                <a:solidFill>
                  <a:schemeClr val="accent4">
                    <a:lumMod val="75000"/>
                  </a:schemeClr>
                </a:solidFill>
              </a:rPr>
              <a:t> statement, the Command Object will return a result set . We can retrieve the result set using a Data Reader.</a:t>
            </a:r>
          </a:p>
          <a:p>
            <a:r>
              <a:rPr lang="en-US" dirty="0">
                <a:solidFill>
                  <a:schemeClr val="accent4">
                    <a:lumMod val="75000"/>
                  </a:schemeClr>
                </a:solidFill>
              </a:rPr>
              <a:t>The Command Object has a property called </a:t>
            </a:r>
            <a:r>
              <a:rPr lang="en-US" dirty="0" err="1">
                <a:solidFill>
                  <a:schemeClr val="accent4">
                    <a:lumMod val="75000"/>
                  </a:schemeClr>
                </a:solidFill>
              </a:rPr>
              <a:t>CommandText</a:t>
            </a:r>
            <a:r>
              <a:rPr lang="en-US" dirty="0">
                <a:solidFill>
                  <a:schemeClr val="accent4">
                    <a:lumMod val="75000"/>
                  </a:schemeClr>
                </a:solidFill>
              </a:rPr>
              <a:t> , which contains a String value that represents the command that will be executed against the Data Source. When the </a:t>
            </a:r>
            <a:r>
              <a:rPr lang="en-US" dirty="0" err="1">
                <a:solidFill>
                  <a:schemeClr val="accent4">
                    <a:lumMod val="75000"/>
                  </a:schemeClr>
                </a:solidFill>
              </a:rPr>
              <a:t>CommandType</a:t>
            </a:r>
            <a:r>
              <a:rPr lang="en-US" dirty="0">
                <a:solidFill>
                  <a:schemeClr val="accent4">
                    <a:lumMod val="75000"/>
                  </a:schemeClr>
                </a:solidFill>
              </a:rPr>
              <a:t> property is set to </a:t>
            </a:r>
            <a:r>
              <a:rPr lang="en-US" dirty="0" err="1">
                <a:solidFill>
                  <a:schemeClr val="accent4">
                    <a:lumMod val="75000"/>
                  </a:schemeClr>
                </a:solidFill>
              </a:rPr>
              <a:t>StoredProcedure</a:t>
            </a:r>
            <a:r>
              <a:rPr lang="en-US" dirty="0">
                <a:solidFill>
                  <a:schemeClr val="accent4">
                    <a:lumMod val="75000"/>
                  </a:schemeClr>
                </a:solidFill>
              </a:rPr>
              <a:t>, the </a:t>
            </a:r>
            <a:r>
              <a:rPr lang="en-US" dirty="0" err="1">
                <a:solidFill>
                  <a:schemeClr val="accent4">
                    <a:lumMod val="75000"/>
                  </a:schemeClr>
                </a:solidFill>
              </a:rPr>
              <a:t>CommandText</a:t>
            </a:r>
            <a:r>
              <a:rPr lang="en-US" dirty="0">
                <a:solidFill>
                  <a:schemeClr val="accent4">
                    <a:lumMod val="75000"/>
                  </a:schemeClr>
                </a:solidFill>
              </a:rPr>
              <a:t> property should be set to the name of the stored procedure.</a:t>
            </a:r>
          </a:p>
          <a:p>
            <a:endParaRPr lang="en-US" dirty="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265023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ADO.NET </a:t>
            </a:r>
            <a:r>
              <a:rPr lang="en-US" dirty="0" err="1">
                <a:solidFill>
                  <a:srgbClr val="002060"/>
                </a:solidFill>
              </a:rPr>
              <a:t>DataReader</a:t>
            </a:r>
            <a:endParaRPr lang="en-US" dirty="0">
              <a:solidFill>
                <a:srgbClr val="002060"/>
              </a:solidFill>
            </a:endParaRPr>
          </a:p>
        </p:txBody>
      </p:sp>
      <p:sp>
        <p:nvSpPr>
          <p:cNvPr id="5" name="Content Placeholder 4"/>
          <p:cNvSpPr>
            <a:spLocks noGrp="1"/>
          </p:cNvSpPr>
          <p:nvPr>
            <p:ph idx="1"/>
          </p:nvPr>
        </p:nvSpPr>
        <p:spPr>
          <a:xfrm>
            <a:off x="838200" y="1825625"/>
            <a:ext cx="10151345" cy="4351338"/>
          </a:xfrm>
        </p:spPr>
        <p:txBody>
          <a:bodyPr>
            <a:normAutofit/>
          </a:bodyPr>
          <a:lstStyle/>
          <a:p>
            <a:r>
              <a:rPr lang="en-US" dirty="0" err="1">
                <a:solidFill>
                  <a:schemeClr val="accent4">
                    <a:lumMod val="75000"/>
                  </a:schemeClr>
                </a:solidFill>
              </a:rPr>
              <a:t>DataReader</a:t>
            </a:r>
            <a:r>
              <a:rPr lang="en-US" dirty="0">
                <a:solidFill>
                  <a:schemeClr val="accent4">
                    <a:lumMod val="75000"/>
                  </a:schemeClr>
                </a:solidFill>
              </a:rPr>
              <a:t> Object in ADO.NET is a stream-based , forward-only, read-only retrieval of query results from the Data Sources , which do not update the data. The </a:t>
            </a:r>
            <a:r>
              <a:rPr lang="en-US" dirty="0" err="1">
                <a:solidFill>
                  <a:schemeClr val="accent4">
                    <a:lumMod val="75000"/>
                  </a:schemeClr>
                </a:solidFill>
              </a:rPr>
              <a:t>DataReader</a:t>
            </a:r>
            <a:r>
              <a:rPr lang="en-US" dirty="0">
                <a:solidFill>
                  <a:schemeClr val="accent4">
                    <a:lumMod val="75000"/>
                  </a:schemeClr>
                </a:solidFill>
              </a:rPr>
              <a:t> cannot be created directly from code, they can created only by calling the </a:t>
            </a:r>
            <a:r>
              <a:rPr lang="en-US" dirty="0" err="1">
                <a:solidFill>
                  <a:schemeClr val="accent4">
                    <a:lumMod val="75000"/>
                  </a:schemeClr>
                </a:solidFill>
              </a:rPr>
              <a:t>ExecuteReader</a:t>
            </a:r>
            <a:r>
              <a:rPr lang="en-US" dirty="0">
                <a:solidFill>
                  <a:schemeClr val="accent4">
                    <a:lumMod val="75000"/>
                  </a:schemeClr>
                </a:solidFill>
              </a:rPr>
              <a:t> method of a Command Object.</a:t>
            </a:r>
          </a:p>
          <a:p>
            <a:endParaRPr lang="en-US" dirty="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b="13803"/>
          <a:stretch/>
        </p:blipFill>
        <p:spPr>
          <a:xfrm>
            <a:off x="1033629" y="3880652"/>
            <a:ext cx="4732469" cy="2455602"/>
          </a:xfrm>
          <a:prstGeom prst="rect">
            <a:avLst/>
          </a:prstGeom>
        </p:spPr>
      </p:pic>
    </p:spTree>
    <p:extLst>
      <p:ext uri="{BB962C8B-B14F-4D97-AF65-F5344CB8AC3E}">
        <p14:creationId xmlns:p14="http://schemas.microsoft.com/office/powerpoint/2010/main" val="33711750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1087</TotalTime>
  <Words>1163</Words>
  <Application>Microsoft Office PowerPoint</Application>
  <PresentationFormat>Widescreen</PresentationFormat>
  <Paragraphs>37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ADO.NET Architecture</vt:lpstr>
      <vt:lpstr>Introduction</vt:lpstr>
      <vt:lpstr>Data Providers and DataSet</vt:lpstr>
      <vt:lpstr>Data Providers and DataSet</vt:lpstr>
      <vt:lpstr>ADO.NET Connection</vt:lpstr>
      <vt:lpstr>ADO.NET Connection</vt:lpstr>
      <vt:lpstr>ADO.NET Command</vt:lpstr>
      <vt:lpstr>ADO.NET Command</vt:lpstr>
      <vt:lpstr>ADO.NET DataReader</vt:lpstr>
      <vt:lpstr>ADO.NET DataReader</vt:lpstr>
      <vt:lpstr>ADO.NET DataAdapter</vt:lpstr>
      <vt:lpstr>ADO.NET DataAdapter</vt:lpstr>
      <vt:lpstr>Advantages of ADO.Net</vt:lpstr>
      <vt:lpstr>Advantages of ADO.Net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251</cp:revision>
  <dcterms:created xsi:type="dcterms:W3CDTF">2020-05-18T03:14:36Z</dcterms:created>
  <dcterms:modified xsi:type="dcterms:W3CDTF">2022-01-11T02:37:09Z</dcterms:modified>
</cp:coreProperties>
</file>