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68" r:id="rId4"/>
    <p:sldId id="269" r:id="rId5"/>
    <p:sldId id="270" r:id="rId6"/>
    <p:sldId id="272" r:id="rId7"/>
    <p:sldId id="273" r:id="rId8"/>
    <p:sldId id="274" r:id="rId9"/>
    <p:sldId id="275" r:id="rId10"/>
    <p:sldId id="276"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p:normalViewPr>
  <p:slideViewPr>
    <p:cSldViewPr snapToGrid="0">
      <p:cViewPr varScale="1">
        <p:scale>
          <a:sx n="89" d="100"/>
          <a:sy n="89" d="100"/>
        </p:scale>
        <p:origin x="102" y="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8B073-DBA7-4B5C-8A0A-F57DFBA507F6}" type="datetimeFigureOut">
              <a:rPr lang="en-US" smtClean="0"/>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8929378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8B073-DBA7-4B5C-8A0A-F57DFBA507F6}" type="datetimeFigureOut">
              <a:rPr lang="en-US" smtClean="0"/>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4480273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8B073-DBA7-4B5C-8A0A-F57DFBA507F6}" type="datetimeFigureOut">
              <a:rPr lang="en-US" smtClean="0"/>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3917383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8B073-DBA7-4B5C-8A0A-F57DFBA507F6}" type="datetimeFigureOut">
              <a:rPr lang="en-US" smtClean="0"/>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640336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8B073-DBA7-4B5C-8A0A-F57DFBA507F6}" type="datetimeFigureOut">
              <a:rPr lang="en-US" smtClean="0"/>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1488955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8B073-DBA7-4B5C-8A0A-F57DFBA507F6}" type="datetimeFigureOut">
              <a:rPr lang="en-US" smtClean="0"/>
              <a:t>1/11/2022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203037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8B073-DBA7-4B5C-8A0A-F57DFBA507F6}" type="datetimeFigureOut">
              <a:rPr lang="en-US" smtClean="0"/>
              <a:t>1/11/2022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3497105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8B073-DBA7-4B5C-8A0A-F57DFBA507F6}" type="datetimeFigureOut">
              <a:rPr lang="en-US" smtClean="0"/>
              <a:t>1/11/2022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3881371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8B073-DBA7-4B5C-8A0A-F57DFBA507F6}" type="datetimeFigureOut">
              <a:rPr lang="en-US" smtClean="0"/>
              <a:t>1/11/2022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9284169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8B073-DBA7-4B5C-8A0A-F57DFBA507F6}" type="datetimeFigureOut">
              <a:rPr lang="en-US" smtClean="0"/>
              <a:t>1/11/2022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167067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8B073-DBA7-4B5C-8A0A-F57DFBA507F6}" type="datetimeFigureOut">
              <a:rPr lang="en-US" smtClean="0"/>
              <a:t>1/11/2022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12128714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8B073-DBA7-4B5C-8A0A-F57DFBA507F6}" type="datetimeFigureOut">
              <a:rPr lang="en-US" smtClean="0"/>
              <a:t>1/11/2022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D472C1-2E57-4A3E-9FC2-7406EA069DB7}" type="slidenum">
              <a:rPr lang="en-US" smtClean="0"/>
              <a:t>‹#›</a:t>
            </a:fld>
            <a:endParaRPr lang="en-US"/>
          </a:p>
        </p:txBody>
      </p:sp>
    </p:spTree>
    <p:extLst>
      <p:ext uri="{BB962C8B-B14F-4D97-AF65-F5344CB8AC3E}">
        <p14:creationId xmlns:p14="http://schemas.microsoft.com/office/powerpoint/2010/main" val="23033527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solidFill>
                  <a:srgbClr val="002060"/>
                </a:solidFill>
              </a:rPr>
              <a:t>Connected and Disconnected Data Access </a:t>
            </a:r>
            <a:r>
              <a:rPr lang="en-US" dirty="0" smtClean="0">
                <a:solidFill>
                  <a:srgbClr val="002060"/>
                </a:solidFill>
              </a:rPr>
              <a:t>Architecture</a:t>
            </a:r>
            <a:endParaRPr lang="en-US" dirty="0">
              <a:solidFill>
                <a:srgbClr val="002060"/>
              </a:solidFill>
            </a:endParaRPr>
          </a:p>
        </p:txBody>
      </p:sp>
      <p:sp>
        <p:nvSpPr>
          <p:cNvPr id="5" name="Subtitle 4"/>
          <p:cNvSpPr>
            <a:spLocks noGrp="1"/>
          </p:cNvSpPr>
          <p:nvPr>
            <p:ph type="subTitle" idx="1"/>
          </p:nvPr>
        </p:nvSpPr>
        <p:spPr/>
        <p:txBody>
          <a:bodyPr>
            <a:normAutofit/>
          </a:bodyPr>
          <a:lstStyle/>
          <a:p>
            <a:endParaRPr lang="en-US" dirty="0"/>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91536" y="95231"/>
            <a:ext cx="903642" cy="904076"/>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9545" y="5970418"/>
            <a:ext cx="1342526" cy="1020932"/>
          </a:xfrm>
          <a:prstGeom prst="rect">
            <a:avLst/>
          </a:prstGeom>
        </p:spPr>
      </p:pic>
    </p:spTree>
    <p:extLst>
      <p:ext uri="{BB962C8B-B14F-4D97-AF65-F5344CB8AC3E}">
        <p14:creationId xmlns:p14="http://schemas.microsoft.com/office/powerpoint/2010/main" val="5487668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solidFill>
                  <a:srgbClr val="002060"/>
                </a:solidFill>
              </a:rPr>
              <a:t>DataTable</a:t>
            </a:r>
            <a:endParaRPr lang="en-US" dirty="0">
              <a:solidFill>
                <a:srgbClr val="002060"/>
              </a:solidFill>
            </a:endParaRPr>
          </a:p>
        </p:txBody>
      </p:sp>
      <p:sp>
        <p:nvSpPr>
          <p:cNvPr id="5" name="Content Placeholder 4"/>
          <p:cNvSpPr>
            <a:spLocks noGrp="1"/>
          </p:cNvSpPr>
          <p:nvPr>
            <p:ph idx="1"/>
          </p:nvPr>
        </p:nvSpPr>
        <p:spPr>
          <a:xfrm>
            <a:off x="838200" y="1825624"/>
            <a:ext cx="10151345" cy="5032375"/>
          </a:xfrm>
        </p:spPr>
        <p:txBody>
          <a:bodyPr>
            <a:normAutofit fontScale="92500" lnSpcReduction="10000"/>
          </a:bodyPr>
          <a:lstStyle/>
          <a:p>
            <a:r>
              <a:rPr lang="en-US" dirty="0" err="1">
                <a:solidFill>
                  <a:srgbClr val="002060"/>
                </a:solidFill>
              </a:rPr>
              <a:t>DataRow</a:t>
            </a:r>
            <a:r>
              <a:rPr lang="en-US" dirty="0">
                <a:solidFill>
                  <a:srgbClr val="002060"/>
                </a:solidFill>
              </a:rPr>
              <a:t>: </a:t>
            </a:r>
            <a:r>
              <a:rPr lang="en-US" dirty="0">
                <a:solidFill>
                  <a:schemeClr val="accent4">
                    <a:lumMod val="75000"/>
                  </a:schemeClr>
                </a:solidFill>
              </a:rPr>
              <a:t>A table has columns. It has rows. Each cell in a row contains a unit of information. Its type is determined by its column.</a:t>
            </a:r>
          </a:p>
          <a:p>
            <a:r>
              <a:rPr lang="en-US" dirty="0" err="1">
                <a:solidFill>
                  <a:srgbClr val="002060"/>
                </a:solidFill>
              </a:rPr>
              <a:t>DataColumn</a:t>
            </a:r>
            <a:r>
              <a:rPr lang="en-US" dirty="0">
                <a:solidFill>
                  <a:srgbClr val="002060"/>
                </a:solidFill>
              </a:rPr>
              <a:t>:</a:t>
            </a:r>
            <a:r>
              <a:rPr lang="en-US" dirty="0">
                <a:solidFill>
                  <a:schemeClr val="accent4">
                    <a:lumMod val="75000"/>
                  </a:schemeClr>
                </a:solidFill>
              </a:rPr>
              <a:t> This class designates columns in </a:t>
            </a:r>
            <a:r>
              <a:rPr lang="en-US" dirty="0" err="1">
                <a:solidFill>
                  <a:schemeClr val="accent4">
                    <a:lumMod val="75000"/>
                  </a:schemeClr>
                </a:solidFill>
              </a:rPr>
              <a:t>DataTables</a:t>
            </a:r>
            <a:r>
              <a:rPr lang="en-US" dirty="0">
                <a:solidFill>
                  <a:schemeClr val="accent4">
                    <a:lumMod val="75000"/>
                  </a:schemeClr>
                </a:solidFill>
              </a:rPr>
              <a:t>. It specifies the name and type of certain columns in the table. We often use the </a:t>
            </a:r>
            <a:r>
              <a:rPr lang="en-US" dirty="0" err="1">
                <a:solidFill>
                  <a:schemeClr val="accent4">
                    <a:lumMod val="75000"/>
                  </a:schemeClr>
                </a:solidFill>
              </a:rPr>
              <a:t>typeof</a:t>
            </a:r>
            <a:r>
              <a:rPr lang="en-US" dirty="0">
                <a:solidFill>
                  <a:schemeClr val="accent4">
                    <a:lumMod val="75000"/>
                  </a:schemeClr>
                </a:solidFill>
              </a:rPr>
              <a:t> operator with </a:t>
            </a:r>
            <a:r>
              <a:rPr lang="en-US" dirty="0" err="1">
                <a:solidFill>
                  <a:schemeClr val="accent4">
                    <a:lumMod val="75000"/>
                  </a:schemeClr>
                </a:solidFill>
              </a:rPr>
              <a:t>DataColumn</a:t>
            </a:r>
            <a:r>
              <a:rPr lang="en-US" dirty="0">
                <a:solidFill>
                  <a:schemeClr val="accent4">
                    <a:lumMod val="75000"/>
                  </a:schemeClr>
                </a:solidFill>
              </a:rPr>
              <a:t>.</a:t>
            </a:r>
          </a:p>
          <a:p>
            <a:r>
              <a:rPr lang="en-US" dirty="0" err="1">
                <a:solidFill>
                  <a:srgbClr val="002060"/>
                </a:solidFill>
              </a:rPr>
              <a:t>DataRelation</a:t>
            </a:r>
            <a:r>
              <a:rPr lang="en-US" dirty="0">
                <a:solidFill>
                  <a:srgbClr val="002060"/>
                </a:solidFill>
              </a:rPr>
              <a:t>:</a:t>
            </a:r>
            <a:r>
              <a:rPr lang="en-US" dirty="0">
                <a:solidFill>
                  <a:schemeClr val="accent4">
                    <a:lumMod val="75000"/>
                  </a:schemeClr>
                </a:solidFill>
              </a:rPr>
              <a:t> The </a:t>
            </a:r>
            <a:r>
              <a:rPr lang="en-US" dirty="0" err="1">
                <a:solidFill>
                  <a:schemeClr val="accent4">
                    <a:lumMod val="75000"/>
                  </a:schemeClr>
                </a:solidFill>
              </a:rPr>
              <a:t>DataRelation</a:t>
            </a:r>
            <a:r>
              <a:rPr lang="en-US" dirty="0">
                <a:solidFill>
                  <a:schemeClr val="accent4">
                    <a:lumMod val="75000"/>
                  </a:schemeClr>
                </a:solidFill>
              </a:rPr>
              <a:t> is a class of disconnected architecture in the .NET framework. It is found in the </a:t>
            </a:r>
            <a:r>
              <a:rPr lang="en-US" dirty="0" err="1">
                <a:solidFill>
                  <a:schemeClr val="accent4">
                    <a:lumMod val="75000"/>
                  </a:schemeClr>
                </a:solidFill>
              </a:rPr>
              <a:t>System.Data</a:t>
            </a:r>
            <a:r>
              <a:rPr lang="en-US" dirty="0">
                <a:solidFill>
                  <a:schemeClr val="accent4">
                    <a:lumMod val="75000"/>
                  </a:schemeClr>
                </a:solidFill>
              </a:rPr>
              <a:t> namespace. It represents a relationship between database tables. It correlates tables on the basis of matching column.</a:t>
            </a:r>
          </a:p>
          <a:p>
            <a:r>
              <a:rPr lang="en-US" dirty="0">
                <a:solidFill>
                  <a:schemeClr val="accent4">
                    <a:lumMod val="75000"/>
                  </a:schemeClr>
                </a:solidFill>
              </a:rPr>
              <a:t>A </a:t>
            </a:r>
            <a:r>
              <a:rPr lang="en-US" dirty="0" err="1">
                <a:solidFill>
                  <a:srgbClr val="002060"/>
                </a:solidFill>
              </a:rPr>
              <a:t>DataView</a:t>
            </a:r>
            <a:r>
              <a:rPr lang="en-US" dirty="0">
                <a:solidFill>
                  <a:schemeClr val="accent4">
                    <a:lumMod val="75000"/>
                  </a:schemeClr>
                </a:solidFill>
              </a:rPr>
              <a:t> enables you to create different views of the data stored in a </a:t>
            </a:r>
            <a:r>
              <a:rPr lang="en-US" dirty="0" err="1">
                <a:solidFill>
                  <a:schemeClr val="accent4">
                    <a:lumMod val="75000"/>
                  </a:schemeClr>
                </a:solidFill>
              </a:rPr>
              <a:t>DataTable</a:t>
            </a:r>
            <a:r>
              <a:rPr lang="en-US" dirty="0">
                <a:solidFill>
                  <a:schemeClr val="accent4">
                    <a:lumMod val="75000"/>
                  </a:schemeClr>
                </a:solidFill>
              </a:rPr>
              <a:t>, a capability that is often used in data-binding applications. Using a </a:t>
            </a:r>
            <a:r>
              <a:rPr lang="en-US" dirty="0" err="1">
                <a:solidFill>
                  <a:srgbClr val="002060"/>
                </a:solidFill>
              </a:rPr>
              <a:t>DataView</a:t>
            </a:r>
            <a:r>
              <a:rPr lang="en-US" dirty="0">
                <a:solidFill>
                  <a:schemeClr val="accent4">
                    <a:lumMod val="75000"/>
                  </a:schemeClr>
                </a:solidFill>
              </a:rPr>
              <a:t>, you can expose the data in a table with different sort orders, and you can filter the data by row state or based on a filter expression.</a:t>
            </a:r>
          </a:p>
          <a:p>
            <a:endParaRPr lang="en-US" dirty="0">
              <a:solidFill>
                <a:schemeClr val="accent4">
                  <a:lumMod val="75000"/>
                </a:schemeClr>
              </a:solidFill>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91536" y="95231"/>
            <a:ext cx="903642" cy="904076"/>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9545" y="5970418"/>
            <a:ext cx="1342526" cy="1020932"/>
          </a:xfrm>
          <a:prstGeom prst="rect">
            <a:avLst/>
          </a:prstGeom>
        </p:spPr>
      </p:pic>
    </p:spTree>
    <p:extLst>
      <p:ext uri="{BB962C8B-B14F-4D97-AF65-F5344CB8AC3E}">
        <p14:creationId xmlns:p14="http://schemas.microsoft.com/office/powerpoint/2010/main" val="40913256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solidFill>
                  <a:srgbClr val="002060"/>
                </a:solidFill>
              </a:rPr>
              <a:t>Thank You</a:t>
            </a:r>
            <a:endParaRPr lang="en-US" dirty="0">
              <a:solidFill>
                <a:srgbClr val="002060"/>
              </a:solidFill>
            </a:endParaRPr>
          </a:p>
        </p:txBody>
      </p:sp>
      <p:sp>
        <p:nvSpPr>
          <p:cNvPr id="5" name="Subtitle 4"/>
          <p:cNvSpPr>
            <a:spLocks noGrp="1"/>
          </p:cNvSpPr>
          <p:nvPr>
            <p:ph type="subTitle" idx="1"/>
          </p:nvPr>
        </p:nvSpPr>
        <p:spPr/>
        <p:txBody>
          <a:bodyPr/>
          <a:lstStyle/>
          <a:p>
            <a:endParaRPr lang="en-US"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91536" y="95231"/>
            <a:ext cx="903642" cy="904076"/>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9545" y="5970418"/>
            <a:ext cx="1342526" cy="1020932"/>
          </a:xfrm>
          <a:prstGeom prst="rect">
            <a:avLst/>
          </a:prstGeom>
        </p:spPr>
      </p:pic>
    </p:spTree>
    <p:extLst>
      <p:ext uri="{BB962C8B-B14F-4D97-AF65-F5344CB8AC3E}">
        <p14:creationId xmlns:p14="http://schemas.microsoft.com/office/powerpoint/2010/main" val="18547415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rgbClr val="002060"/>
                </a:solidFill>
              </a:rPr>
              <a:t>Introduction</a:t>
            </a:r>
            <a:endParaRPr lang="en-US" dirty="0">
              <a:solidFill>
                <a:srgbClr val="002060"/>
              </a:solidFill>
            </a:endParaRPr>
          </a:p>
        </p:txBody>
      </p:sp>
      <p:sp>
        <p:nvSpPr>
          <p:cNvPr id="5" name="Content Placeholder 4"/>
          <p:cNvSpPr>
            <a:spLocks noGrp="1"/>
          </p:cNvSpPr>
          <p:nvPr>
            <p:ph idx="1"/>
          </p:nvPr>
        </p:nvSpPr>
        <p:spPr/>
        <p:txBody>
          <a:bodyPr>
            <a:normAutofit/>
          </a:bodyPr>
          <a:lstStyle/>
          <a:p>
            <a:r>
              <a:rPr lang="en-US" dirty="0">
                <a:solidFill>
                  <a:schemeClr val="accent4">
                    <a:lumMod val="75000"/>
                  </a:schemeClr>
                </a:solidFill>
              </a:rPr>
              <a:t>The ADO.NET Framework supports two models of Data Access Architecture, Connection Oriented Data Access Architecture and Disconnected Data Access Architecture.</a:t>
            </a:r>
          </a:p>
          <a:p>
            <a:r>
              <a:rPr lang="en-US" dirty="0">
                <a:solidFill>
                  <a:schemeClr val="accent4">
                    <a:lumMod val="75000"/>
                  </a:schemeClr>
                </a:solidFill>
              </a:rPr>
              <a:t>In Connection Oriented Data Access Architecture the application makes a connection to the Data Source and then interact with it through SQL requests using the same connection. In these cases the application stays connected to the database system even when it is not using any Database Operations.</a:t>
            </a:r>
          </a:p>
          <a:p>
            <a:endParaRPr lang="en-US" dirty="0">
              <a:solidFill>
                <a:schemeClr val="accent4">
                  <a:lumMod val="75000"/>
                </a:schemeClr>
              </a:solidFill>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91536" y="95231"/>
            <a:ext cx="903642" cy="904076"/>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9545" y="5970418"/>
            <a:ext cx="1342526" cy="1020932"/>
          </a:xfrm>
          <a:prstGeom prst="rect">
            <a:avLst/>
          </a:prstGeom>
        </p:spPr>
      </p:pic>
    </p:spTree>
    <p:extLst>
      <p:ext uri="{BB962C8B-B14F-4D97-AF65-F5344CB8AC3E}">
        <p14:creationId xmlns:p14="http://schemas.microsoft.com/office/powerpoint/2010/main" val="11288550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rgbClr val="002060"/>
                </a:solidFill>
              </a:rPr>
              <a:t>Introduction</a:t>
            </a:r>
            <a:endParaRPr lang="en-US" dirty="0">
              <a:solidFill>
                <a:srgbClr val="002060"/>
              </a:solidFill>
            </a:endParaRPr>
          </a:p>
        </p:txBody>
      </p:sp>
      <p:sp>
        <p:nvSpPr>
          <p:cNvPr id="5" name="Content Placeholder 4"/>
          <p:cNvSpPr>
            <a:spLocks noGrp="1"/>
          </p:cNvSpPr>
          <p:nvPr>
            <p:ph idx="1"/>
          </p:nvPr>
        </p:nvSpPr>
        <p:spPr/>
        <p:txBody>
          <a:bodyPr>
            <a:normAutofit/>
          </a:bodyPr>
          <a:lstStyle/>
          <a:p>
            <a:r>
              <a:rPr lang="en-US" dirty="0" err="1">
                <a:solidFill>
                  <a:schemeClr val="accent4">
                    <a:lumMod val="75000"/>
                  </a:schemeClr>
                </a:solidFill>
              </a:rPr>
              <a:t>ADO.Net</a:t>
            </a:r>
            <a:r>
              <a:rPr lang="en-US" dirty="0">
                <a:solidFill>
                  <a:schemeClr val="accent4">
                    <a:lumMod val="75000"/>
                  </a:schemeClr>
                </a:solidFill>
              </a:rPr>
              <a:t> solves this problem by introduces a new component called Dataset. The </a:t>
            </a:r>
            <a:r>
              <a:rPr lang="en-US" dirty="0" err="1">
                <a:solidFill>
                  <a:schemeClr val="accent4">
                    <a:lumMod val="75000"/>
                  </a:schemeClr>
                </a:solidFill>
              </a:rPr>
              <a:t>DataSet</a:t>
            </a:r>
            <a:r>
              <a:rPr lang="en-US" dirty="0">
                <a:solidFill>
                  <a:schemeClr val="accent4">
                    <a:lumMod val="75000"/>
                  </a:schemeClr>
                </a:solidFill>
              </a:rPr>
              <a:t> is the central component in the ADO.NET Disconnected Data Access Architecture. A </a:t>
            </a:r>
            <a:r>
              <a:rPr lang="en-US" dirty="0" err="1">
                <a:solidFill>
                  <a:schemeClr val="accent4">
                    <a:lumMod val="75000"/>
                  </a:schemeClr>
                </a:solidFill>
              </a:rPr>
              <a:t>DataSet</a:t>
            </a:r>
            <a:r>
              <a:rPr lang="en-US" dirty="0">
                <a:solidFill>
                  <a:schemeClr val="accent4">
                    <a:lumMod val="75000"/>
                  </a:schemeClr>
                </a:solidFill>
              </a:rPr>
              <a:t> is an in-memory data store that can hold multiple tables at the same time. </a:t>
            </a:r>
            <a:r>
              <a:rPr lang="en-US" dirty="0" err="1">
                <a:solidFill>
                  <a:schemeClr val="accent4">
                    <a:lumMod val="75000"/>
                  </a:schemeClr>
                </a:solidFill>
              </a:rPr>
              <a:t>DataSets</a:t>
            </a:r>
            <a:r>
              <a:rPr lang="en-US" dirty="0">
                <a:solidFill>
                  <a:schemeClr val="accent4">
                    <a:lumMod val="75000"/>
                  </a:schemeClr>
                </a:solidFill>
              </a:rPr>
              <a:t> only hold data and do not interact with a Data Source. One of the key characteristics of the </a:t>
            </a:r>
            <a:r>
              <a:rPr lang="en-US" dirty="0" err="1">
                <a:solidFill>
                  <a:schemeClr val="accent4">
                    <a:lumMod val="75000"/>
                  </a:schemeClr>
                </a:solidFill>
              </a:rPr>
              <a:t>DataSet</a:t>
            </a:r>
            <a:r>
              <a:rPr lang="en-US" dirty="0">
                <a:solidFill>
                  <a:schemeClr val="accent4">
                    <a:lumMod val="75000"/>
                  </a:schemeClr>
                </a:solidFill>
              </a:rPr>
              <a:t> is that it has no knowledge of the underlying Data Source that might have been used to populate it.</a:t>
            </a:r>
          </a:p>
          <a:p>
            <a:endParaRPr lang="en-US" dirty="0">
              <a:solidFill>
                <a:schemeClr val="accent4">
                  <a:lumMod val="75000"/>
                </a:schemeClr>
              </a:solidFill>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91536" y="95231"/>
            <a:ext cx="903642" cy="904076"/>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9545" y="5970418"/>
            <a:ext cx="1342526" cy="1020932"/>
          </a:xfrm>
          <a:prstGeom prst="rect">
            <a:avLst/>
          </a:prstGeom>
        </p:spPr>
      </p:pic>
    </p:spTree>
    <p:extLst>
      <p:ext uri="{BB962C8B-B14F-4D97-AF65-F5344CB8AC3E}">
        <p14:creationId xmlns:p14="http://schemas.microsoft.com/office/powerpoint/2010/main" val="38643832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rgbClr val="002060"/>
                </a:solidFill>
              </a:rPr>
              <a:t>Introduction</a:t>
            </a:r>
            <a:endParaRPr lang="en-US" dirty="0">
              <a:solidFill>
                <a:srgbClr val="002060"/>
              </a:solidFill>
            </a:endParaRPr>
          </a:p>
        </p:txBody>
      </p:sp>
      <p:sp>
        <p:nvSpPr>
          <p:cNvPr id="5" name="Content Placeholder 4"/>
          <p:cNvSpPr>
            <a:spLocks noGrp="1"/>
          </p:cNvSpPr>
          <p:nvPr>
            <p:ph idx="1"/>
          </p:nvPr>
        </p:nvSpPr>
        <p:spPr/>
        <p:txBody>
          <a:bodyPr>
            <a:normAutofit lnSpcReduction="10000"/>
          </a:bodyPr>
          <a:lstStyle/>
          <a:p>
            <a:r>
              <a:rPr lang="en-US" dirty="0">
                <a:solidFill>
                  <a:schemeClr val="accent4">
                    <a:lumMod val="75000"/>
                  </a:schemeClr>
                </a:solidFill>
              </a:rPr>
              <a:t>In Connection Oriented Data Access, when you read data from a database by using a </a:t>
            </a:r>
            <a:r>
              <a:rPr lang="en-US" dirty="0" err="1">
                <a:solidFill>
                  <a:schemeClr val="accent4">
                    <a:lumMod val="75000"/>
                  </a:schemeClr>
                </a:solidFill>
              </a:rPr>
              <a:t>DataReader</a:t>
            </a:r>
            <a:r>
              <a:rPr lang="en-US" dirty="0">
                <a:solidFill>
                  <a:schemeClr val="accent4">
                    <a:lumMod val="75000"/>
                  </a:schemeClr>
                </a:solidFill>
              </a:rPr>
              <a:t> object, an open connection must be maintained between your application and the Data Source. Unlike the </a:t>
            </a:r>
            <a:r>
              <a:rPr lang="en-US" dirty="0" err="1">
                <a:solidFill>
                  <a:schemeClr val="accent4">
                    <a:lumMod val="75000"/>
                  </a:schemeClr>
                </a:solidFill>
              </a:rPr>
              <a:t>DataReader</a:t>
            </a:r>
            <a:r>
              <a:rPr lang="en-US" dirty="0">
                <a:solidFill>
                  <a:schemeClr val="accent4">
                    <a:lumMod val="75000"/>
                  </a:schemeClr>
                </a:solidFill>
              </a:rPr>
              <a:t>, the </a:t>
            </a:r>
            <a:r>
              <a:rPr lang="en-US" dirty="0" err="1">
                <a:solidFill>
                  <a:schemeClr val="accent4">
                    <a:lumMod val="75000"/>
                  </a:schemeClr>
                </a:solidFill>
              </a:rPr>
              <a:t>DataSet</a:t>
            </a:r>
            <a:r>
              <a:rPr lang="en-US" dirty="0">
                <a:solidFill>
                  <a:schemeClr val="accent4">
                    <a:lumMod val="75000"/>
                  </a:schemeClr>
                </a:solidFill>
              </a:rPr>
              <a:t> is not connected directly to a Data Source through a Connection object when you populate it. It is the </a:t>
            </a:r>
            <a:r>
              <a:rPr lang="en-US" dirty="0" err="1">
                <a:solidFill>
                  <a:schemeClr val="accent4">
                    <a:lumMod val="75000"/>
                  </a:schemeClr>
                </a:solidFill>
              </a:rPr>
              <a:t>DataAdapter</a:t>
            </a:r>
            <a:r>
              <a:rPr lang="en-US" dirty="0">
                <a:solidFill>
                  <a:schemeClr val="accent4">
                    <a:lumMod val="75000"/>
                  </a:schemeClr>
                </a:solidFill>
              </a:rPr>
              <a:t> that manages connections between Data Source and Dataset by fill the data from Data Source to the Dataset and giving a disconnected behavior to the Dataset. The </a:t>
            </a:r>
            <a:r>
              <a:rPr lang="en-US" dirty="0" err="1">
                <a:solidFill>
                  <a:schemeClr val="accent4">
                    <a:lumMod val="75000"/>
                  </a:schemeClr>
                </a:solidFill>
              </a:rPr>
              <a:t>DataAdapter</a:t>
            </a:r>
            <a:r>
              <a:rPr lang="en-US" dirty="0">
                <a:solidFill>
                  <a:schemeClr val="accent4">
                    <a:lumMod val="75000"/>
                  </a:schemeClr>
                </a:solidFill>
              </a:rPr>
              <a:t> acts as a bridge between the Connected and Disconnected Objects.</a:t>
            </a:r>
          </a:p>
          <a:p>
            <a:r>
              <a:rPr lang="en-US" dirty="0">
                <a:solidFill>
                  <a:schemeClr val="accent4">
                    <a:lumMod val="75000"/>
                  </a:schemeClr>
                </a:solidFill>
              </a:rPr>
              <a:t>By keeping connections open for only a minimum period of time, ADO .NET conserves system resources and provides maximum security for databases and also has less impact on system performance.</a:t>
            </a:r>
          </a:p>
          <a:p>
            <a:endParaRPr lang="en-US" dirty="0">
              <a:solidFill>
                <a:schemeClr val="accent4">
                  <a:lumMod val="75000"/>
                </a:schemeClr>
              </a:solidFill>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91536" y="95231"/>
            <a:ext cx="903642" cy="904076"/>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9545" y="5970418"/>
            <a:ext cx="1342526" cy="1020932"/>
          </a:xfrm>
          <a:prstGeom prst="rect">
            <a:avLst/>
          </a:prstGeom>
        </p:spPr>
      </p:pic>
    </p:spTree>
    <p:extLst>
      <p:ext uri="{BB962C8B-B14F-4D97-AF65-F5344CB8AC3E}">
        <p14:creationId xmlns:p14="http://schemas.microsoft.com/office/powerpoint/2010/main" val="8462808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solidFill>
                  <a:srgbClr val="002060"/>
                </a:solidFill>
              </a:rPr>
              <a:t>DataSet</a:t>
            </a:r>
            <a:endParaRPr lang="en-US" dirty="0">
              <a:solidFill>
                <a:srgbClr val="002060"/>
              </a:solidFill>
            </a:endParaRPr>
          </a:p>
        </p:txBody>
      </p:sp>
      <p:sp>
        <p:nvSpPr>
          <p:cNvPr id="5" name="Content Placeholder 4"/>
          <p:cNvSpPr>
            <a:spLocks noGrp="1"/>
          </p:cNvSpPr>
          <p:nvPr>
            <p:ph idx="1"/>
          </p:nvPr>
        </p:nvSpPr>
        <p:spPr>
          <a:xfrm>
            <a:off x="838200" y="1825625"/>
            <a:ext cx="5411993" cy="4351338"/>
          </a:xfrm>
        </p:spPr>
        <p:txBody>
          <a:bodyPr>
            <a:normAutofit/>
          </a:bodyPr>
          <a:lstStyle/>
          <a:p>
            <a:r>
              <a:rPr lang="en-US" dirty="0" err="1">
                <a:solidFill>
                  <a:schemeClr val="accent4">
                    <a:lumMod val="75000"/>
                  </a:schemeClr>
                </a:solidFill>
              </a:rPr>
              <a:t>DataSet</a:t>
            </a:r>
            <a:r>
              <a:rPr lang="en-US" dirty="0">
                <a:solidFill>
                  <a:schemeClr val="accent4">
                    <a:lumMod val="75000"/>
                  </a:schemeClr>
                </a:solidFill>
              </a:rPr>
              <a:t> provides a disconnected representation of result sets from the Data Source, and it is completely independent from the Data Source. </a:t>
            </a:r>
            <a:r>
              <a:rPr lang="en-US" dirty="0" err="1">
                <a:solidFill>
                  <a:schemeClr val="accent4">
                    <a:lumMod val="75000"/>
                  </a:schemeClr>
                </a:solidFill>
              </a:rPr>
              <a:t>DataSet</a:t>
            </a:r>
            <a:r>
              <a:rPr lang="en-US" dirty="0">
                <a:solidFill>
                  <a:schemeClr val="accent4">
                    <a:lumMod val="75000"/>
                  </a:schemeClr>
                </a:solidFill>
              </a:rPr>
              <a:t> provides much greater flexibility when dealing with related Result Sets.</a:t>
            </a:r>
          </a:p>
          <a:p>
            <a:endParaRPr lang="en-US" dirty="0">
              <a:solidFill>
                <a:schemeClr val="accent4">
                  <a:lumMod val="75000"/>
                </a:schemeClr>
              </a:solidFill>
            </a:endParaRPr>
          </a:p>
          <a:p>
            <a:endParaRPr lang="en-US" dirty="0">
              <a:solidFill>
                <a:schemeClr val="accent4">
                  <a:lumMod val="75000"/>
                </a:schemeClr>
              </a:solidFill>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91536" y="95231"/>
            <a:ext cx="903642" cy="904076"/>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9545" y="5970418"/>
            <a:ext cx="1342526" cy="1020932"/>
          </a:xfrm>
          <a:prstGeom prst="rect">
            <a:avLst/>
          </a:prstGeom>
        </p:spPr>
      </p:pic>
      <p:pic>
        <p:nvPicPr>
          <p:cNvPr id="6" name="Picture 5"/>
          <p:cNvPicPr>
            <a:picLocks noChangeAspect="1"/>
          </p:cNvPicPr>
          <p:nvPr/>
        </p:nvPicPr>
        <p:blipFill rotWithShape="1">
          <a:blip r:embed="rId4">
            <a:extLst>
              <a:ext uri="{28A0092B-C50C-407E-A947-70E740481C1C}">
                <a14:useLocalDpi xmlns:a14="http://schemas.microsoft.com/office/drawing/2010/main" val="0"/>
              </a:ext>
            </a:extLst>
          </a:blip>
          <a:srcRect b="8660"/>
          <a:stretch/>
        </p:blipFill>
        <p:spPr>
          <a:xfrm>
            <a:off x="6250193" y="1825625"/>
            <a:ext cx="3486150" cy="3079863"/>
          </a:xfrm>
          <a:prstGeom prst="rect">
            <a:avLst/>
          </a:prstGeom>
        </p:spPr>
      </p:pic>
    </p:spTree>
    <p:extLst>
      <p:ext uri="{BB962C8B-B14F-4D97-AF65-F5344CB8AC3E}">
        <p14:creationId xmlns:p14="http://schemas.microsoft.com/office/powerpoint/2010/main" val="22770680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solidFill>
                  <a:srgbClr val="002060"/>
                </a:solidFill>
              </a:rPr>
              <a:t>DataSet</a:t>
            </a:r>
            <a:endParaRPr lang="en-US" dirty="0">
              <a:solidFill>
                <a:srgbClr val="002060"/>
              </a:solidFill>
            </a:endParaRPr>
          </a:p>
        </p:txBody>
      </p:sp>
      <p:sp>
        <p:nvSpPr>
          <p:cNvPr id="5" name="Content Placeholder 4"/>
          <p:cNvSpPr>
            <a:spLocks noGrp="1"/>
          </p:cNvSpPr>
          <p:nvPr>
            <p:ph idx="1"/>
          </p:nvPr>
        </p:nvSpPr>
        <p:spPr>
          <a:xfrm>
            <a:off x="838200" y="1825625"/>
            <a:ext cx="10151345" cy="4351338"/>
          </a:xfrm>
        </p:spPr>
        <p:txBody>
          <a:bodyPr>
            <a:normAutofit/>
          </a:bodyPr>
          <a:lstStyle/>
          <a:p>
            <a:r>
              <a:rPr lang="en-US" dirty="0" err="1">
                <a:solidFill>
                  <a:schemeClr val="accent4">
                    <a:lumMod val="75000"/>
                  </a:schemeClr>
                </a:solidFill>
              </a:rPr>
              <a:t>DataSet</a:t>
            </a:r>
            <a:r>
              <a:rPr lang="en-US" dirty="0">
                <a:solidFill>
                  <a:schemeClr val="accent4">
                    <a:lumMod val="75000"/>
                  </a:schemeClr>
                </a:solidFill>
              </a:rPr>
              <a:t> consists of a collection of </a:t>
            </a:r>
            <a:r>
              <a:rPr lang="en-US" dirty="0" err="1">
                <a:solidFill>
                  <a:schemeClr val="accent4">
                    <a:lumMod val="75000"/>
                  </a:schemeClr>
                </a:solidFill>
              </a:rPr>
              <a:t>DataTable</a:t>
            </a:r>
            <a:r>
              <a:rPr lang="en-US" dirty="0">
                <a:solidFill>
                  <a:schemeClr val="accent4">
                    <a:lumMod val="75000"/>
                  </a:schemeClr>
                </a:solidFill>
              </a:rPr>
              <a:t> objects that you can relate to each other with </a:t>
            </a:r>
            <a:r>
              <a:rPr lang="en-US" dirty="0" err="1">
                <a:solidFill>
                  <a:schemeClr val="accent4">
                    <a:lumMod val="75000"/>
                  </a:schemeClr>
                </a:solidFill>
              </a:rPr>
              <a:t>DataRelation</a:t>
            </a:r>
            <a:r>
              <a:rPr lang="en-US" dirty="0">
                <a:solidFill>
                  <a:schemeClr val="accent4">
                    <a:lumMod val="75000"/>
                  </a:schemeClr>
                </a:solidFill>
              </a:rPr>
              <a:t> objects. The </a:t>
            </a:r>
            <a:r>
              <a:rPr lang="en-US" dirty="0" err="1">
                <a:solidFill>
                  <a:schemeClr val="accent4">
                    <a:lumMod val="75000"/>
                  </a:schemeClr>
                </a:solidFill>
              </a:rPr>
              <a:t>DataTable</a:t>
            </a:r>
            <a:r>
              <a:rPr lang="en-US" dirty="0">
                <a:solidFill>
                  <a:schemeClr val="accent4">
                    <a:lumMod val="75000"/>
                  </a:schemeClr>
                </a:solidFill>
              </a:rPr>
              <a:t> contains a collection of </a:t>
            </a:r>
            <a:r>
              <a:rPr lang="en-US" dirty="0" err="1">
                <a:solidFill>
                  <a:schemeClr val="accent4">
                    <a:lumMod val="75000"/>
                  </a:schemeClr>
                </a:solidFill>
              </a:rPr>
              <a:t>DataRow</a:t>
            </a:r>
            <a:r>
              <a:rPr lang="en-US" dirty="0">
                <a:solidFill>
                  <a:schemeClr val="accent4">
                    <a:lumMod val="75000"/>
                  </a:schemeClr>
                </a:solidFill>
              </a:rPr>
              <a:t> and </a:t>
            </a:r>
            <a:r>
              <a:rPr lang="en-US" dirty="0" err="1">
                <a:solidFill>
                  <a:schemeClr val="accent4">
                    <a:lumMod val="75000"/>
                  </a:schemeClr>
                </a:solidFill>
              </a:rPr>
              <a:t>DataCoulumn</a:t>
            </a:r>
            <a:r>
              <a:rPr lang="en-US" dirty="0">
                <a:solidFill>
                  <a:schemeClr val="accent4">
                    <a:lumMod val="75000"/>
                  </a:schemeClr>
                </a:solidFill>
              </a:rPr>
              <a:t> Object which contains Data. The </a:t>
            </a:r>
            <a:r>
              <a:rPr lang="en-US" dirty="0" err="1">
                <a:solidFill>
                  <a:schemeClr val="accent4">
                    <a:lumMod val="75000"/>
                  </a:schemeClr>
                </a:solidFill>
              </a:rPr>
              <a:t>DataAdapter</a:t>
            </a:r>
            <a:r>
              <a:rPr lang="en-US" dirty="0">
                <a:solidFill>
                  <a:schemeClr val="accent4">
                    <a:lumMod val="75000"/>
                  </a:schemeClr>
                </a:solidFill>
              </a:rPr>
              <a:t> Object provides a bridge between the </a:t>
            </a:r>
            <a:r>
              <a:rPr lang="en-US" dirty="0" err="1">
                <a:solidFill>
                  <a:schemeClr val="accent4">
                    <a:lumMod val="75000"/>
                  </a:schemeClr>
                </a:solidFill>
              </a:rPr>
              <a:t>DataSet</a:t>
            </a:r>
            <a:r>
              <a:rPr lang="en-US" dirty="0">
                <a:solidFill>
                  <a:schemeClr val="accent4">
                    <a:lumMod val="75000"/>
                  </a:schemeClr>
                </a:solidFill>
              </a:rPr>
              <a:t> and the Data Source. From the following section you can see each of the ADO.NET components in details with </a:t>
            </a:r>
            <a:r>
              <a:rPr lang="en-US" dirty="0" smtClean="0">
                <a:solidFill>
                  <a:schemeClr val="accent4">
                    <a:lumMod val="75000"/>
                  </a:schemeClr>
                </a:solidFill>
              </a:rPr>
              <a:t>ASP </a:t>
            </a:r>
            <a:r>
              <a:rPr lang="en-US" dirty="0">
                <a:solidFill>
                  <a:schemeClr val="accent4">
                    <a:lumMod val="75000"/>
                  </a:schemeClr>
                </a:solidFill>
              </a:rPr>
              <a:t>Source Code.</a:t>
            </a:r>
          </a:p>
          <a:p>
            <a:endParaRPr lang="en-US" dirty="0">
              <a:solidFill>
                <a:schemeClr val="accent4">
                  <a:lumMod val="75000"/>
                </a:schemeClr>
              </a:solidFill>
            </a:endParaRPr>
          </a:p>
          <a:p>
            <a:endParaRPr lang="en-US" dirty="0">
              <a:solidFill>
                <a:schemeClr val="accent4">
                  <a:lumMod val="75000"/>
                </a:schemeClr>
              </a:solidFill>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91536" y="95231"/>
            <a:ext cx="903642" cy="904076"/>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9545" y="5970418"/>
            <a:ext cx="1342526" cy="1020932"/>
          </a:xfrm>
          <a:prstGeom prst="rect">
            <a:avLst/>
          </a:prstGeom>
        </p:spPr>
      </p:pic>
    </p:spTree>
    <p:extLst>
      <p:ext uri="{BB962C8B-B14F-4D97-AF65-F5344CB8AC3E}">
        <p14:creationId xmlns:p14="http://schemas.microsoft.com/office/powerpoint/2010/main" val="30463610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solidFill>
                  <a:srgbClr val="002060"/>
                </a:solidFill>
              </a:rPr>
              <a:t>DataTable</a:t>
            </a:r>
            <a:endParaRPr lang="en-US" dirty="0">
              <a:solidFill>
                <a:srgbClr val="002060"/>
              </a:solidFill>
            </a:endParaRPr>
          </a:p>
        </p:txBody>
      </p:sp>
      <p:sp>
        <p:nvSpPr>
          <p:cNvPr id="5" name="Content Placeholder 4"/>
          <p:cNvSpPr>
            <a:spLocks noGrp="1"/>
          </p:cNvSpPr>
          <p:nvPr>
            <p:ph idx="1"/>
          </p:nvPr>
        </p:nvSpPr>
        <p:spPr>
          <a:xfrm>
            <a:off x="838200" y="1825625"/>
            <a:ext cx="10151345" cy="4351338"/>
          </a:xfrm>
        </p:spPr>
        <p:txBody>
          <a:bodyPr>
            <a:normAutofit/>
          </a:bodyPr>
          <a:lstStyle/>
          <a:p>
            <a:r>
              <a:rPr lang="en-US" dirty="0">
                <a:solidFill>
                  <a:schemeClr val="accent4">
                    <a:lumMod val="75000"/>
                  </a:schemeClr>
                </a:solidFill>
              </a:rPr>
              <a:t>The </a:t>
            </a:r>
            <a:r>
              <a:rPr lang="en-US" dirty="0" err="1">
                <a:solidFill>
                  <a:schemeClr val="accent4">
                    <a:lumMod val="75000"/>
                  </a:schemeClr>
                </a:solidFill>
              </a:rPr>
              <a:t>DataTable</a:t>
            </a:r>
            <a:r>
              <a:rPr lang="en-US" dirty="0">
                <a:solidFill>
                  <a:schemeClr val="accent4">
                    <a:lumMod val="75000"/>
                  </a:schemeClr>
                </a:solidFill>
              </a:rPr>
              <a:t> class in </a:t>
            </a:r>
            <a:r>
              <a:rPr lang="en-US" dirty="0" smtClean="0">
                <a:solidFill>
                  <a:schemeClr val="accent4">
                    <a:lumMod val="75000"/>
                  </a:schemeClr>
                </a:solidFill>
              </a:rPr>
              <a:t>ASP </a:t>
            </a:r>
            <a:r>
              <a:rPr lang="en-US" dirty="0">
                <a:solidFill>
                  <a:schemeClr val="accent4">
                    <a:lumMod val="75000"/>
                  </a:schemeClr>
                </a:solidFill>
              </a:rPr>
              <a:t>ADO.NET is a database table representation and provides a collection of columns and rows to store data in a grid form. </a:t>
            </a:r>
          </a:p>
          <a:p>
            <a:r>
              <a:rPr lang="en-US" dirty="0">
                <a:solidFill>
                  <a:schemeClr val="accent4">
                    <a:lumMod val="75000"/>
                  </a:schemeClr>
                </a:solidFill>
              </a:rPr>
              <a:t>The </a:t>
            </a:r>
            <a:r>
              <a:rPr lang="en-US" dirty="0" err="1">
                <a:solidFill>
                  <a:schemeClr val="accent4">
                    <a:lumMod val="75000"/>
                  </a:schemeClr>
                </a:solidFill>
              </a:rPr>
              <a:t>DataTable</a:t>
            </a:r>
            <a:r>
              <a:rPr lang="en-US" dirty="0">
                <a:solidFill>
                  <a:schemeClr val="accent4">
                    <a:lumMod val="75000"/>
                  </a:schemeClr>
                </a:solidFill>
              </a:rPr>
              <a:t> class provides methods and properties to remove, copy, and clone data tables. You can also apply filters and sorting on a </a:t>
            </a:r>
            <a:r>
              <a:rPr lang="en-US" dirty="0" err="1">
                <a:solidFill>
                  <a:schemeClr val="accent4">
                    <a:lumMod val="75000"/>
                  </a:schemeClr>
                </a:solidFill>
              </a:rPr>
              <a:t>DataTable</a:t>
            </a:r>
            <a:r>
              <a:rPr lang="en-US" dirty="0">
                <a:solidFill>
                  <a:schemeClr val="accent4">
                    <a:lumMod val="75000"/>
                  </a:schemeClr>
                </a:solidFill>
              </a:rPr>
              <a:t>. The Constraints property provides access to all the constraints that a data table has. You can also access the child and parent relationship using </a:t>
            </a:r>
            <a:r>
              <a:rPr lang="en-US" dirty="0" err="1">
                <a:solidFill>
                  <a:schemeClr val="accent4">
                    <a:lumMod val="75000"/>
                  </a:schemeClr>
                </a:solidFill>
              </a:rPr>
              <a:t>ChildRelation</a:t>
            </a:r>
            <a:r>
              <a:rPr lang="en-US" dirty="0">
                <a:solidFill>
                  <a:schemeClr val="accent4">
                    <a:lumMod val="75000"/>
                  </a:schemeClr>
                </a:solidFill>
              </a:rPr>
              <a:t> and </a:t>
            </a:r>
            <a:r>
              <a:rPr lang="en-US" dirty="0" err="1">
                <a:solidFill>
                  <a:schemeClr val="accent4">
                    <a:lumMod val="75000"/>
                  </a:schemeClr>
                </a:solidFill>
              </a:rPr>
              <a:t>ParentRelation</a:t>
            </a:r>
            <a:r>
              <a:rPr lang="en-US" dirty="0">
                <a:solidFill>
                  <a:schemeClr val="accent4">
                    <a:lumMod val="75000"/>
                  </a:schemeClr>
                </a:solidFill>
              </a:rPr>
              <a:t> objects.</a:t>
            </a:r>
          </a:p>
          <a:p>
            <a:endParaRPr lang="en-US" dirty="0">
              <a:solidFill>
                <a:schemeClr val="accent4">
                  <a:lumMod val="75000"/>
                </a:schemeClr>
              </a:solidFill>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91536" y="95231"/>
            <a:ext cx="903642" cy="904076"/>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9545" y="5970418"/>
            <a:ext cx="1342526" cy="1020932"/>
          </a:xfrm>
          <a:prstGeom prst="rect">
            <a:avLst/>
          </a:prstGeom>
        </p:spPr>
      </p:pic>
    </p:spTree>
    <p:extLst>
      <p:ext uri="{BB962C8B-B14F-4D97-AF65-F5344CB8AC3E}">
        <p14:creationId xmlns:p14="http://schemas.microsoft.com/office/powerpoint/2010/main" val="22389806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solidFill>
                  <a:srgbClr val="002060"/>
                </a:solidFill>
              </a:rPr>
              <a:t>DataTable</a:t>
            </a:r>
            <a:endParaRPr lang="en-US" dirty="0">
              <a:solidFill>
                <a:srgbClr val="002060"/>
              </a:solidFill>
            </a:endParaRPr>
          </a:p>
        </p:txBody>
      </p:sp>
      <p:sp>
        <p:nvSpPr>
          <p:cNvPr id="5" name="Content Placeholder 4"/>
          <p:cNvSpPr>
            <a:spLocks noGrp="1"/>
          </p:cNvSpPr>
          <p:nvPr>
            <p:ph idx="1"/>
          </p:nvPr>
        </p:nvSpPr>
        <p:spPr>
          <a:xfrm>
            <a:off x="838200" y="1825624"/>
            <a:ext cx="10151345" cy="5032375"/>
          </a:xfrm>
        </p:spPr>
        <p:txBody>
          <a:bodyPr>
            <a:normAutofit/>
          </a:bodyPr>
          <a:lstStyle/>
          <a:p>
            <a:r>
              <a:rPr lang="en-US" dirty="0">
                <a:solidFill>
                  <a:schemeClr val="accent4">
                    <a:lumMod val="75000"/>
                  </a:schemeClr>
                </a:solidFill>
              </a:rPr>
              <a:t>A </a:t>
            </a:r>
            <a:r>
              <a:rPr lang="en-US" dirty="0" err="1">
                <a:solidFill>
                  <a:schemeClr val="accent4">
                    <a:lumMod val="75000"/>
                  </a:schemeClr>
                </a:solidFill>
              </a:rPr>
              <a:t>DataTable</a:t>
            </a:r>
            <a:r>
              <a:rPr lang="en-US" dirty="0">
                <a:solidFill>
                  <a:schemeClr val="accent4">
                    <a:lumMod val="75000"/>
                  </a:schemeClr>
                </a:solidFill>
              </a:rPr>
              <a:t> object represents a database table. A data table is a collection of columns and rows. The </a:t>
            </a:r>
            <a:r>
              <a:rPr lang="en-US" dirty="0" err="1">
                <a:solidFill>
                  <a:schemeClr val="accent4">
                    <a:lumMod val="75000"/>
                  </a:schemeClr>
                </a:solidFill>
              </a:rPr>
              <a:t>DataRow</a:t>
            </a:r>
            <a:r>
              <a:rPr lang="en-US" dirty="0">
                <a:solidFill>
                  <a:schemeClr val="accent4">
                    <a:lumMod val="75000"/>
                  </a:schemeClr>
                </a:solidFill>
              </a:rPr>
              <a:t> object represents a table row, and the </a:t>
            </a:r>
            <a:r>
              <a:rPr lang="en-US" dirty="0" err="1">
                <a:solidFill>
                  <a:schemeClr val="accent4">
                    <a:lumMod val="75000"/>
                  </a:schemeClr>
                </a:solidFill>
              </a:rPr>
              <a:t>DataColumn</a:t>
            </a:r>
            <a:r>
              <a:rPr lang="en-US" dirty="0">
                <a:solidFill>
                  <a:schemeClr val="accent4">
                    <a:lumMod val="75000"/>
                  </a:schemeClr>
                </a:solidFill>
              </a:rPr>
              <a:t> object represents a column of the table. The first step to working with these three objects is to create a data table schema, which is defined by the </a:t>
            </a:r>
            <a:r>
              <a:rPr lang="en-US" dirty="0" err="1">
                <a:solidFill>
                  <a:schemeClr val="accent4">
                    <a:lumMod val="75000"/>
                  </a:schemeClr>
                </a:solidFill>
              </a:rPr>
              <a:t>DataColumnCollection</a:t>
            </a:r>
            <a:r>
              <a:rPr lang="en-US" dirty="0">
                <a:solidFill>
                  <a:schemeClr val="accent4">
                    <a:lumMod val="75000"/>
                  </a:schemeClr>
                </a:solidFill>
              </a:rPr>
              <a:t> object. You use the Add method of the </a:t>
            </a:r>
            <a:r>
              <a:rPr lang="en-US" dirty="0" err="1">
                <a:solidFill>
                  <a:schemeClr val="accent4">
                    <a:lumMod val="75000"/>
                  </a:schemeClr>
                </a:solidFill>
              </a:rPr>
              <a:t>DataColumnCollection</a:t>
            </a:r>
            <a:r>
              <a:rPr lang="en-US" dirty="0">
                <a:solidFill>
                  <a:schemeClr val="accent4">
                    <a:lumMod val="75000"/>
                  </a:schemeClr>
                </a:solidFill>
              </a:rPr>
              <a:t> to add columns to the collections. The Columns property of the </a:t>
            </a:r>
            <a:r>
              <a:rPr lang="en-US" dirty="0" err="1">
                <a:solidFill>
                  <a:schemeClr val="accent4">
                    <a:lumMod val="75000"/>
                  </a:schemeClr>
                </a:solidFill>
              </a:rPr>
              <a:t>DataTable</a:t>
            </a:r>
            <a:r>
              <a:rPr lang="en-US" dirty="0">
                <a:solidFill>
                  <a:schemeClr val="accent4">
                    <a:lumMod val="75000"/>
                  </a:schemeClr>
                </a:solidFill>
              </a:rPr>
              <a:t> object represents the </a:t>
            </a:r>
            <a:r>
              <a:rPr lang="en-US" dirty="0" err="1">
                <a:solidFill>
                  <a:schemeClr val="accent4">
                    <a:lumMod val="75000"/>
                  </a:schemeClr>
                </a:solidFill>
              </a:rPr>
              <a:t>DataColumnCollection</a:t>
            </a:r>
            <a:r>
              <a:rPr lang="en-US" dirty="0">
                <a:solidFill>
                  <a:schemeClr val="accent4">
                    <a:lumMod val="75000"/>
                  </a:schemeClr>
                </a:solidFill>
              </a:rPr>
              <a:t>, which is a collection of </a:t>
            </a:r>
            <a:r>
              <a:rPr lang="en-US" dirty="0" err="1">
                <a:solidFill>
                  <a:schemeClr val="accent4">
                    <a:lumMod val="75000"/>
                  </a:schemeClr>
                </a:solidFill>
              </a:rPr>
              <a:t>DataColumn</a:t>
            </a:r>
            <a:r>
              <a:rPr lang="en-US" dirty="0">
                <a:solidFill>
                  <a:schemeClr val="accent4">
                    <a:lumMod val="75000"/>
                  </a:schemeClr>
                </a:solidFill>
              </a:rPr>
              <a:t> objects in a </a:t>
            </a:r>
            <a:r>
              <a:rPr lang="en-US" dirty="0" err="1">
                <a:solidFill>
                  <a:schemeClr val="accent4">
                    <a:lumMod val="75000"/>
                  </a:schemeClr>
                </a:solidFill>
              </a:rPr>
              <a:t>DataTable</a:t>
            </a:r>
            <a:r>
              <a:rPr lang="en-US" dirty="0">
                <a:solidFill>
                  <a:schemeClr val="accent4">
                    <a:lumMod val="75000"/>
                  </a:schemeClr>
                </a:solidFill>
              </a:rPr>
              <a:t>. You use a </a:t>
            </a:r>
            <a:r>
              <a:rPr lang="en-US" dirty="0" err="1">
                <a:solidFill>
                  <a:schemeClr val="accent4">
                    <a:lumMod val="75000"/>
                  </a:schemeClr>
                </a:solidFill>
              </a:rPr>
              <a:t>DataRow</a:t>
            </a:r>
            <a:r>
              <a:rPr lang="en-US" dirty="0">
                <a:solidFill>
                  <a:schemeClr val="accent4">
                    <a:lumMod val="75000"/>
                  </a:schemeClr>
                </a:solidFill>
              </a:rPr>
              <a:t> object to add data to a data table. </a:t>
            </a:r>
            <a:r>
              <a:rPr lang="en-US" dirty="0" err="1">
                <a:solidFill>
                  <a:schemeClr val="accent4">
                    <a:lumMod val="75000"/>
                  </a:schemeClr>
                </a:solidFill>
              </a:rPr>
              <a:t>TheDataRowCollection</a:t>
            </a:r>
            <a:r>
              <a:rPr lang="en-US" dirty="0">
                <a:solidFill>
                  <a:schemeClr val="accent4">
                    <a:lumMod val="75000"/>
                  </a:schemeClr>
                </a:solidFill>
              </a:rPr>
              <a:t> object represents a collection of rows of a </a:t>
            </a:r>
            <a:r>
              <a:rPr lang="en-US" dirty="0" err="1">
                <a:solidFill>
                  <a:schemeClr val="accent4">
                    <a:lumMod val="75000"/>
                  </a:schemeClr>
                </a:solidFill>
              </a:rPr>
              <a:t>DataTable</a:t>
            </a:r>
            <a:r>
              <a:rPr lang="en-US" dirty="0">
                <a:solidFill>
                  <a:schemeClr val="accent4">
                    <a:lumMod val="75000"/>
                  </a:schemeClr>
                </a:solidFill>
              </a:rPr>
              <a:t> object, which can be accessed by its Rows property.</a:t>
            </a:r>
          </a:p>
          <a:p>
            <a:endParaRPr lang="en-US" dirty="0">
              <a:solidFill>
                <a:schemeClr val="accent4">
                  <a:lumMod val="75000"/>
                </a:schemeClr>
              </a:solidFill>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91536" y="95231"/>
            <a:ext cx="903642" cy="904076"/>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9545" y="5970418"/>
            <a:ext cx="1342526" cy="1020932"/>
          </a:xfrm>
          <a:prstGeom prst="rect">
            <a:avLst/>
          </a:prstGeom>
        </p:spPr>
      </p:pic>
    </p:spTree>
    <p:extLst>
      <p:ext uri="{BB962C8B-B14F-4D97-AF65-F5344CB8AC3E}">
        <p14:creationId xmlns:p14="http://schemas.microsoft.com/office/powerpoint/2010/main" val="12908845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rgbClr val="002060"/>
                </a:solidFill>
              </a:rPr>
              <a:t>Figure shows the relationship between the </a:t>
            </a:r>
            <a:r>
              <a:rPr lang="en-US" dirty="0" err="1">
                <a:solidFill>
                  <a:srgbClr val="002060"/>
                </a:solidFill>
              </a:rPr>
              <a:t>DataTable</a:t>
            </a:r>
            <a:r>
              <a:rPr lang="en-US" dirty="0">
                <a:solidFill>
                  <a:srgbClr val="002060"/>
                </a:solidFill>
              </a:rPr>
              <a:t>, </a:t>
            </a:r>
            <a:r>
              <a:rPr lang="en-US" dirty="0" err="1">
                <a:solidFill>
                  <a:srgbClr val="002060"/>
                </a:solidFill>
              </a:rPr>
              <a:t>DataRow</a:t>
            </a:r>
            <a:r>
              <a:rPr lang="en-US" dirty="0">
                <a:solidFill>
                  <a:srgbClr val="002060"/>
                </a:solidFill>
              </a:rPr>
              <a:t>, and </a:t>
            </a:r>
            <a:r>
              <a:rPr lang="en-US" dirty="0" err="1">
                <a:solidFill>
                  <a:srgbClr val="002060"/>
                </a:solidFill>
              </a:rPr>
              <a:t>DataColumn</a:t>
            </a:r>
            <a:r>
              <a:rPr lang="en-US" dirty="0">
                <a:solidFill>
                  <a:srgbClr val="002060"/>
                </a:solidFill>
              </a:rPr>
              <a:t>.</a:t>
            </a:r>
            <a:endParaRPr lang="en-US" dirty="0">
              <a:solidFill>
                <a:srgbClr val="002060"/>
              </a:solidFill>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91536" y="95231"/>
            <a:ext cx="903642" cy="904076"/>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9545" y="5970418"/>
            <a:ext cx="1342526" cy="1020932"/>
          </a:xfrm>
          <a:prstGeom prst="rect">
            <a:avLst/>
          </a:prstGeom>
        </p:spPr>
      </p:pic>
      <p:pic>
        <p:nvPicPr>
          <p:cNvPr id="6" name="Content Placeholder 1"/>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838200" y="1712204"/>
            <a:ext cx="3805213" cy="5000568"/>
          </a:xfrm>
        </p:spPr>
      </p:pic>
    </p:spTree>
    <p:extLst>
      <p:ext uri="{BB962C8B-B14F-4D97-AF65-F5344CB8AC3E}">
        <p14:creationId xmlns:p14="http://schemas.microsoft.com/office/powerpoint/2010/main" val="118219440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1081</TotalTime>
  <Words>799</Words>
  <Application>Microsoft Office PowerPoint</Application>
  <PresentationFormat>Widescreen</PresentationFormat>
  <Paragraphs>25</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Connected and Disconnected Data Access Architecture</vt:lpstr>
      <vt:lpstr>Introduction</vt:lpstr>
      <vt:lpstr>Introduction</vt:lpstr>
      <vt:lpstr>Introduction</vt:lpstr>
      <vt:lpstr>DataSet</vt:lpstr>
      <vt:lpstr>DataSet</vt:lpstr>
      <vt:lpstr>DataTable</vt:lpstr>
      <vt:lpstr>DataTable</vt:lpstr>
      <vt:lpstr>Figure shows the relationship between the DataTable, DataRow, and DataColumn.</vt:lpstr>
      <vt:lpstr>DataTable</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Divyesh</dc:creator>
  <cp:lastModifiedBy>Divyesh</cp:lastModifiedBy>
  <cp:revision>249</cp:revision>
  <dcterms:created xsi:type="dcterms:W3CDTF">2020-05-18T03:14:36Z</dcterms:created>
  <dcterms:modified xsi:type="dcterms:W3CDTF">2022-01-11T02:36:41Z</dcterms:modified>
</cp:coreProperties>
</file>