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4" r:id="rId7"/>
    <p:sldId id="275" r:id="rId8"/>
    <p:sldId id="271" r:id="rId9"/>
    <p:sldId id="272" r:id="rId10"/>
    <p:sldId id="273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constructor initializes an object when it is created. </a:t>
            </a:r>
            <a:r>
              <a:rPr lang="en-US" dirty="0"/>
              <a:t>It has the same name as its class </a:t>
            </a:r>
            <a:r>
              <a:rPr lang="en-US" dirty="0" smtClean="0"/>
              <a:t>and is </a:t>
            </a:r>
            <a:r>
              <a:rPr lang="en-US" dirty="0"/>
              <a:t>syntactically similar to a method. </a:t>
            </a:r>
            <a:r>
              <a:rPr lang="en-US" dirty="0"/>
              <a:t>However, constructors have no explicit return type.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new with Value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making the fundamental types, such </a:t>
            </a:r>
            <a:r>
              <a:rPr lang="en-US" dirty="0" err="1"/>
              <a:t>int</a:t>
            </a:r>
            <a:r>
              <a:rPr lang="en-US" dirty="0"/>
              <a:t> or char, into reference types </a:t>
            </a:r>
            <a:r>
              <a:rPr lang="en-US" dirty="0"/>
              <a:t>greatly improves </a:t>
            </a:r>
            <a:r>
              <a:rPr lang="en-US" dirty="0"/>
              <a:t>your program’s performance</a:t>
            </a:r>
            <a:r>
              <a:rPr lang="en-US" dirty="0"/>
              <a:t>.</a:t>
            </a:r>
          </a:p>
          <a:p>
            <a:r>
              <a:rPr lang="en-US" dirty="0"/>
              <a:t>As a point of interest, it is permitted to use new with the value types, as shown here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();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concluding this chapter, it is necessary to introduce this. When a method is called</a:t>
            </a:r>
            <a:r>
              <a:rPr lang="en-US" dirty="0"/>
              <a:t>, it </a:t>
            </a:r>
            <a:r>
              <a:rPr lang="en-US" dirty="0"/>
              <a:t>is automatically passed a reference to the invoking </a:t>
            </a:r>
            <a:r>
              <a:rPr lang="en-US" dirty="0"/>
              <a:t>object.</a:t>
            </a:r>
          </a:p>
          <a:p>
            <a:r>
              <a:rPr lang="en-US" dirty="0"/>
              <a:t>This reference is called this. Therefore, this refers to the object on </a:t>
            </a:r>
            <a:r>
              <a:rPr lang="en-US" dirty="0"/>
              <a:t>which the </a:t>
            </a:r>
            <a:r>
              <a:rPr lang="en-US" dirty="0"/>
              <a:t>method is acting</a:t>
            </a:r>
            <a:r>
              <a:rPr lang="en-US" dirty="0"/>
              <a:t>.</a:t>
            </a:r>
          </a:p>
          <a:p>
            <a:r>
              <a:rPr lang="en-US" dirty="0"/>
              <a:t>Actually, no C# programmer would use this as just shown because nothing is </a:t>
            </a:r>
            <a:r>
              <a:rPr lang="en-US" dirty="0"/>
              <a:t>gained and </a:t>
            </a:r>
            <a:r>
              <a:rPr lang="en-US" dirty="0"/>
              <a:t>the standard form is easier</a:t>
            </a:r>
            <a:r>
              <a:rPr lang="en-US" dirty="0"/>
              <a:t>.</a:t>
            </a:r>
          </a:p>
          <a:p>
            <a:r>
              <a:rPr lang="en-US" dirty="0"/>
              <a:t>However, this has some important uses. </a:t>
            </a:r>
            <a:r>
              <a:rPr lang="en-US" dirty="0"/>
              <a:t>For example, </a:t>
            </a:r>
            <a:r>
              <a:rPr lang="en-US" dirty="0"/>
              <a:t>the C</a:t>
            </a:r>
            <a:r>
              <a:rPr lang="en-US" dirty="0"/>
              <a:t># syntax permits the name of a parameter or a local variable to be the same as the name </a:t>
            </a:r>
            <a:r>
              <a:rPr lang="en-US" dirty="0"/>
              <a:t>of an </a:t>
            </a:r>
            <a:r>
              <a:rPr lang="en-US" dirty="0"/>
              <a:t>instance variable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this happens, the local name hides the instance variable. You </a:t>
            </a:r>
            <a:r>
              <a:rPr lang="en-US" dirty="0"/>
              <a:t>can gain </a:t>
            </a:r>
            <a:r>
              <a:rPr lang="en-US" dirty="0"/>
              <a:t>access to the hidden instance variable by referring to it through this</a:t>
            </a:r>
            <a:r>
              <a:rPr lang="en-US" dirty="0"/>
              <a:t>. </a:t>
            </a:r>
            <a:r>
              <a:rPr lang="en-US" dirty="0"/>
              <a:t>For example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version, the names of the parameters are the same as the names of the </a:t>
            </a:r>
            <a:r>
              <a:rPr lang="en-US" dirty="0"/>
              <a:t>instance variables</a:t>
            </a:r>
            <a:r>
              <a:rPr lang="en-US" dirty="0"/>
              <a:t>, thus hiding them. </a:t>
            </a:r>
            <a:r>
              <a:rPr lang="en-US" dirty="0"/>
              <a:t>However, this is used to “uncover” the instance variables.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40" y="3202978"/>
            <a:ext cx="516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constructor initializes an object when it is created. It has the same name as its class and is syntactically similar to a method. However, constructors have no explicit return type.</a:t>
            </a:r>
          </a:p>
          <a:p>
            <a:r>
              <a:rPr lang="en-US" dirty="0"/>
              <a:t>The general </a:t>
            </a:r>
            <a:r>
              <a:rPr lang="en-US" dirty="0"/>
              <a:t>form of a constructor is shown here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you will use a constructor to give initial values to the instance variables </a:t>
            </a:r>
            <a:r>
              <a:rPr lang="en-US" dirty="0"/>
              <a:t>defined by </a:t>
            </a:r>
            <a:r>
              <a:rPr lang="en-US" dirty="0"/>
              <a:t>the class or to perform any other startup procedures required to create a fully </a:t>
            </a:r>
            <a:r>
              <a:rPr lang="en-US" dirty="0"/>
              <a:t>formed object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73" y="3646001"/>
            <a:ext cx="3562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access is public because constructors are normally called from </a:t>
            </a:r>
            <a:r>
              <a:rPr lang="en-US" dirty="0"/>
              <a:t>outside their </a:t>
            </a:r>
            <a:r>
              <a:rPr lang="en-US" dirty="0"/>
              <a:t>class. The </a:t>
            </a:r>
            <a:r>
              <a:rPr lang="en-US" dirty="0" err="1"/>
              <a:t>param</a:t>
            </a:r>
            <a:r>
              <a:rPr lang="en-US" dirty="0"/>
              <a:t>-list can be empty, or it can specify one or more parameters</a:t>
            </a:r>
            <a:r>
              <a:rPr lang="en-US" dirty="0"/>
              <a:t>.</a:t>
            </a:r>
          </a:p>
          <a:p>
            <a:r>
              <a:rPr lang="en-US" dirty="0"/>
              <a:t>All classes have constructors, whether you define one or not, because C# </a:t>
            </a:r>
            <a:r>
              <a:rPr lang="en-US" dirty="0"/>
              <a:t>automatically provides </a:t>
            </a:r>
            <a:r>
              <a:rPr lang="en-US" dirty="0"/>
              <a:t>a default constructor that causes all member variables to be initialized to </a:t>
            </a:r>
            <a:r>
              <a:rPr lang="en-US" dirty="0"/>
              <a:t>their default </a:t>
            </a:r>
            <a:r>
              <a:rPr lang="en-US" dirty="0"/>
              <a:t>values</a:t>
            </a:r>
            <a:r>
              <a:rPr lang="en-US" dirty="0"/>
              <a:t>.</a:t>
            </a:r>
          </a:p>
          <a:p>
            <a:r>
              <a:rPr lang="en-US" dirty="0"/>
              <a:t>For most value types, the default value is zero. For bool, the default is false</a:t>
            </a:r>
            <a:r>
              <a:rPr lang="en-US" dirty="0"/>
              <a:t>. For </a:t>
            </a:r>
            <a:r>
              <a:rPr lang="en-US" dirty="0"/>
              <a:t>reference types, the default is null. </a:t>
            </a:r>
            <a:endParaRPr lang="en-US" dirty="0"/>
          </a:p>
          <a:p>
            <a:r>
              <a:rPr lang="en-US" dirty="0"/>
              <a:t>However</a:t>
            </a:r>
            <a:r>
              <a:rPr lang="en-US" dirty="0"/>
              <a:t>, once you define your own constructor, </a:t>
            </a:r>
            <a:r>
              <a:rPr lang="en-US" dirty="0"/>
              <a:t>the default </a:t>
            </a:r>
            <a:r>
              <a:rPr lang="en-US" dirty="0"/>
              <a:t>constructor is no longer used.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the constructor is specified as public. This is because the constructor will </a:t>
            </a:r>
            <a:r>
              <a:rPr lang="en-US" dirty="0"/>
              <a:t>be called </a:t>
            </a:r>
            <a:r>
              <a:rPr lang="en-US" dirty="0"/>
              <a:t>from code defined outside of its class</a:t>
            </a:r>
            <a:r>
              <a:rPr lang="en-US" dirty="0"/>
              <a:t>.</a:t>
            </a:r>
          </a:p>
          <a:p>
            <a:r>
              <a:rPr lang="en-US" dirty="0"/>
              <a:t>Constructor </a:t>
            </a:r>
            <a:r>
              <a:rPr lang="en-US" dirty="0"/>
              <a:t>is called by new when an object is created.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are added to a constructor in the same way they are added to a method: </a:t>
            </a:r>
            <a:r>
              <a:rPr lang="en-US" dirty="0"/>
              <a:t>just declare </a:t>
            </a:r>
            <a:r>
              <a:rPr lang="en-US" dirty="0"/>
              <a:t>them inside the parentheses after the constructor’s name.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and Destructors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define a method that will be called just prior to an object’s final </a:t>
            </a:r>
            <a:r>
              <a:rPr lang="en-US" dirty="0"/>
              <a:t>destruction by </a:t>
            </a:r>
            <a:r>
              <a:rPr lang="en-US" dirty="0"/>
              <a:t>the garbage collector</a:t>
            </a:r>
            <a:r>
              <a:rPr lang="en-US" dirty="0"/>
              <a:t>.</a:t>
            </a:r>
          </a:p>
          <a:p>
            <a:r>
              <a:rPr lang="en-US" dirty="0"/>
              <a:t>This method is called a destructor, and it can be used in some </a:t>
            </a:r>
            <a:r>
              <a:rPr lang="en-US" dirty="0"/>
              <a:t>highly specialized </a:t>
            </a:r>
            <a:r>
              <a:rPr lang="en-US" dirty="0"/>
              <a:t>situations to ensure that an object terminates cleanly</a:t>
            </a:r>
            <a:r>
              <a:rPr lang="en-US" dirty="0"/>
              <a:t>.</a:t>
            </a:r>
          </a:p>
          <a:p>
            <a:r>
              <a:rPr lang="en-US" dirty="0"/>
              <a:t>For example, you </a:t>
            </a:r>
            <a:r>
              <a:rPr lang="en-US" dirty="0"/>
              <a:t>might use </a:t>
            </a:r>
            <a:r>
              <a:rPr lang="en-US" dirty="0"/>
              <a:t>a destructor to ensure that a system resource owned by an object is released</a:t>
            </a:r>
            <a:r>
              <a:rPr lang="en-US" dirty="0"/>
              <a:t>. </a:t>
            </a:r>
            <a:r>
              <a:rPr lang="en-US" dirty="0"/>
              <a:t>It must </a:t>
            </a:r>
            <a:r>
              <a:rPr lang="en-US" dirty="0"/>
              <a:t>be stated </a:t>
            </a:r>
            <a:r>
              <a:rPr lang="en-US" dirty="0"/>
              <a:t>at the outset that destructors are a very advanced feature that </a:t>
            </a:r>
            <a:r>
              <a:rPr lang="en-US" dirty="0"/>
              <a:t>are applicable </a:t>
            </a:r>
            <a:r>
              <a:rPr lang="en-US" dirty="0"/>
              <a:t>only </a:t>
            </a:r>
            <a:r>
              <a:rPr lang="en-US" dirty="0"/>
              <a:t>to certain </a:t>
            </a:r>
            <a:r>
              <a:rPr lang="en-US" dirty="0"/>
              <a:t>rare cases. They are not normally needed.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71" y="5264150"/>
            <a:ext cx="27146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and Destructors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class-name is the name of the class. Thus, a destructor is declared like a </a:t>
            </a:r>
            <a:r>
              <a:rPr lang="en-US" dirty="0"/>
              <a:t>constructor except </a:t>
            </a:r>
            <a:r>
              <a:rPr lang="en-US" dirty="0"/>
              <a:t>that it is preceded with a ~ (tilde). </a:t>
            </a:r>
            <a:r>
              <a:rPr lang="en-US" dirty="0"/>
              <a:t>Notice it has no return type and takes </a:t>
            </a:r>
            <a:r>
              <a:rPr lang="en-US" dirty="0"/>
              <a:t>no arguments</a:t>
            </a:r>
            <a:r>
              <a:rPr lang="en-US" dirty="0" smtClean="0"/>
              <a:t>.</a:t>
            </a:r>
          </a:p>
          <a:p>
            <a:r>
              <a:rPr lang="en-US" dirty="0"/>
              <a:t>To add a destructor to a class, you simply include it as a member. It is called </a:t>
            </a:r>
            <a:r>
              <a:rPr lang="en-US" dirty="0" smtClean="0"/>
              <a:t>whenever an </a:t>
            </a:r>
            <a:r>
              <a:rPr lang="en-US" dirty="0"/>
              <a:t>object of its class is about to be recycled. Inside the destructor, you will specify </a:t>
            </a:r>
            <a:r>
              <a:rPr lang="en-US" dirty="0" smtClean="0"/>
              <a:t>those actions </a:t>
            </a:r>
            <a:r>
              <a:rPr lang="en-US" dirty="0"/>
              <a:t>that must be performed before an object is destroyed</a:t>
            </a:r>
            <a:r>
              <a:rPr lang="en-US" dirty="0" smtClean="0"/>
              <a:t>.</a:t>
            </a:r>
          </a:p>
          <a:p>
            <a:r>
              <a:rPr lang="en-US" dirty="0"/>
              <a:t>It is important to understand that the destructor is called just prior to garbage collection</a:t>
            </a:r>
            <a:r>
              <a:rPr lang="en-US" dirty="0" smtClean="0"/>
              <a:t>. </a:t>
            </a:r>
            <a:r>
              <a:rPr lang="en-US" dirty="0"/>
              <a:t>It is not called when a variable containing a reference to an object goes out of </a:t>
            </a:r>
            <a:r>
              <a:rPr lang="en-US" dirty="0" smtClean="0"/>
              <a:t>scope.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Operator Revisited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more about classes and their constructors, let’s take a closer look at </a:t>
            </a:r>
            <a:r>
              <a:rPr lang="en-US" dirty="0"/>
              <a:t>the new </a:t>
            </a:r>
            <a:r>
              <a:rPr lang="en-US" dirty="0"/>
              <a:t>operator. As it relates to classes, the new operator has this general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new </a:t>
            </a:r>
            <a:r>
              <a:rPr lang="en-US" i="1" dirty="0"/>
              <a:t>class-name(</a:t>
            </a:r>
            <a:r>
              <a:rPr lang="en-US" i="1" dirty="0" err="1"/>
              <a:t>arg</a:t>
            </a:r>
            <a:r>
              <a:rPr lang="en-US" i="1" dirty="0"/>
              <a:t>-list</a:t>
            </a:r>
            <a:r>
              <a:rPr lang="en-US" i="1" dirty="0"/>
              <a:t>)</a:t>
            </a:r>
          </a:p>
          <a:p>
            <a:r>
              <a:rPr lang="en-US" dirty="0"/>
              <a:t>Here, class-name is the name of the class that is being instantiated. The class name </a:t>
            </a:r>
            <a:r>
              <a:rPr lang="en-US" dirty="0"/>
              <a:t>followed by </a:t>
            </a:r>
            <a:r>
              <a:rPr lang="en-US" dirty="0"/>
              <a:t>parentheses specifies the constructor for the class. If a class does not define its </a:t>
            </a:r>
            <a:r>
              <a:rPr lang="en-US" dirty="0"/>
              <a:t>own constructor</a:t>
            </a:r>
            <a:r>
              <a:rPr lang="en-US" dirty="0"/>
              <a:t>, new will use the default constructor supplied by C#. Thus, new can be </a:t>
            </a:r>
            <a:r>
              <a:rPr lang="en-US" dirty="0"/>
              <a:t>used to </a:t>
            </a:r>
            <a:r>
              <a:rPr lang="en-US" dirty="0"/>
              <a:t>create an object of any class type.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new with Value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this point, you might be asking why you don’t need to use new for variables of the </a:t>
            </a:r>
            <a:r>
              <a:rPr lang="en-US" dirty="0"/>
              <a:t>value types</a:t>
            </a:r>
            <a:r>
              <a:rPr lang="en-US" dirty="0"/>
              <a:t>, such as </a:t>
            </a:r>
            <a:r>
              <a:rPr lang="en-US" dirty="0" err="1"/>
              <a:t>int</a:t>
            </a:r>
            <a:r>
              <a:rPr lang="en-US" dirty="0"/>
              <a:t> or float</a:t>
            </a:r>
            <a:r>
              <a:rPr lang="en-US" dirty="0"/>
              <a:t>?</a:t>
            </a:r>
          </a:p>
          <a:p>
            <a:r>
              <a:rPr lang="en-US" dirty="0"/>
              <a:t>In C#, a variable of a value type contains its own value. </a:t>
            </a:r>
            <a:r>
              <a:rPr lang="en-US" dirty="0"/>
              <a:t>Memory to </a:t>
            </a:r>
            <a:r>
              <a:rPr lang="en-US" dirty="0"/>
              <a:t>hold this value is automatically provided when the program is run. Thus, there is </a:t>
            </a:r>
            <a:r>
              <a:rPr lang="en-US" dirty="0"/>
              <a:t>no need </a:t>
            </a:r>
            <a:r>
              <a:rPr lang="en-US" dirty="0"/>
              <a:t>to explicitly allocate this memory using new</a:t>
            </a:r>
            <a:r>
              <a:rPr lang="en-US" dirty="0"/>
              <a:t>.</a:t>
            </a:r>
          </a:p>
          <a:p>
            <a:r>
              <a:rPr lang="en-US" dirty="0"/>
              <a:t>Conversely, a reference variable </a:t>
            </a:r>
            <a:r>
              <a:rPr lang="en-US" dirty="0"/>
              <a:t>stores a </a:t>
            </a:r>
            <a:r>
              <a:rPr lang="en-US" dirty="0"/>
              <a:t>reference to an object. The memory to hold this object must be allocated dynamically</a:t>
            </a:r>
            <a:r>
              <a:rPr lang="en-US" dirty="0"/>
              <a:t>, during </a:t>
            </a:r>
            <a:r>
              <a:rPr lang="en-US" dirty="0"/>
              <a:t>execution.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894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Constructors</vt:lpstr>
      <vt:lpstr>Introduction</vt:lpstr>
      <vt:lpstr>Introduction</vt:lpstr>
      <vt:lpstr>Introduction</vt:lpstr>
      <vt:lpstr>Parameterized Constructors</vt:lpstr>
      <vt:lpstr>Garbage Collection and Destructors</vt:lpstr>
      <vt:lpstr>Garbage Collection and Destructors</vt:lpstr>
      <vt:lpstr>The new Operator Revisited</vt:lpstr>
      <vt:lpstr>Using new with Value Types</vt:lpstr>
      <vt:lpstr>Using new with Value Types</vt:lpstr>
      <vt:lpstr>The this Keyword</vt:lpstr>
      <vt:lpstr>The this Keyword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298</cp:revision>
  <dcterms:created xsi:type="dcterms:W3CDTF">2020-05-18T03:14:36Z</dcterms:created>
  <dcterms:modified xsi:type="dcterms:W3CDTF">2020-09-09T07:01:57Z</dcterms:modified>
</cp:coreProperties>
</file>