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70" r:id="rId5"/>
    <p:sldId id="271" r:id="rId6"/>
    <p:sldId id="269" r:id="rId7"/>
    <p:sldId id="272" r:id="rId8"/>
    <p:sldId id="273"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02"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12/14/2021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12/14/2021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12/14/2021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12/14/2021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2060"/>
                </a:solidFill>
              </a:rPr>
              <a:t>Label, Literal and </a:t>
            </a:r>
            <a:r>
              <a:rPr lang="en-US" dirty="0" err="1" smtClean="0">
                <a:solidFill>
                  <a:srgbClr val="002060"/>
                </a:solidFill>
              </a:rPr>
              <a:t>TextBox</a:t>
            </a:r>
            <a:r>
              <a:rPr lang="en-US" dirty="0" smtClean="0">
                <a:solidFill>
                  <a:srgbClr val="002060"/>
                </a:solidFill>
              </a:rPr>
              <a:t> Control</a:t>
            </a:r>
            <a:endParaRPr lang="en-US" dirty="0">
              <a:solidFill>
                <a:srgbClr val="002060"/>
              </a:solidFill>
            </a:endParaRPr>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Label Control</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a:solidFill>
                  <a:schemeClr val="accent4">
                    <a:lumMod val="75000"/>
                  </a:schemeClr>
                </a:solidFill>
              </a:rPr>
              <a:t>This control is used to display textual information on the web forms. It is mainly used to create caption for the other </a:t>
            </a:r>
            <a:r>
              <a:rPr lang="en-US" dirty="0" smtClean="0">
                <a:solidFill>
                  <a:schemeClr val="accent4">
                    <a:lumMod val="75000"/>
                  </a:schemeClr>
                </a:solidFill>
              </a:rPr>
              <a:t>controls.</a:t>
            </a:r>
          </a:p>
          <a:p>
            <a:r>
              <a:rPr lang="en-US" dirty="0" smtClean="0">
                <a:solidFill>
                  <a:schemeClr val="accent4">
                    <a:lumMod val="75000"/>
                  </a:schemeClr>
                </a:solidFill>
              </a:rPr>
              <a:t>To </a:t>
            </a:r>
            <a:r>
              <a:rPr lang="en-US" dirty="0">
                <a:solidFill>
                  <a:schemeClr val="accent4">
                    <a:lumMod val="75000"/>
                  </a:schemeClr>
                </a:solidFill>
              </a:rPr>
              <a:t>create label either we can write code or use the drag and drop facility of visual studio </a:t>
            </a:r>
            <a:r>
              <a:rPr lang="en-US" dirty="0" smtClean="0">
                <a:solidFill>
                  <a:schemeClr val="accent4">
                    <a:lumMod val="75000"/>
                  </a:schemeClr>
                </a:solidFill>
              </a:rPr>
              <a:t>2010.</a:t>
            </a:r>
            <a:endParaRPr lang="en-US" dirty="0">
              <a:solidFill>
                <a:schemeClr val="accent4">
                  <a:lumMod val="75000"/>
                </a:schemeClr>
              </a:solidFill>
            </a:endParaRPr>
          </a:p>
          <a:p>
            <a:r>
              <a:rPr lang="en-US" dirty="0">
                <a:solidFill>
                  <a:schemeClr val="accent4">
                    <a:lumMod val="75000"/>
                  </a:schemeClr>
                </a:solidFill>
              </a:rPr>
              <a:t>This is server side control, asp provides own tag to create label. The example is given below</a:t>
            </a:r>
            <a:r>
              <a:rPr lang="en-US" dirty="0" smtClean="0">
                <a:solidFill>
                  <a:schemeClr val="accent4">
                    <a:lumMod val="75000"/>
                  </a:schemeClr>
                </a:solidFill>
              </a:rPr>
              <a:t>.</a:t>
            </a:r>
            <a:endParaRPr lang="en-US" dirty="0">
              <a:solidFill>
                <a:schemeClr val="accent4">
                  <a:lumMod val="75000"/>
                </a:schemeClr>
              </a:solidFill>
            </a:endParaRPr>
          </a:p>
          <a:p>
            <a:r>
              <a:rPr lang="en-US" dirty="0">
                <a:solidFill>
                  <a:schemeClr val="accent4">
                    <a:lumMod val="75000"/>
                  </a:schemeClr>
                </a:solidFill>
              </a:rPr>
              <a:t>&lt; </a:t>
            </a:r>
            <a:r>
              <a:rPr lang="en-US" dirty="0" err="1" smtClean="0">
                <a:solidFill>
                  <a:schemeClr val="accent4">
                    <a:lumMod val="75000"/>
                  </a:schemeClr>
                </a:solidFill>
              </a:rPr>
              <a:t>asp:Label</a:t>
            </a:r>
            <a:r>
              <a:rPr lang="en-US" dirty="0" smtClean="0">
                <a:solidFill>
                  <a:schemeClr val="accent4">
                    <a:lumMod val="75000"/>
                  </a:schemeClr>
                </a:solidFill>
              </a:rPr>
              <a:t> ID</a:t>
            </a:r>
            <a:r>
              <a:rPr lang="en-US" dirty="0">
                <a:solidFill>
                  <a:schemeClr val="accent4">
                    <a:lumMod val="75000"/>
                  </a:schemeClr>
                </a:solidFill>
              </a:rPr>
              <a:t>="Label1" </a:t>
            </a:r>
            <a:r>
              <a:rPr lang="en-US" dirty="0" err="1">
                <a:solidFill>
                  <a:schemeClr val="accent4">
                    <a:lumMod val="75000"/>
                  </a:schemeClr>
                </a:solidFill>
              </a:rPr>
              <a:t>runat</a:t>
            </a:r>
            <a:r>
              <a:rPr lang="en-US" dirty="0">
                <a:solidFill>
                  <a:schemeClr val="accent4">
                    <a:lumMod val="75000"/>
                  </a:schemeClr>
                </a:solidFill>
              </a:rPr>
              <a:t>="server" Text="Label" &gt;&lt;/</a:t>
            </a:r>
            <a:r>
              <a:rPr lang="en-US" dirty="0" err="1">
                <a:solidFill>
                  <a:schemeClr val="accent4">
                    <a:lumMod val="75000"/>
                  </a:schemeClr>
                </a:solidFill>
              </a:rPr>
              <a:t>asp:Label</a:t>
            </a:r>
            <a:r>
              <a:rPr lang="en-US" dirty="0">
                <a:solidFill>
                  <a:schemeClr val="accent4">
                    <a:lumMod val="75000"/>
                  </a:schemeClr>
                </a:solidFill>
              </a:rPr>
              <a:t>&gt; </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Label, Literal and </a:t>
            </a:r>
            <a:r>
              <a:rPr lang="en-US" dirty="0" err="1" smtClean="0">
                <a:solidFill>
                  <a:srgbClr val="002060"/>
                </a:solidFill>
              </a:rPr>
              <a:t>TextBox</a:t>
            </a:r>
            <a:r>
              <a:rPr lang="en-US" dirty="0" smtClean="0">
                <a:solidFill>
                  <a:srgbClr val="002060"/>
                </a:solidFill>
              </a:rPr>
              <a:t> </a:t>
            </a:r>
            <a:r>
              <a:rPr lang="en-US" dirty="0">
                <a:solidFill>
                  <a:srgbClr val="002060"/>
                </a:solidFill>
              </a:rPr>
              <a:t>Control</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083735972"/>
              </p:ext>
            </p:extLst>
          </p:nvPr>
        </p:nvGraphicFramePr>
        <p:xfrm>
          <a:off x="946670" y="1690688"/>
          <a:ext cx="9692643" cy="4823456"/>
        </p:xfrm>
        <a:graphic>
          <a:graphicData uri="http://schemas.openxmlformats.org/drawingml/2006/table">
            <a:tbl>
              <a:tblPr>
                <a:tableStyleId>{5940675A-B579-460E-94D1-54222C63F5DA}</a:tableStyleId>
              </a:tblPr>
              <a:tblGrid>
                <a:gridCol w="1731984"/>
                <a:gridCol w="7960659"/>
              </a:tblGrid>
              <a:tr h="266279">
                <a:tc>
                  <a:txBody>
                    <a:bodyPr/>
                    <a:lstStyle/>
                    <a:p>
                      <a:pPr algn="l" fontAlgn="t"/>
                      <a:r>
                        <a:rPr lang="en-IN" b="1" dirty="0">
                          <a:solidFill>
                            <a:schemeClr val="accent4">
                              <a:lumMod val="75000"/>
                            </a:schemeClr>
                          </a:solidFill>
                        </a:rPr>
                        <a:t>Property</a:t>
                      </a:r>
                    </a:p>
                  </a:txBody>
                  <a:tcPr marL="57557" marR="57557" marT="57557" marB="57557"/>
                </a:tc>
                <a:tc>
                  <a:txBody>
                    <a:bodyPr/>
                    <a:lstStyle/>
                    <a:p>
                      <a:pPr algn="l" fontAlgn="t"/>
                      <a:r>
                        <a:rPr lang="en-IN" b="1" dirty="0">
                          <a:solidFill>
                            <a:schemeClr val="accent4">
                              <a:lumMod val="75000"/>
                            </a:schemeClr>
                          </a:solidFill>
                        </a:rPr>
                        <a:t>Description</a:t>
                      </a:r>
                    </a:p>
                  </a:txBody>
                  <a:tcPr marL="57557" marR="57557" marT="57557" marB="57557"/>
                </a:tc>
              </a:tr>
              <a:tr h="371178">
                <a:tc>
                  <a:txBody>
                    <a:bodyPr/>
                    <a:lstStyle/>
                    <a:p>
                      <a:pPr algn="just" fontAlgn="t"/>
                      <a:r>
                        <a:rPr lang="en-IN">
                          <a:solidFill>
                            <a:schemeClr val="accent4">
                              <a:lumMod val="75000"/>
                            </a:schemeClr>
                          </a:solidFill>
                        </a:rPr>
                        <a:t>AccessKey</a:t>
                      </a:r>
                    </a:p>
                  </a:txBody>
                  <a:tcPr marL="38372" marR="38372" marT="38372" marB="38372"/>
                </a:tc>
                <a:tc>
                  <a:txBody>
                    <a:bodyPr/>
                    <a:lstStyle/>
                    <a:p>
                      <a:pPr algn="just" fontAlgn="t"/>
                      <a:r>
                        <a:rPr lang="en-US">
                          <a:solidFill>
                            <a:schemeClr val="accent4">
                              <a:lumMod val="75000"/>
                            </a:schemeClr>
                          </a:solidFill>
                        </a:rPr>
                        <a:t>It is used to set keyboard shortcut for the label.</a:t>
                      </a:r>
                    </a:p>
                  </a:txBody>
                  <a:tcPr marL="38372" marR="38372" marT="38372" marB="38372"/>
                </a:tc>
              </a:tr>
              <a:tr h="225935">
                <a:tc>
                  <a:txBody>
                    <a:bodyPr/>
                    <a:lstStyle/>
                    <a:p>
                      <a:pPr algn="just" fontAlgn="t"/>
                      <a:r>
                        <a:rPr lang="en-IN">
                          <a:solidFill>
                            <a:schemeClr val="accent4">
                              <a:lumMod val="75000"/>
                            </a:schemeClr>
                          </a:solidFill>
                        </a:rPr>
                        <a:t>TabIndex</a:t>
                      </a:r>
                    </a:p>
                  </a:txBody>
                  <a:tcPr marL="38372" marR="38372" marT="38372" marB="38372"/>
                </a:tc>
                <a:tc>
                  <a:txBody>
                    <a:bodyPr/>
                    <a:lstStyle/>
                    <a:p>
                      <a:pPr algn="just" fontAlgn="t"/>
                      <a:r>
                        <a:rPr lang="en-US">
                          <a:solidFill>
                            <a:schemeClr val="accent4">
                              <a:lumMod val="75000"/>
                            </a:schemeClr>
                          </a:solidFill>
                        </a:rPr>
                        <a:t>The tab order of the control.</a:t>
                      </a:r>
                    </a:p>
                  </a:txBody>
                  <a:tcPr marL="38372" marR="38372" marT="38372" marB="38372"/>
                </a:tc>
              </a:tr>
              <a:tr h="371178">
                <a:tc>
                  <a:txBody>
                    <a:bodyPr/>
                    <a:lstStyle/>
                    <a:p>
                      <a:pPr algn="just" fontAlgn="t"/>
                      <a:r>
                        <a:rPr lang="en-IN" dirty="0" err="1">
                          <a:solidFill>
                            <a:schemeClr val="accent4">
                              <a:lumMod val="75000"/>
                            </a:schemeClr>
                          </a:solidFill>
                        </a:rPr>
                        <a:t>BackColor</a:t>
                      </a:r>
                      <a:endParaRPr lang="en-IN" dirty="0">
                        <a:solidFill>
                          <a:schemeClr val="accent4">
                            <a:lumMod val="75000"/>
                          </a:schemeClr>
                        </a:solidFill>
                      </a:endParaRPr>
                    </a:p>
                  </a:txBody>
                  <a:tcPr marL="38372" marR="38372" marT="38372" marB="38372"/>
                </a:tc>
                <a:tc>
                  <a:txBody>
                    <a:bodyPr/>
                    <a:lstStyle/>
                    <a:p>
                      <a:pPr algn="just" fontAlgn="t"/>
                      <a:r>
                        <a:rPr lang="en-US" dirty="0">
                          <a:solidFill>
                            <a:schemeClr val="accent4">
                              <a:lumMod val="75000"/>
                            </a:schemeClr>
                          </a:solidFill>
                        </a:rPr>
                        <a:t>It is used to set background color of the label.</a:t>
                      </a:r>
                    </a:p>
                  </a:txBody>
                  <a:tcPr marL="38372" marR="38372" marT="38372" marB="38372"/>
                </a:tc>
              </a:tr>
              <a:tr h="371178">
                <a:tc>
                  <a:txBody>
                    <a:bodyPr/>
                    <a:lstStyle/>
                    <a:p>
                      <a:pPr algn="just" fontAlgn="t"/>
                      <a:r>
                        <a:rPr lang="en-IN">
                          <a:solidFill>
                            <a:schemeClr val="accent4">
                              <a:lumMod val="75000"/>
                            </a:schemeClr>
                          </a:solidFill>
                        </a:rPr>
                        <a:t>BorderColor</a:t>
                      </a:r>
                    </a:p>
                  </a:txBody>
                  <a:tcPr marL="38372" marR="38372" marT="38372" marB="38372"/>
                </a:tc>
                <a:tc>
                  <a:txBody>
                    <a:bodyPr/>
                    <a:lstStyle/>
                    <a:p>
                      <a:pPr algn="just" fontAlgn="t"/>
                      <a:r>
                        <a:rPr lang="en-US" dirty="0">
                          <a:solidFill>
                            <a:schemeClr val="accent4">
                              <a:lumMod val="75000"/>
                            </a:schemeClr>
                          </a:solidFill>
                        </a:rPr>
                        <a:t>It is used to set border color of the label.</a:t>
                      </a:r>
                    </a:p>
                  </a:txBody>
                  <a:tcPr marL="38372" marR="38372" marT="38372" marB="38372"/>
                </a:tc>
              </a:tr>
              <a:tr h="371178">
                <a:tc>
                  <a:txBody>
                    <a:bodyPr/>
                    <a:lstStyle/>
                    <a:p>
                      <a:pPr algn="just" fontAlgn="t"/>
                      <a:r>
                        <a:rPr lang="en-IN">
                          <a:solidFill>
                            <a:schemeClr val="accent4">
                              <a:lumMod val="75000"/>
                            </a:schemeClr>
                          </a:solidFill>
                        </a:rPr>
                        <a:t>BorderWidth</a:t>
                      </a:r>
                    </a:p>
                  </a:txBody>
                  <a:tcPr marL="38372" marR="38372" marT="38372" marB="38372"/>
                </a:tc>
                <a:tc>
                  <a:txBody>
                    <a:bodyPr/>
                    <a:lstStyle/>
                    <a:p>
                      <a:pPr algn="just" fontAlgn="t"/>
                      <a:r>
                        <a:rPr lang="en-US" dirty="0">
                          <a:solidFill>
                            <a:schemeClr val="accent4">
                              <a:lumMod val="75000"/>
                            </a:schemeClr>
                          </a:solidFill>
                        </a:rPr>
                        <a:t>It is used to set width of border of the label.</a:t>
                      </a:r>
                    </a:p>
                  </a:txBody>
                  <a:tcPr marL="38372" marR="38372" marT="38372" marB="38372"/>
                </a:tc>
              </a:tr>
              <a:tr h="371178">
                <a:tc>
                  <a:txBody>
                    <a:bodyPr/>
                    <a:lstStyle/>
                    <a:p>
                      <a:pPr algn="just" fontAlgn="t"/>
                      <a:r>
                        <a:rPr lang="en-IN">
                          <a:solidFill>
                            <a:schemeClr val="accent4">
                              <a:lumMod val="75000"/>
                            </a:schemeClr>
                          </a:solidFill>
                        </a:rPr>
                        <a:t>Font</a:t>
                      </a:r>
                    </a:p>
                  </a:txBody>
                  <a:tcPr marL="38372" marR="38372" marT="38372" marB="38372"/>
                </a:tc>
                <a:tc>
                  <a:txBody>
                    <a:bodyPr/>
                    <a:lstStyle/>
                    <a:p>
                      <a:pPr algn="just" fontAlgn="t"/>
                      <a:r>
                        <a:rPr lang="en-US" dirty="0">
                          <a:solidFill>
                            <a:schemeClr val="accent4">
                              <a:lumMod val="75000"/>
                            </a:schemeClr>
                          </a:solidFill>
                        </a:rPr>
                        <a:t>It is used to set font for the label text.</a:t>
                      </a:r>
                    </a:p>
                  </a:txBody>
                  <a:tcPr marL="38372" marR="38372" marT="38372" marB="38372"/>
                </a:tc>
              </a:tr>
              <a:tr h="371178">
                <a:tc>
                  <a:txBody>
                    <a:bodyPr/>
                    <a:lstStyle/>
                    <a:p>
                      <a:pPr algn="just" fontAlgn="t"/>
                      <a:r>
                        <a:rPr lang="en-IN">
                          <a:solidFill>
                            <a:schemeClr val="accent4">
                              <a:lumMod val="75000"/>
                            </a:schemeClr>
                          </a:solidFill>
                        </a:rPr>
                        <a:t>ForeColor</a:t>
                      </a:r>
                    </a:p>
                  </a:txBody>
                  <a:tcPr marL="38372" marR="38372" marT="38372" marB="38372"/>
                </a:tc>
                <a:tc>
                  <a:txBody>
                    <a:bodyPr/>
                    <a:lstStyle/>
                    <a:p>
                      <a:pPr algn="just" fontAlgn="t"/>
                      <a:r>
                        <a:rPr lang="en-US">
                          <a:solidFill>
                            <a:schemeClr val="accent4">
                              <a:lumMod val="75000"/>
                            </a:schemeClr>
                          </a:solidFill>
                        </a:rPr>
                        <a:t>It is used to set color of the label text.</a:t>
                      </a:r>
                    </a:p>
                  </a:txBody>
                  <a:tcPr marL="38372" marR="38372" marT="38372" marB="38372"/>
                </a:tc>
              </a:tr>
              <a:tr h="371178">
                <a:tc>
                  <a:txBody>
                    <a:bodyPr/>
                    <a:lstStyle/>
                    <a:p>
                      <a:pPr algn="just" fontAlgn="t"/>
                      <a:r>
                        <a:rPr lang="en-IN">
                          <a:solidFill>
                            <a:schemeClr val="accent4">
                              <a:lumMod val="75000"/>
                            </a:schemeClr>
                          </a:solidFill>
                        </a:rPr>
                        <a:t>Text</a:t>
                      </a:r>
                    </a:p>
                  </a:txBody>
                  <a:tcPr marL="38372" marR="38372" marT="38372" marB="38372"/>
                </a:tc>
                <a:tc>
                  <a:txBody>
                    <a:bodyPr/>
                    <a:lstStyle/>
                    <a:p>
                      <a:pPr algn="just" fontAlgn="t"/>
                      <a:r>
                        <a:rPr lang="en-US" dirty="0">
                          <a:solidFill>
                            <a:schemeClr val="accent4">
                              <a:lumMod val="75000"/>
                            </a:schemeClr>
                          </a:solidFill>
                        </a:rPr>
                        <a:t>It is used to set text to be shown for the label.</a:t>
                      </a:r>
                    </a:p>
                  </a:txBody>
                  <a:tcPr marL="38372" marR="38372" marT="38372" marB="38372"/>
                </a:tc>
              </a:tr>
              <a:tr h="371178">
                <a:tc>
                  <a:txBody>
                    <a:bodyPr/>
                    <a:lstStyle/>
                    <a:p>
                      <a:pPr algn="just" fontAlgn="t"/>
                      <a:r>
                        <a:rPr lang="en-IN">
                          <a:solidFill>
                            <a:schemeClr val="accent4">
                              <a:lumMod val="75000"/>
                            </a:schemeClr>
                          </a:solidFill>
                        </a:rPr>
                        <a:t>ToolTip</a:t>
                      </a:r>
                    </a:p>
                  </a:txBody>
                  <a:tcPr marL="38372" marR="38372" marT="38372" marB="38372"/>
                </a:tc>
                <a:tc>
                  <a:txBody>
                    <a:bodyPr/>
                    <a:lstStyle/>
                    <a:p>
                      <a:pPr algn="just" fontAlgn="t"/>
                      <a:r>
                        <a:rPr lang="en-US">
                          <a:solidFill>
                            <a:schemeClr val="accent4">
                              <a:lumMod val="75000"/>
                            </a:schemeClr>
                          </a:solidFill>
                        </a:rPr>
                        <a:t>It displays the text when mouse is over the label.</a:t>
                      </a:r>
                    </a:p>
                  </a:txBody>
                  <a:tcPr marL="38372" marR="38372" marT="38372" marB="38372"/>
                </a:tc>
              </a:tr>
              <a:tr h="371178">
                <a:tc>
                  <a:txBody>
                    <a:bodyPr/>
                    <a:lstStyle/>
                    <a:p>
                      <a:pPr algn="just" fontAlgn="t"/>
                      <a:r>
                        <a:rPr lang="en-IN">
                          <a:solidFill>
                            <a:schemeClr val="accent4">
                              <a:lumMod val="75000"/>
                            </a:schemeClr>
                          </a:solidFill>
                        </a:rPr>
                        <a:t>Visible</a:t>
                      </a:r>
                    </a:p>
                  </a:txBody>
                  <a:tcPr marL="38372" marR="38372" marT="38372" marB="38372"/>
                </a:tc>
                <a:tc>
                  <a:txBody>
                    <a:bodyPr/>
                    <a:lstStyle/>
                    <a:p>
                      <a:pPr algn="just" fontAlgn="t"/>
                      <a:r>
                        <a:rPr lang="en-US">
                          <a:solidFill>
                            <a:schemeClr val="accent4">
                              <a:lumMod val="75000"/>
                            </a:schemeClr>
                          </a:solidFill>
                        </a:rPr>
                        <a:t>To set visibility of control on the form.</a:t>
                      </a:r>
                    </a:p>
                  </a:txBody>
                  <a:tcPr marL="38372" marR="38372" marT="38372" marB="38372"/>
                </a:tc>
              </a:tr>
              <a:tr h="371178">
                <a:tc>
                  <a:txBody>
                    <a:bodyPr/>
                    <a:lstStyle/>
                    <a:p>
                      <a:pPr algn="just" fontAlgn="t"/>
                      <a:r>
                        <a:rPr lang="en-IN">
                          <a:solidFill>
                            <a:schemeClr val="accent4">
                              <a:lumMod val="75000"/>
                            </a:schemeClr>
                          </a:solidFill>
                        </a:rPr>
                        <a:t>Height</a:t>
                      </a:r>
                    </a:p>
                  </a:txBody>
                  <a:tcPr marL="38372" marR="38372" marT="38372" marB="38372"/>
                </a:tc>
                <a:tc>
                  <a:txBody>
                    <a:bodyPr/>
                    <a:lstStyle/>
                    <a:p>
                      <a:pPr algn="just" fontAlgn="t"/>
                      <a:r>
                        <a:rPr lang="en-US" dirty="0">
                          <a:solidFill>
                            <a:schemeClr val="accent4">
                              <a:lumMod val="75000"/>
                            </a:schemeClr>
                          </a:solidFill>
                        </a:rPr>
                        <a:t>It is used to set height of the control.</a:t>
                      </a:r>
                    </a:p>
                  </a:txBody>
                  <a:tcPr marL="38372" marR="38372" marT="38372" marB="38372"/>
                </a:tc>
              </a:tr>
              <a:tr h="371178">
                <a:tc>
                  <a:txBody>
                    <a:bodyPr/>
                    <a:lstStyle/>
                    <a:p>
                      <a:pPr algn="just" fontAlgn="t"/>
                      <a:r>
                        <a:rPr lang="en-IN" dirty="0">
                          <a:solidFill>
                            <a:schemeClr val="accent4">
                              <a:lumMod val="75000"/>
                            </a:schemeClr>
                          </a:solidFill>
                        </a:rPr>
                        <a:t>Width</a:t>
                      </a:r>
                    </a:p>
                  </a:txBody>
                  <a:tcPr marL="38372" marR="38372" marT="38372" marB="38372"/>
                </a:tc>
                <a:tc>
                  <a:txBody>
                    <a:bodyPr/>
                    <a:lstStyle/>
                    <a:p>
                      <a:pPr algn="just" fontAlgn="t"/>
                      <a:r>
                        <a:rPr lang="en-US" dirty="0">
                          <a:solidFill>
                            <a:schemeClr val="accent4">
                              <a:lumMod val="75000"/>
                            </a:schemeClr>
                          </a:solidFill>
                        </a:rPr>
                        <a:t>It is used to set width of the control.</a:t>
                      </a:r>
                    </a:p>
                  </a:txBody>
                  <a:tcPr marL="38372" marR="38372" marT="38372" marB="38372"/>
                </a:tc>
              </a:tr>
            </a:tbl>
          </a:graphicData>
        </a:graphic>
      </p:graphicFrame>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389430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Literal Control</a:t>
            </a:r>
            <a:endParaRPr lang="en-US" dirty="0">
              <a:solidFill>
                <a:srgbClr val="002060"/>
              </a:solidFill>
            </a:endParaRPr>
          </a:p>
        </p:txBody>
      </p:sp>
      <p:sp>
        <p:nvSpPr>
          <p:cNvPr id="5" name="Content Placeholder 4"/>
          <p:cNvSpPr>
            <a:spLocks noGrp="1"/>
          </p:cNvSpPr>
          <p:nvPr>
            <p:ph idx="1"/>
          </p:nvPr>
        </p:nvSpPr>
        <p:spPr>
          <a:xfrm>
            <a:off x="838200" y="1825625"/>
            <a:ext cx="10515600" cy="4661236"/>
          </a:xfrm>
        </p:spPr>
        <p:txBody>
          <a:bodyPr>
            <a:normAutofit/>
          </a:bodyPr>
          <a:lstStyle/>
          <a:p>
            <a:r>
              <a:rPr lang="en-US" dirty="0">
                <a:solidFill>
                  <a:schemeClr val="accent4">
                    <a:lumMod val="75000"/>
                  </a:schemeClr>
                </a:solidFill>
              </a:rPr>
              <a:t>The Literal Control is similar to the Label Control as they both are used to display static text on a web page.</a:t>
            </a:r>
          </a:p>
          <a:p>
            <a:r>
              <a:rPr lang="en-US" dirty="0">
                <a:solidFill>
                  <a:schemeClr val="accent4">
                    <a:lumMod val="75000"/>
                  </a:schemeClr>
                </a:solidFill>
              </a:rPr>
              <a:t>The Literal Control is not inherited from </a:t>
            </a:r>
            <a:r>
              <a:rPr lang="en-US" dirty="0" err="1">
                <a:solidFill>
                  <a:schemeClr val="accent4">
                    <a:lumMod val="75000"/>
                  </a:schemeClr>
                </a:solidFill>
              </a:rPr>
              <a:t>WebControl</a:t>
            </a:r>
            <a:r>
              <a:rPr lang="en-US" dirty="0">
                <a:solidFill>
                  <a:schemeClr val="accent4">
                    <a:lumMod val="75000"/>
                  </a:schemeClr>
                </a:solidFill>
              </a:rPr>
              <a:t> namespace.</a:t>
            </a:r>
          </a:p>
          <a:p>
            <a:r>
              <a:rPr lang="en-US" dirty="0">
                <a:solidFill>
                  <a:schemeClr val="accent4">
                    <a:lumMod val="75000"/>
                  </a:schemeClr>
                </a:solidFill>
              </a:rPr>
              <a:t>The Literal Control doesn't provide substantial functionality but Literal text is programmable.</a:t>
            </a:r>
          </a:p>
          <a:p>
            <a:r>
              <a:rPr lang="en-US" dirty="0">
                <a:solidFill>
                  <a:schemeClr val="accent4">
                    <a:lumMod val="75000"/>
                  </a:schemeClr>
                </a:solidFill>
              </a:rPr>
              <a:t>It doesn't add any HTML elements to the web page. This control makes it possible to add HTML code directly in the code designer window without switching to design view and clicking the HTML button to edit the HTML.</a:t>
            </a:r>
          </a:p>
          <a:p>
            <a:r>
              <a:rPr lang="en-US" dirty="0">
                <a:solidFill>
                  <a:schemeClr val="accent4">
                    <a:lumMod val="75000"/>
                  </a:schemeClr>
                </a:solidFill>
              </a:rPr>
              <a:t>You cannot apply a style to a literal control</a:t>
            </a:r>
            <a:r>
              <a:rPr lang="en-US" dirty="0" smtClean="0">
                <a:solidFill>
                  <a:schemeClr val="accent4">
                    <a:lumMod val="75000"/>
                  </a:schemeClr>
                </a:solidFill>
              </a:rPr>
              <a:t>.</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986643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Literal Control</a:t>
            </a:r>
            <a:endParaRPr lang="en-US" dirty="0">
              <a:solidFill>
                <a:srgbClr val="002060"/>
              </a:solidFill>
            </a:endParaRPr>
          </a:p>
        </p:txBody>
      </p:sp>
      <p:sp>
        <p:nvSpPr>
          <p:cNvPr id="5" name="Content Placeholder 4"/>
          <p:cNvSpPr>
            <a:spLocks noGrp="1"/>
          </p:cNvSpPr>
          <p:nvPr>
            <p:ph idx="1"/>
          </p:nvPr>
        </p:nvSpPr>
        <p:spPr>
          <a:xfrm>
            <a:off x="838200" y="1825625"/>
            <a:ext cx="10515600" cy="4661236"/>
          </a:xfrm>
        </p:spPr>
        <p:txBody>
          <a:bodyPr>
            <a:normAutofit/>
          </a:bodyPr>
          <a:lstStyle/>
          <a:p>
            <a:r>
              <a:rPr lang="en-US" dirty="0" smtClean="0">
                <a:solidFill>
                  <a:schemeClr val="accent4">
                    <a:lumMod val="75000"/>
                  </a:schemeClr>
                </a:solidFill>
              </a:rPr>
              <a:t>Unlike Label control, there is no property like </a:t>
            </a:r>
            <a:r>
              <a:rPr lang="en-US" dirty="0" err="1" smtClean="0">
                <a:solidFill>
                  <a:schemeClr val="accent4">
                    <a:lumMod val="75000"/>
                  </a:schemeClr>
                </a:solidFill>
              </a:rPr>
              <a:t>BackColor</a:t>
            </a:r>
            <a:r>
              <a:rPr lang="en-US" dirty="0" smtClean="0">
                <a:solidFill>
                  <a:schemeClr val="accent4">
                    <a:lumMod val="75000"/>
                  </a:schemeClr>
                </a:solidFill>
              </a:rPr>
              <a:t>, </a:t>
            </a:r>
            <a:r>
              <a:rPr lang="en-US" dirty="0" err="1" smtClean="0">
                <a:solidFill>
                  <a:schemeClr val="accent4">
                    <a:lumMod val="75000"/>
                  </a:schemeClr>
                </a:solidFill>
              </a:rPr>
              <a:t>ForeColor</a:t>
            </a:r>
            <a:r>
              <a:rPr lang="en-US" dirty="0" smtClean="0">
                <a:solidFill>
                  <a:schemeClr val="accent4">
                    <a:lumMod val="75000"/>
                  </a:schemeClr>
                </a:solidFill>
              </a:rPr>
              <a:t>, </a:t>
            </a:r>
            <a:r>
              <a:rPr lang="en-US" dirty="0" err="1" smtClean="0">
                <a:solidFill>
                  <a:schemeClr val="accent4">
                    <a:lumMod val="75000"/>
                  </a:schemeClr>
                </a:solidFill>
              </a:rPr>
              <a:t>BorderColor</a:t>
            </a:r>
            <a:r>
              <a:rPr lang="en-US" dirty="0" smtClean="0">
                <a:solidFill>
                  <a:schemeClr val="accent4">
                    <a:lumMod val="75000"/>
                  </a:schemeClr>
                </a:solidFill>
              </a:rPr>
              <a:t>, </a:t>
            </a:r>
            <a:r>
              <a:rPr lang="en-US" dirty="0" err="1" smtClean="0">
                <a:solidFill>
                  <a:schemeClr val="accent4">
                    <a:lumMod val="75000"/>
                  </a:schemeClr>
                </a:solidFill>
              </a:rPr>
              <a:t>BorderStyle</a:t>
            </a:r>
            <a:r>
              <a:rPr lang="en-US" dirty="0" smtClean="0">
                <a:solidFill>
                  <a:schemeClr val="accent4">
                    <a:lumMod val="75000"/>
                  </a:schemeClr>
                </a:solidFill>
              </a:rPr>
              <a:t>, </a:t>
            </a:r>
            <a:r>
              <a:rPr lang="en-US" dirty="0" err="1" smtClean="0">
                <a:solidFill>
                  <a:schemeClr val="accent4">
                    <a:lumMod val="75000"/>
                  </a:schemeClr>
                </a:solidFill>
              </a:rPr>
              <a:t>BorderWidth</a:t>
            </a:r>
            <a:r>
              <a:rPr lang="en-US" dirty="0" smtClean="0">
                <a:solidFill>
                  <a:schemeClr val="accent4">
                    <a:lumMod val="75000"/>
                  </a:schemeClr>
                </a:solidFill>
              </a:rPr>
              <a:t>, Height etc. for Literal control. That makes it more powerful, you can even put a pure HTML contents into it.</a:t>
            </a:r>
          </a:p>
          <a:p>
            <a:r>
              <a:rPr lang="en-US" dirty="0">
                <a:solidFill>
                  <a:schemeClr val="accent4">
                    <a:lumMod val="75000"/>
                  </a:schemeClr>
                </a:solidFill>
              </a:rPr>
              <a:t>&lt;</a:t>
            </a:r>
            <a:r>
              <a:rPr lang="en-US" dirty="0" err="1">
                <a:solidFill>
                  <a:schemeClr val="accent4">
                    <a:lumMod val="75000"/>
                  </a:schemeClr>
                </a:solidFill>
              </a:rPr>
              <a:t>asp:Literal</a:t>
            </a:r>
            <a:r>
              <a:rPr lang="en-US" dirty="0">
                <a:solidFill>
                  <a:schemeClr val="accent4">
                    <a:lumMod val="75000"/>
                  </a:schemeClr>
                </a:solidFill>
              </a:rPr>
              <a:t> ID="</a:t>
            </a:r>
            <a:r>
              <a:rPr lang="en-US" dirty="0" err="1">
                <a:solidFill>
                  <a:schemeClr val="accent4">
                    <a:lumMod val="75000"/>
                  </a:schemeClr>
                </a:solidFill>
              </a:rPr>
              <a:t>LiteralText</a:t>
            </a:r>
            <a:r>
              <a:rPr lang="en-US" dirty="0">
                <a:solidFill>
                  <a:schemeClr val="accent4">
                    <a:lumMod val="75000"/>
                  </a:schemeClr>
                </a:solidFill>
              </a:rPr>
              <a:t>" </a:t>
            </a:r>
            <a:r>
              <a:rPr lang="en-US" dirty="0" err="1">
                <a:solidFill>
                  <a:schemeClr val="accent4">
                    <a:lumMod val="75000"/>
                  </a:schemeClr>
                </a:solidFill>
              </a:rPr>
              <a:t>runat</a:t>
            </a:r>
            <a:r>
              <a:rPr lang="en-US" dirty="0">
                <a:solidFill>
                  <a:schemeClr val="accent4">
                    <a:lumMod val="75000"/>
                  </a:schemeClr>
                </a:solidFill>
              </a:rPr>
              <a:t>="server" Text="This is example of Literal"&gt;&lt;/</a:t>
            </a:r>
            <a:r>
              <a:rPr lang="en-US" dirty="0" err="1">
                <a:solidFill>
                  <a:schemeClr val="accent4">
                    <a:lumMod val="75000"/>
                  </a:schemeClr>
                </a:solidFill>
              </a:rPr>
              <a:t>asp:Literal</a:t>
            </a:r>
            <a:r>
              <a:rPr lang="en-US" dirty="0">
                <a:solidFill>
                  <a:schemeClr val="accent4">
                    <a:lumMod val="75000"/>
                  </a:schemeClr>
                </a:solidFill>
              </a:rPr>
              <a:t>&gt;</a:t>
            </a:r>
            <a:endParaRPr lang="en-US" dirty="0" smtClean="0">
              <a:solidFill>
                <a:schemeClr val="accent4">
                  <a:lumMod val="75000"/>
                </a:schemeClr>
              </a:solidFill>
            </a:endParaRPr>
          </a:p>
          <a:p>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3040773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When to </a:t>
            </a:r>
            <a:r>
              <a:rPr lang="en-US" dirty="0" smtClean="0">
                <a:solidFill>
                  <a:srgbClr val="002060"/>
                </a:solidFill>
              </a:rPr>
              <a:t>use </a:t>
            </a:r>
            <a:r>
              <a:rPr lang="en-US" dirty="0">
                <a:solidFill>
                  <a:srgbClr val="002060"/>
                </a:solidFill>
              </a:rPr>
              <a:t>Literal Control?</a:t>
            </a:r>
          </a:p>
        </p:txBody>
      </p:sp>
      <p:sp>
        <p:nvSpPr>
          <p:cNvPr id="5" name="Content Placeholder 4"/>
          <p:cNvSpPr>
            <a:spLocks noGrp="1"/>
          </p:cNvSpPr>
          <p:nvPr>
            <p:ph idx="1"/>
          </p:nvPr>
        </p:nvSpPr>
        <p:spPr/>
        <p:txBody>
          <a:bodyPr>
            <a:normAutofit lnSpcReduction="10000"/>
          </a:bodyPr>
          <a:lstStyle/>
          <a:p>
            <a:r>
              <a:rPr lang="en-US" dirty="0">
                <a:solidFill>
                  <a:schemeClr val="accent4">
                    <a:lumMod val="75000"/>
                  </a:schemeClr>
                </a:solidFill>
              </a:rPr>
              <a:t>Literal control is one of the rarely used controls but it is very useful.</a:t>
            </a:r>
          </a:p>
          <a:p>
            <a:r>
              <a:rPr lang="en-US" dirty="0">
                <a:solidFill>
                  <a:schemeClr val="accent4">
                    <a:lumMod val="75000"/>
                  </a:schemeClr>
                </a:solidFill>
              </a:rPr>
              <a:t>Literal control is light weight control.</a:t>
            </a:r>
          </a:p>
          <a:p>
            <a:r>
              <a:rPr lang="en-US" dirty="0">
                <a:solidFill>
                  <a:schemeClr val="accent4">
                    <a:lumMod val="75000"/>
                  </a:schemeClr>
                </a:solidFill>
              </a:rPr>
              <a:t>The Literal Control is useful when you want to add text to the output of the page dynamically (from the server).</a:t>
            </a:r>
          </a:p>
          <a:p>
            <a:r>
              <a:rPr lang="en-US" dirty="0">
                <a:solidFill>
                  <a:schemeClr val="accent4">
                    <a:lumMod val="75000"/>
                  </a:schemeClr>
                </a:solidFill>
              </a:rPr>
              <a:t>With that you can even programmatically manipulate the Literal text from the code behind</a:t>
            </a:r>
            <a:r>
              <a:rPr lang="en-US" dirty="0" smtClean="0">
                <a:solidFill>
                  <a:schemeClr val="accent4">
                    <a:lumMod val="75000"/>
                  </a:schemeClr>
                </a:solidFill>
              </a:rPr>
              <a:t>.</a:t>
            </a:r>
          </a:p>
          <a:p>
            <a:r>
              <a:rPr lang="en-US" b="1" dirty="0">
                <a:solidFill>
                  <a:schemeClr val="accent4">
                    <a:lumMod val="75000"/>
                  </a:schemeClr>
                </a:solidFill>
              </a:rPr>
              <a:t>In short you can </a:t>
            </a:r>
            <a:r>
              <a:rPr lang="en-US" b="1" dirty="0" smtClean="0">
                <a:solidFill>
                  <a:schemeClr val="accent4">
                    <a:lumMod val="75000"/>
                  </a:schemeClr>
                </a:solidFill>
              </a:rPr>
              <a:t>say The </a:t>
            </a:r>
            <a:r>
              <a:rPr lang="en-US" b="1" dirty="0">
                <a:solidFill>
                  <a:schemeClr val="accent4">
                    <a:lumMod val="75000"/>
                  </a:schemeClr>
                </a:solidFill>
              </a:rPr>
              <a:t>Literal control is used to display text; that is, it renders static text on a Web page without adding additional HTML tags. It passes content directly to the client browser unless you use the Mode property to encode the content.</a:t>
            </a:r>
          </a:p>
          <a:p>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3038169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002060"/>
                </a:solidFill>
              </a:rPr>
              <a:t>TextBox</a:t>
            </a:r>
            <a:r>
              <a:rPr lang="en-US" dirty="0" smtClean="0">
                <a:solidFill>
                  <a:srgbClr val="002060"/>
                </a:solidFill>
              </a:rPr>
              <a:t> Control</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a:solidFill>
                  <a:schemeClr val="accent4">
                    <a:lumMod val="75000"/>
                  </a:schemeClr>
                </a:solidFill>
              </a:rPr>
              <a:t>This is an input control which is used to take user input. To create </a:t>
            </a:r>
            <a:r>
              <a:rPr lang="en-US" dirty="0" err="1">
                <a:solidFill>
                  <a:schemeClr val="accent4">
                    <a:lumMod val="75000"/>
                  </a:schemeClr>
                </a:solidFill>
              </a:rPr>
              <a:t>TextBox</a:t>
            </a:r>
            <a:r>
              <a:rPr lang="en-US" dirty="0">
                <a:solidFill>
                  <a:schemeClr val="accent4">
                    <a:lumMod val="75000"/>
                  </a:schemeClr>
                </a:solidFill>
              </a:rPr>
              <a:t> either we can write code or use the drag and drop facility of visual studio IDE.</a:t>
            </a:r>
          </a:p>
          <a:p>
            <a:r>
              <a:rPr lang="en-US" dirty="0" smtClean="0">
                <a:solidFill>
                  <a:schemeClr val="accent4">
                    <a:lumMod val="75000"/>
                  </a:schemeClr>
                </a:solidFill>
              </a:rPr>
              <a:t>This </a:t>
            </a:r>
            <a:r>
              <a:rPr lang="en-US" dirty="0">
                <a:solidFill>
                  <a:schemeClr val="accent4">
                    <a:lumMod val="75000"/>
                  </a:schemeClr>
                </a:solidFill>
              </a:rPr>
              <a:t>is server side control, asp provides own tag to create it. The example is given below.</a:t>
            </a:r>
          </a:p>
          <a:p>
            <a:r>
              <a:rPr lang="en-US" dirty="0" smtClean="0">
                <a:solidFill>
                  <a:schemeClr val="accent4">
                    <a:lumMod val="75000"/>
                  </a:schemeClr>
                </a:solidFill>
              </a:rPr>
              <a:t>&lt; </a:t>
            </a:r>
            <a:r>
              <a:rPr lang="en-US" dirty="0" err="1" smtClean="0">
                <a:solidFill>
                  <a:schemeClr val="accent4">
                    <a:lumMod val="75000"/>
                  </a:schemeClr>
                </a:solidFill>
              </a:rPr>
              <a:t>asp:TextBox</a:t>
            </a:r>
            <a:r>
              <a:rPr lang="en-US" dirty="0" smtClean="0">
                <a:solidFill>
                  <a:schemeClr val="accent4">
                    <a:lumMod val="75000"/>
                  </a:schemeClr>
                </a:solidFill>
              </a:rPr>
              <a:t> ID</a:t>
            </a:r>
            <a:r>
              <a:rPr lang="en-US" dirty="0">
                <a:solidFill>
                  <a:schemeClr val="accent4">
                    <a:lumMod val="75000"/>
                  </a:schemeClr>
                </a:solidFill>
              </a:rPr>
              <a:t>="TextBox1" </a:t>
            </a:r>
            <a:r>
              <a:rPr lang="en-US" dirty="0" err="1">
                <a:solidFill>
                  <a:schemeClr val="accent4">
                    <a:lumMod val="75000"/>
                  </a:schemeClr>
                </a:solidFill>
              </a:rPr>
              <a:t>runat</a:t>
            </a:r>
            <a:r>
              <a:rPr lang="en-US" dirty="0">
                <a:solidFill>
                  <a:schemeClr val="accent4">
                    <a:lumMod val="75000"/>
                  </a:schemeClr>
                </a:solidFill>
              </a:rPr>
              <a:t>="server" &gt;&lt;/</a:t>
            </a:r>
            <a:r>
              <a:rPr lang="en-US" dirty="0" err="1">
                <a:solidFill>
                  <a:schemeClr val="accent4">
                    <a:lumMod val="75000"/>
                  </a:schemeClr>
                </a:solidFill>
              </a:rPr>
              <a:t>asp:TextBox</a:t>
            </a:r>
            <a:r>
              <a:rPr lang="en-US" dirty="0">
                <a:solidFill>
                  <a:schemeClr val="accent4">
                    <a:lumMod val="75000"/>
                  </a:schemeClr>
                </a:solidFill>
              </a:rPr>
              <a:t>&gt; </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241463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002060"/>
                </a:solidFill>
              </a:rPr>
              <a:t>TextBox</a:t>
            </a:r>
            <a:r>
              <a:rPr lang="en-US" dirty="0" smtClean="0">
                <a:solidFill>
                  <a:srgbClr val="002060"/>
                </a:solidFill>
              </a:rPr>
              <a:t> Control</a:t>
            </a:r>
            <a:endParaRPr lang="en-US" dirty="0">
              <a:solidFill>
                <a:srgbClr val="002060"/>
              </a:solidFill>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711198328"/>
              </p:ext>
            </p:extLst>
          </p:nvPr>
        </p:nvGraphicFramePr>
        <p:xfrm>
          <a:off x="943741" y="1507808"/>
          <a:ext cx="9781633" cy="5167002"/>
        </p:xfrm>
        <a:graphic>
          <a:graphicData uri="http://schemas.openxmlformats.org/drawingml/2006/table">
            <a:tbl>
              <a:tblPr>
                <a:tableStyleId>{5940675A-B579-460E-94D1-54222C63F5DA}</a:tableStyleId>
              </a:tblPr>
              <a:tblGrid>
                <a:gridCol w="1734913"/>
                <a:gridCol w="8046720"/>
              </a:tblGrid>
              <a:tr h="224016">
                <a:tc>
                  <a:txBody>
                    <a:bodyPr/>
                    <a:lstStyle/>
                    <a:p>
                      <a:pPr algn="l" fontAlgn="t"/>
                      <a:r>
                        <a:rPr lang="en-IN" b="1" dirty="0">
                          <a:solidFill>
                            <a:schemeClr val="accent4">
                              <a:lumMod val="75000"/>
                            </a:schemeClr>
                          </a:solidFill>
                        </a:rPr>
                        <a:t>Property</a:t>
                      </a:r>
                    </a:p>
                  </a:txBody>
                  <a:tcPr marL="50913" marR="50913" marT="50913" marB="50913"/>
                </a:tc>
                <a:tc>
                  <a:txBody>
                    <a:bodyPr/>
                    <a:lstStyle/>
                    <a:p>
                      <a:pPr algn="l" fontAlgn="t"/>
                      <a:r>
                        <a:rPr lang="en-IN" b="1" dirty="0">
                          <a:solidFill>
                            <a:schemeClr val="accent4">
                              <a:lumMod val="75000"/>
                            </a:schemeClr>
                          </a:solidFill>
                        </a:rPr>
                        <a:t>Description</a:t>
                      </a:r>
                    </a:p>
                  </a:txBody>
                  <a:tcPr marL="50913" marR="50913" marT="50913" marB="50913"/>
                </a:tc>
              </a:tr>
              <a:tr h="312264">
                <a:tc>
                  <a:txBody>
                    <a:bodyPr/>
                    <a:lstStyle/>
                    <a:p>
                      <a:pPr algn="just" fontAlgn="t"/>
                      <a:r>
                        <a:rPr lang="en-IN">
                          <a:solidFill>
                            <a:schemeClr val="accent4">
                              <a:lumMod val="75000"/>
                            </a:schemeClr>
                          </a:solidFill>
                        </a:rPr>
                        <a:t>AccessKey</a:t>
                      </a:r>
                    </a:p>
                  </a:txBody>
                  <a:tcPr marL="33942" marR="33942" marT="33942" marB="33942"/>
                </a:tc>
                <a:tc>
                  <a:txBody>
                    <a:bodyPr/>
                    <a:lstStyle/>
                    <a:p>
                      <a:pPr algn="just" fontAlgn="t"/>
                      <a:r>
                        <a:rPr lang="en-US">
                          <a:solidFill>
                            <a:schemeClr val="accent4">
                              <a:lumMod val="75000"/>
                            </a:schemeClr>
                          </a:solidFill>
                        </a:rPr>
                        <a:t>It is used to set keyboard shortcut for the control.</a:t>
                      </a:r>
                    </a:p>
                  </a:txBody>
                  <a:tcPr marL="33942" marR="33942" marT="33942" marB="33942"/>
                </a:tc>
              </a:tr>
              <a:tr h="190074">
                <a:tc>
                  <a:txBody>
                    <a:bodyPr/>
                    <a:lstStyle/>
                    <a:p>
                      <a:pPr algn="just" fontAlgn="t"/>
                      <a:r>
                        <a:rPr lang="en-IN">
                          <a:solidFill>
                            <a:schemeClr val="accent4">
                              <a:lumMod val="75000"/>
                            </a:schemeClr>
                          </a:solidFill>
                        </a:rPr>
                        <a:t>TabIndex</a:t>
                      </a:r>
                    </a:p>
                  </a:txBody>
                  <a:tcPr marL="33942" marR="33942" marT="33942" marB="33942"/>
                </a:tc>
                <a:tc>
                  <a:txBody>
                    <a:bodyPr/>
                    <a:lstStyle/>
                    <a:p>
                      <a:pPr algn="just" fontAlgn="t"/>
                      <a:r>
                        <a:rPr lang="en-US">
                          <a:solidFill>
                            <a:schemeClr val="accent4">
                              <a:lumMod val="75000"/>
                            </a:schemeClr>
                          </a:solidFill>
                        </a:rPr>
                        <a:t>The tab order of the control.</a:t>
                      </a:r>
                    </a:p>
                  </a:txBody>
                  <a:tcPr marL="33942" marR="33942" marT="33942" marB="33942"/>
                </a:tc>
              </a:tr>
              <a:tr h="312264">
                <a:tc>
                  <a:txBody>
                    <a:bodyPr/>
                    <a:lstStyle/>
                    <a:p>
                      <a:pPr algn="just" fontAlgn="t"/>
                      <a:r>
                        <a:rPr lang="en-IN">
                          <a:solidFill>
                            <a:schemeClr val="accent4">
                              <a:lumMod val="75000"/>
                            </a:schemeClr>
                          </a:solidFill>
                        </a:rPr>
                        <a:t>BackColor</a:t>
                      </a:r>
                    </a:p>
                  </a:txBody>
                  <a:tcPr marL="33942" marR="33942" marT="33942" marB="33942"/>
                </a:tc>
                <a:tc>
                  <a:txBody>
                    <a:bodyPr/>
                    <a:lstStyle/>
                    <a:p>
                      <a:pPr algn="just" fontAlgn="t"/>
                      <a:r>
                        <a:rPr lang="en-US">
                          <a:solidFill>
                            <a:schemeClr val="accent4">
                              <a:lumMod val="75000"/>
                            </a:schemeClr>
                          </a:solidFill>
                        </a:rPr>
                        <a:t>It is used to set background color of the control.</a:t>
                      </a:r>
                    </a:p>
                  </a:txBody>
                  <a:tcPr marL="33942" marR="33942" marT="33942" marB="33942"/>
                </a:tc>
              </a:tr>
              <a:tr h="312264">
                <a:tc>
                  <a:txBody>
                    <a:bodyPr/>
                    <a:lstStyle/>
                    <a:p>
                      <a:pPr algn="just" fontAlgn="t"/>
                      <a:r>
                        <a:rPr lang="en-IN">
                          <a:solidFill>
                            <a:schemeClr val="accent4">
                              <a:lumMod val="75000"/>
                            </a:schemeClr>
                          </a:solidFill>
                        </a:rPr>
                        <a:t>BorderColor</a:t>
                      </a:r>
                    </a:p>
                  </a:txBody>
                  <a:tcPr marL="33942" marR="33942" marT="33942" marB="33942"/>
                </a:tc>
                <a:tc>
                  <a:txBody>
                    <a:bodyPr/>
                    <a:lstStyle/>
                    <a:p>
                      <a:pPr algn="just" fontAlgn="t"/>
                      <a:r>
                        <a:rPr lang="en-US">
                          <a:solidFill>
                            <a:schemeClr val="accent4">
                              <a:lumMod val="75000"/>
                            </a:schemeClr>
                          </a:solidFill>
                        </a:rPr>
                        <a:t>It is used to set border color of the control.</a:t>
                      </a:r>
                    </a:p>
                  </a:txBody>
                  <a:tcPr marL="33942" marR="33942" marT="33942" marB="33942"/>
                </a:tc>
              </a:tr>
              <a:tr h="312264">
                <a:tc>
                  <a:txBody>
                    <a:bodyPr/>
                    <a:lstStyle/>
                    <a:p>
                      <a:pPr algn="just" fontAlgn="t"/>
                      <a:r>
                        <a:rPr lang="en-IN">
                          <a:solidFill>
                            <a:schemeClr val="accent4">
                              <a:lumMod val="75000"/>
                            </a:schemeClr>
                          </a:solidFill>
                        </a:rPr>
                        <a:t>BorderWidth</a:t>
                      </a:r>
                    </a:p>
                  </a:txBody>
                  <a:tcPr marL="33942" marR="33942" marT="33942" marB="33942"/>
                </a:tc>
                <a:tc>
                  <a:txBody>
                    <a:bodyPr/>
                    <a:lstStyle/>
                    <a:p>
                      <a:pPr algn="just" fontAlgn="t"/>
                      <a:r>
                        <a:rPr lang="en-US">
                          <a:solidFill>
                            <a:schemeClr val="accent4">
                              <a:lumMod val="75000"/>
                            </a:schemeClr>
                          </a:solidFill>
                        </a:rPr>
                        <a:t>It is used to set width of border of the control.</a:t>
                      </a:r>
                    </a:p>
                  </a:txBody>
                  <a:tcPr marL="33942" marR="33942" marT="33942" marB="33942"/>
                </a:tc>
              </a:tr>
              <a:tr h="312264">
                <a:tc>
                  <a:txBody>
                    <a:bodyPr/>
                    <a:lstStyle/>
                    <a:p>
                      <a:pPr algn="just" fontAlgn="t"/>
                      <a:r>
                        <a:rPr lang="en-IN">
                          <a:solidFill>
                            <a:schemeClr val="accent4">
                              <a:lumMod val="75000"/>
                            </a:schemeClr>
                          </a:solidFill>
                        </a:rPr>
                        <a:t>Font</a:t>
                      </a:r>
                    </a:p>
                  </a:txBody>
                  <a:tcPr marL="33942" marR="33942" marT="33942" marB="33942"/>
                </a:tc>
                <a:tc>
                  <a:txBody>
                    <a:bodyPr/>
                    <a:lstStyle/>
                    <a:p>
                      <a:pPr algn="just" fontAlgn="t"/>
                      <a:r>
                        <a:rPr lang="en-US" dirty="0">
                          <a:solidFill>
                            <a:schemeClr val="accent4">
                              <a:lumMod val="75000"/>
                            </a:schemeClr>
                          </a:solidFill>
                        </a:rPr>
                        <a:t>It is used to set font for the control text.</a:t>
                      </a:r>
                    </a:p>
                  </a:txBody>
                  <a:tcPr marL="33942" marR="33942" marT="33942" marB="33942"/>
                </a:tc>
              </a:tr>
              <a:tr h="312264">
                <a:tc>
                  <a:txBody>
                    <a:bodyPr/>
                    <a:lstStyle/>
                    <a:p>
                      <a:pPr algn="just" fontAlgn="t"/>
                      <a:r>
                        <a:rPr lang="en-IN">
                          <a:solidFill>
                            <a:schemeClr val="accent4">
                              <a:lumMod val="75000"/>
                            </a:schemeClr>
                          </a:solidFill>
                        </a:rPr>
                        <a:t>ForeColor</a:t>
                      </a:r>
                    </a:p>
                  </a:txBody>
                  <a:tcPr marL="33942" marR="33942" marT="33942" marB="33942"/>
                </a:tc>
                <a:tc>
                  <a:txBody>
                    <a:bodyPr/>
                    <a:lstStyle/>
                    <a:p>
                      <a:pPr algn="just" fontAlgn="t"/>
                      <a:r>
                        <a:rPr lang="en-US">
                          <a:solidFill>
                            <a:schemeClr val="accent4">
                              <a:lumMod val="75000"/>
                            </a:schemeClr>
                          </a:solidFill>
                        </a:rPr>
                        <a:t>It is used to set color of the control text.</a:t>
                      </a:r>
                    </a:p>
                  </a:txBody>
                  <a:tcPr marL="33942" marR="33942" marT="33942" marB="33942"/>
                </a:tc>
              </a:tr>
              <a:tr h="312264">
                <a:tc>
                  <a:txBody>
                    <a:bodyPr/>
                    <a:lstStyle/>
                    <a:p>
                      <a:pPr algn="just" fontAlgn="t"/>
                      <a:r>
                        <a:rPr lang="en-IN">
                          <a:solidFill>
                            <a:schemeClr val="accent4">
                              <a:lumMod val="75000"/>
                            </a:schemeClr>
                          </a:solidFill>
                        </a:rPr>
                        <a:t>Text</a:t>
                      </a:r>
                    </a:p>
                  </a:txBody>
                  <a:tcPr marL="33942" marR="33942" marT="33942" marB="33942"/>
                </a:tc>
                <a:tc>
                  <a:txBody>
                    <a:bodyPr/>
                    <a:lstStyle/>
                    <a:p>
                      <a:pPr algn="just" fontAlgn="t"/>
                      <a:r>
                        <a:rPr lang="en-US">
                          <a:solidFill>
                            <a:schemeClr val="accent4">
                              <a:lumMod val="75000"/>
                            </a:schemeClr>
                          </a:solidFill>
                        </a:rPr>
                        <a:t>It is used to set text to be shown for the control.</a:t>
                      </a:r>
                    </a:p>
                  </a:txBody>
                  <a:tcPr marL="33942" marR="33942" marT="33942" marB="33942"/>
                </a:tc>
              </a:tr>
              <a:tr h="312264">
                <a:tc>
                  <a:txBody>
                    <a:bodyPr/>
                    <a:lstStyle/>
                    <a:p>
                      <a:pPr algn="just" fontAlgn="t"/>
                      <a:r>
                        <a:rPr lang="en-IN">
                          <a:solidFill>
                            <a:schemeClr val="accent4">
                              <a:lumMod val="75000"/>
                            </a:schemeClr>
                          </a:solidFill>
                        </a:rPr>
                        <a:t>ToolTip</a:t>
                      </a:r>
                    </a:p>
                  </a:txBody>
                  <a:tcPr marL="33942" marR="33942" marT="33942" marB="33942"/>
                </a:tc>
                <a:tc>
                  <a:txBody>
                    <a:bodyPr/>
                    <a:lstStyle/>
                    <a:p>
                      <a:pPr algn="just" fontAlgn="t"/>
                      <a:r>
                        <a:rPr lang="en-US">
                          <a:solidFill>
                            <a:schemeClr val="accent4">
                              <a:lumMod val="75000"/>
                            </a:schemeClr>
                          </a:solidFill>
                        </a:rPr>
                        <a:t>It displays the text when mouse is over the control.</a:t>
                      </a:r>
                    </a:p>
                  </a:txBody>
                  <a:tcPr marL="33942" marR="33942" marT="33942" marB="33942"/>
                </a:tc>
              </a:tr>
              <a:tr h="312264">
                <a:tc>
                  <a:txBody>
                    <a:bodyPr/>
                    <a:lstStyle/>
                    <a:p>
                      <a:pPr algn="just" fontAlgn="t"/>
                      <a:r>
                        <a:rPr lang="en-IN">
                          <a:solidFill>
                            <a:schemeClr val="accent4">
                              <a:lumMod val="75000"/>
                            </a:schemeClr>
                          </a:solidFill>
                        </a:rPr>
                        <a:t>Visible</a:t>
                      </a:r>
                    </a:p>
                  </a:txBody>
                  <a:tcPr marL="33942" marR="33942" marT="33942" marB="33942"/>
                </a:tc>
                <a:tc>
                  <a:txBody>
                    <a:bodyPr/>
                    <a:lstStyle/>
                    <a:p>
                      <a:pPr algn="just" fontAlgn="t"/>
                      <a:r>
                        <a:rPr lang="en-US">
                          <a:solidFill>
                            <a:schemeClr val="accent4">
                              <a:lumMod val="75000"/>
                            </a:schemeClr>
                          </a:solidFill>
                        </a:rPr>
                        <a:t>To set visibility of control on the form.</a:t>
                      </a:r>
                    </a:p>
                  </a:txBody>
                  <a:tcPr marL="33942" marR="33942" marT="33942" marB="33942"/>
                </a:tc>
              </a:tr>
              <a:tr h="312264">
                <a:tc>
                  <a:txBody>
                    <a:bodyPr/>
                    <a:lstStyle/>
                    <a:p>
                      <a:pPr algn="just" fontAlgn="t"/>
                      <a:r>
                        <a:rPr lang="en-IN">
                          <a:solidFill>
                            <a:schemeClr val="accent4">
                              <a:lumMod val="75000"/>
                            </a:schemeClr>
                          </a:solidFill>
                        </a:rPr>
                        <a:t>Height</a:t>
                      </a:r>
                    </a:p>
                  </a:txBody>
                  <a:tcPr marL="33942" marR="33942" marT="33942" marB="33942"/>
                </a:tc>
                <a:tc>
                  <a:txBody>
                    <a:bodyPr/>
                    <a:lstStyle/>
                    <a:p>
                      <a:pPr algn="just" fontAlgn="t"/>
                      <a:r>
                        <a:rPr lang="en-US">
                          <a:solidFill>
                            <a:schemeClr val="accent4">
                              <a:lumMod val="75000"/>
                            </a:schemeClr>
                          </a:solidFill>
                        </a:rPr>
                        <a:t>It is used to set height of the control.</a:t>
                      </a:r>
                    </a:p>
                  </a:txBody>
                  <a:tcPr marL="33942" marR="33942" marT="33942" marB="33942"/>
                </a:tc>
              </a:tr>
              <a:tr h="312264">
                <a:tc>
                  <a:txBody>
                    <a:bodyPr/>
                    <a:lstStyle/>
                    <a:p>
                      <a:pPr algn="just" fontAlgn="t"/>
                      <a:r>
                        <a:rPr lang="en-IN">
                          <a:solidFill>
                            <a:schemeClr val="accent4">
                              <a:lumMod val="75000"/>
                            </a:schemeClr>
                          </a:solidFill>
                        </a:rPr>
                        <a:t>Width</a:t>
                      </a:r>
                    </a:p>
                  </a:txBody>
                  <a:tcPr marL="33942" marR="33942" marT="33942" marB="33942"/>
                </a:tc>
                <a:tc>
                  <a:txBody>
                    <a:bodyPr/>
                    <a:lstStyle/>
                    <a:p>
                      <a:pPr algn="just" fontAlgn="t"/>
                      <a:r>
                        <a:rPr lang="en-US" dirty="0">
                          <a:solidFill>
                            <a:schemeClr val="accent4">
                              <a:lumMod val="75000"/>
                            </a:schemeClr>
                          </a:solidFill>
                        </a:rPr>
                        <a:t>It is used to set width of the control.</a:t>
                      </a:r>
                    </a:p>
                  </a:txBody>
                  <a:tcPr marL="33942" marR="33942" marT="33942" marB="33942"/>
                </a:tc>
              </a:tr>
              <a:tr h="312264">
                <a:tc>
                  <a:txBody>
                    <a:bodyPr/>
                    <a:lstStyle/>
                    <a:p>
                      <a:pPr algn="just" fontAlgn="t"/>
                      <a:r>
                        <a:rPr lang="en-IN">
                          <a:solidFill>
                            <a:schemeClr val="accent4">
                              <a:lumMod val="75000"/>
                            </a:schemeClr>
                          </a:solidFill>
                        </a:rPr>
                        <a:t>MaxLength</a:t>
                      </a:r>
                    </a:p>
                  </a:txBody>
                  <a:tcPr marL="33942" marR="33942" marT="33942" marB="33942"/>
                </a:tc>
                <a:tc>
                  <a:txBody>
                    <a:bodyPr/>
                    <a:lstStyle/>
                    <a:p>
                      <a:pPr algn="just" fontAlgn="t"/>
                      <a:r>
                        <a:rPr lang="en-US">
                          <a:solidFill>
                            <a:schemeClr val="accent4">
                              <a:lumMod val="75000"/>
                            </a:schemeClr>
                          </a:solidFill>
                        </a:rPr>
                        <a:t>It is used to set maximum number of characters that can be entered.</a:t>
                      </a:r>
                    </a:p>
                  </a:txBody>
                  <a:tcPr marL="33942" marR="33942" marT="33942" marB="33942"/>
                </a:tc>
              </a:tr>
              <a:tr h="190074">
                <a:tc>
                  <a:txBody>
                    <a:bodyPr/>
                    <a:lstStyle/>
                    <a:p>
                      <a:pPr algn="just" fontAlgn="t"/>
                      <a:r>
                        <a:rPr lang="en-IN">
                          <a:solidFill>
                            <a:schemeClr val="accent4">
                              <a:lumMod val="75000"/>
                            </a:schemeClr>
                          </a:solidFill>
                        </a:rPr>
                        <a:t>Readonly</a:t>
                      </a:r>
                    </a:p>
                  </a:txBody>
                  <a:tcPr marL="33942" marR="33942" marT="33942" marB="33942"/>
                </a:tc>
                <a:tc>
                  <a:txBody>
                    <a:bodyPr/>
                    <a:lstStyle/>
                    <a:p>
                      <a:pPr algn="just" fontAlgn="t"/>
                      <a:r>
                        <a:rPr lang="en-US" dirty="0">
                          <a:solidFill>
                            <a:schemeClr val="accent4">
                              <a:lumMod val="75000"/>
                            </a:schemeClr>
                          </a:solidFill>
                        </a:rPr>
                        <a:t>It is used to make control </a:t>
                      </a:r>
                      <a:r>
                        <a:rPr lang="en-US" dirty="0" err="1">
                          <a:solidFill>
                            <a:schemeClr val="accent4">
                              <a:lumMod val="75000"/>
                            </a:schemeClr>
                          </a:solidFill>
                        </a:rPr>
                        <a:t>readonly</a:t>
                      </a:r>
                      <a:r>
                        <a:rPr lang="en-US" dirty="0">
                          <a:solidFill>
                            <a:schemeClr val="accent4">
                              <a:lumMod val="75000"/>
                            </a:schemeClr>
                          </a:solidFill>
                        </a:rPr>
                        <a:t>.</a:t>
                      </a:r>
                    </a:p>
                  </a:txBody>
                  <a:tcPr marL="33942" marR="33942" marT="33942" marB="33942"/>
                </a:tc>
              </a:tr>
            </a:tbl>
          </a:graphicData>
        </a:graphic>
      </p:graphicFrame>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385360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2060"/>
                </a:solidFill>
              </a:rPr>
              <a:t>Thank You</a:t>
            </a:r>
            <a:endParaRPr lang="en-US" dirty="0">
              <a:solidFill>
                <a:srgbClr val="002060"/>
              </a:solidFill>
            </a:endParaRPr>
          </a:p>
        </p:txBody>
      </p:sp>
      <p:sp>
        <p:nvSpPr>
          <p:cNvPr id="5" name="Subtitle 4"/>
          <p:cNvSpPr>
            <a:spLocks noGrp="1"/>
          </p:cNvSpPr>
          <p:nvPr>
            <p:ph type="subTitle" idx="1"/>
          </p:nvPr>
        </p:nvSpPr>
        <p:spPr/>
        <p:txBody>
          <a:bodyPr/>
          <a:lstStyle/>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1119</TotalTime>
  <Words>754</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Label, Literal and TextBox Control</vt:lpstr>
      <vt:lpstr>Label Control</vt:lpstr>
      <vt:lpstr>Label, Literal and TextBox Control</vt:lpstr>
      <vt:lpstr>Literal Control</vt:lpstr>
      <vt:lpstr>Literal Control</vt:lpstr>
      <vt:lpstr>When to use Literal Control?</vt:lpstr>
      <vt:lpstr>TextBox Control</vt:lpstr>
      <vt:lpstr>TextBox Control</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256</cp:revision>
  <dcterms:created xsi:type="dcterms:W3CDTF">2020-05-18T03:14:36Z</dcterms:created>
  <dcterms:modified xsi:type="dcterms:W3CDTF">2021-12-14T04:29:21Z</dcterms:modified>
</cp:coreProperties>
</file>