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8" r:id="rId3"/>
    <p:sldId id="269" r:id="rId4"/>
    <p:sldId id="270" r:id="rId5"/>
    <p:sldId id="276" r:id="rId6"/>
    <p:sldId id="271" r:id="rId7"/>
    <p:sldId id="272" r:id="rId8"/>
    <p:sldId id="273" r:id="rId9"/>
    <p:sldId id="274" r:id="rId10"/>
    <p:sldId id="275" r:id="rId11"/>
    <p:sldId id="26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5" autoAdjust="0"/>
    <p:restoredTop sz="94660"/>
  </p:normalViewPr>
  <p:slideViewPr>
    <p:cSldViewPr snapToGrid="0">
      <p:cViewPr varScale="1">
        <p:scale>
          <a:sx n="89" d="100"/>
          <a:sy n="89" d="100"/>
        </p:scale>
        <p:origin x="102" y="1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8B073-DBA7-4B5C-8A0A-F57DFBA507F6}" type="datetimeFigureOut">
              <a:rPr lang="en-US" smtClean="0"/>
              <a:t>3/24/2022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8929378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8B073-DBA7-4B5C-8A0A-F57DFBA507F6}" type="datetimeFigureOut">
              <a:rPr lang="en-US" smtClean="0"/>
              <a:t>3/24/2022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4480273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8B073-DBA7-4B5C-8A0A-F57DFBA507F6}" type="datetimeFigureOut">
              <a:rPr lang="en-US" smtClean="0"/>
              <a:t>3/24/2022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39173839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8B073-DBA7-4B5C-8A0A-F57DFBA507F6}" type="datetimeFigureOut">
              <a:rPr lang="en-US" smtClean="0"/>
              <a:t>3/24/2022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6403364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8B073-DBA7-4B5C-8A0A-F57DFBA507F6}" type="datetimeFigureOut">
              <a:rPr lang="en-US" smtClean="0"/>
              <a:t>3/24/2022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14889556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8B073-DBA7-4B5C-8A0A-F57DFBA507F6}" type="datetimeFigureOut">
              <a:rPr lang="en-US" smtClean="0"/>
              <a:t>3/24/2022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2030379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8B073-DBA7-4B5C-8A0A-F57DFBA507F6}" type="datetimeFigureOut">
              <a:rPr lang="en-US" smtClean="0"/>
              <a:t>3/24/2022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34971053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8B073-DBA7-4B5C-8A0A-F57DFBA507F6}" type="datetimeFigureOut">
              <a:rPr lang="en-US" smtClean="0"/>
              <a:t>3/24/2022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3881371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8B073-DBA7-4B5C-8A0A-F57DFBA507F6}" type="datetimeFigureOut">
              <a:rPr lang="en-US" smtClean="0"/>
              <a:t>3/24/2022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9284169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8B073-DBA7-4B5C-8A0A-F57DFBA507F6}" type="datetimeFigureOut">
              <a:rPr lang="en-US" smtClean="0"/>
              <a:t>3/24/2022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1670677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8B073-DBA7-4B5C-8A0A-F57DFBA507F6}" type="datetimeFigureOut">
              <a:rPr lang="en-US" smtClean="0"/>
              <a:t>3/24/2022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12128714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8B073-DBA7-4B5C-8A0A-F57DFBA507F6}" type="datetimeFigureOut">
              <a:rPr lang="en-US" smtClean="0"/>
              <a:t>3/24/2022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D472C1-2E57-4A3E-9FC2-7406EA069DB7}" type="slidenum">
              <a:rPr lang="en-US" smtClean="0"/>
              <a:t>‹#›</a:t>
            </a:fld>
            <a:endParaRPr lang="en-US"/>
          </a:p>
        </p:txBody>
      </p:sp>
    </p:spTree>
    <p:extLst>
      <p:ext uri="{BB962C8B-B14F-4D97-AF65-F5344CB8AC3E}">
        <p14:creationId xmlns:p14="http://schemas.microsoft.com/office/powerpoint/2010/main" val="23033527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solidFill>
                  <a:srgbClr val="002060"/>
                </a:solidFill>
              </a:rPr>
              <a:t>ASP.NET </a:t>
            </a:r>
            <a:r>
              <a:rPr lang="en-US" dirty="0" smtClean="0">
                <a:solidFill>
                  <a:srgbClr val="002060"/>
                </a:solidFill>
              </a:rPr>
              <a:t>Application Life Cycle </a:t>
            </a:r>
            <a:r>
              <a:rPr lang="en-US" dirty="0" smtClean="0">
                <a:solidFill>
                  <a:srgbClr val="002060"/>
                </a:solidFill>
              </a:rPr>
              <a:t>and Page Life </a:t>
            </a:r>
            <a:r>
              <a:rPr lang="en-US" dirty="0">
                <a:solidFill>
                  <a:srgbClr val="002060"/>
                </a:solidFill>
              </a:rPr>
              <a:t>Cycle</a:t>
            </a:r>
          </a:p>
        </p:txBody>
      </p:sp>
      <p:sp>
        <p:nvSpPr>
          <p:cNvPr id="5" name="Subtitle 4"/>
          <p:cNvSpPr>
            <a:spLocks noGrp="1"/>
          </p:cNvSpPr>
          <p:nvPr>
            <p:ph type="subTitle" idx="1"/>
          </p:nvPr>
        </p:nvSpPr>
        <p:spPr/>
        <p:txBody>
          <a:bodyPr>
            <a:normAutofit/>
          </a:bodyPr>
          <a:lstStyle/>
          <a:p>
            <a:endParaRPr lang="en-US" dirty="0"/>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91536" y="95231"/>
            <a:ext cx="903642" cy="904076"/>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89545" y="5970418"/>
            <a:ext cx="1342526" cy="1020932"/>
          </a:xfrm>
          <a:prstGeom prst="rect">
            <a:avLst/>
          </a:prstGeom>
        </p:spPr>
      </p:pic>
    </p:spTree>
    <p:extLst>
      <p:ext uri="{BB962C8B-B14F-4D97-AF65-F5344CB8AC3E}">
        <p14:creationId xmlns:p14="http://schemas.microsoft.com/office/powerpoint/2010/main" val="54876681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solidFill>
                  <a:srgbClr val="002060"/>
                </a:solidFill>
              </a:rPr>
              <a:t>ASP.NET Page Life Cycle Events</a:t>
            </a:r>
          </a:p>
        </p:txBody>
      </p:sp>
      <p:sp>
        <p:nvSpPr>
          <p:cNvPr id="5" name="Content Placeholder 4"/>
          <p:cNvSpPr>
            <a:spLocks noGrp="1"/>
          </p:cNvSpPr>
          <p:nvPr>
            <p:ph idx="1"/>
          </p:nvPr>
        </p:nvSpPr>
        <p:spPr>
          <a:xfrm>
            <a:off x="838200" y="1825624"/>
            <a:ext cx="10515600" cy="5032375"/>
          </a:xfrm>
        </p:spPr>
        <p:txBody>
          <a:bodyPr>
            <a:normAutofit fontScale="92500" lnSpcReduction="20000"/>
          </a:bodyPr>
          <a:lstStyle/>
          <a:p>
            <a:r>
              <a:rPr lang="en-US" dirty="0" err="1">
                <a:solidFill>
                  <a:schemeClr val="accent5">
                    <a:lumMod val="50000"/>
                  </a:schemeClr>
                </a:solidFill>
              </a:rPr>
              <a:t>PreRender</a:t>
            </a:r>
            <a:r>
              <a:rPr lang="en-US" dirty="0">
                <a:solidFill>
                  <a:schemeClr val="accent5">
                    <a:lumMod val="50000"/>
                  </a:schemeClr>
                </a:solidFill>
              </a:rPr>
              <a:t> - </a:t>
            </a:r>
            <a:r>
              <a:rPr lang="en-US" dirty="0">
                <a:solidFill>
                  <a:schemeClr val="accent4">
                    <a:lumMod val="75000"/>
                  </a:schemeClr>
                </a:solidFill>
              </a:rPr>
              <a:t>The </a:t>
            </a:r>
            <a:r>
              <a:rPr lang="en-US" dirty="0" err="1">
                <a:solidFill>
                  <a:schemeClr val="accent4">
                    <a:lumMod val="75000"/>
                  </a:schemeClr>
                </a:solidFill>
              </a:rPr>
              <a:t>PreRender</a:t>
            </a:r>
            <a:r>
              <a:rPr lang="en-US" dirty="0">
                <a:solidFill>
                  <a:schemeClr val="accent4">
                    <a:lumMod val="75000"/>
                  </a:schemeClr>
                </a:solidFill>
              </a:rPr>
              <a:t> event occurs just before the output is rendered. By handling this event, pages and controls can perform any updates before the output is rendered.</a:t>
            </a:r>
          </a:p>
          <a:p>
            <a:r>
              <a:rPr lang="en-US" dirty="0" err="1" smtClean="0">
                <a:solidFill>
                  <a:schemeClr val="accent5">
                    <a:lumMod val="50000"/>
                  </a:schemeClr>
                </a:solidFill>
              </a:rPr>
              <a:t>PreRenderComplete</a:t>
            </a:r>
            <a:r>
              <a:rPr lang="en-US" dirty="0" smtClean="0">
                <a:solidFill>
                  <a:schemeClr val="accent5">
                    <a:lumMod val="50000"/>
                  </a:schemeClr>
                </a:solidFill>
              </a:rPr>
              <a:t> </a:t>
            </a:r>
            <a:r>
              <a:rPr lang="en-US" dirty="0">
                <a:solidFill>
                  <a:schemeClr val="accent5">
                    <a:lumMod val="50000"/>
                  </a:schemeClr>
                </a:solidFill>
              </a:rPr>
              <a:t>- </a:t>
            </a:r>
            <a:r>
              <a:rPr lang="en-US" dirty="0">
                <a:solidFill>
                  <a:schemeClr val="accent4">
                    <a:lumMod val="75000"/>
                  </a:schemeClr>
                </a:solidFill>
              </a:rPr>
              <a:t>As the </a:t>
            </a:r>
            <a:r>
              <a:rPr lang="en-US" dirty="0" err="1">
                <a:solidFill>
                  <a:schemeClr val="accent4">
                    <a:lumMod val="75000"/>
                  </a:schemeClr>
                </a:solidFill>
              </a:rPr>
              <a:t>PreRender</a:t>
            </a:r>
            <a:r>
              <a:rPr lang="en-US" dirty="0">
                <a:solidFill>
                  <a:schemeClr val="accent4">
                    <a:lumMod val="75000"/>
                  </a:schemeClr>
                </a:solidFill>
              </a:rPr>
              <a:t> event is recursively fired for all child controls, this event ensures the completion of the pre-rendering phase.</a:t>
            </a:r>
          </a:p>
          <a:p>
            <a:r>
              <a:rPr lang="en-US" dirty="0" err="1" smtClean="0">
                <a:solidFill>
                  <a:schemeClr val="accent5">
                    <a:lumMod val="50000"/>
                  </a:schemeClr>
                </a:solidFill>
              </a:rPr>
              <a:t>SaveStateComplete</a:t>
            </a:r>
            <a:r>
              <a:rPr lang="en-US" dirty="0" smtClean="0">
                <a:solidFill>
                  <a:schemeClr val="accent5">
                    <a:lumMod val="50000"/>
                  </a:schemeClr>
                </a:solidFill>
              </a:rPr>
              <a:t> </a:t>
            </a:r>
            <a:r>
              <a:rPr lang="en-US" dirty="0">
                <a:solidFill>
                  <a:schemeClr val="accent5">
                    <a:lumMod val="50000"/>
                  </a:schemeClr>
                </a:solidFill>
              </a:rPr>
              <a:t>- </a:t>
            </a:r>
            <a:r>
              <a:rPr lang="en-US" dirty="0">
                <a:solidFill>
                  <a:schemeClr val="accent4">
                    <a:lumMod val="75000"/>
                  </a:schemeClr>
                </a:solidFill>
              </a:rPr>
              <a:t>State of control on the page is saved. Personalization, control state and view state information is saved. The HTML markup is generated. This stage can be handled by overriding the Render method or creating a </a:t>
            </a:r>
            <a:r>
              <a:rPr lang="en-US" dirty="0" err="1">
                <a:solidFill>
                  <a:schemeClr val="accent4">
                    <a:lumMod val="75000"/>
                  </a:schemeClr>
                </a:solidFill>
              </a:rPr>
              <a:t>Page_Render</a:t>
            </a:r>
            <a:r>
              <a:rPr lang="en-US" dirty="0">
                <a:solidFill>
                  <a:schemeClr val="accent4">
                    <a:lumMod val="75000"/>
                  </a:schemeClr>
                </a:solidFill>
              </a:rPr>
              <a:t> handler.</a:t>
            </a:r>
          </a:p>
          <a:p>
            <a:r>
              <a:rPr lang="en-US" dirty="0" err="1" smtClean="0">
                <a:solidFill>
                  <a:schemeClr val="accent5">
                    <a:lumMod val="50000"/>
                  </a:schemeClr>
                </a:solidFill>
              </a:rPr>
              <a:t>UnLoad</a:t>
            </a:r>
            <a:r>
              <a:rPr lang="en-US" dirty="0" smtClean="0">
                <a:solidFill>
                  <a:schemeClr val="accent5">
                    <a:lumMod val="50000"/>
                  </a:schemeClr>
                </a:solidFill>
              </a:rPr>
              <a:t> </a:t>
            </a:r>
            <a:r>
              <a:rPr lang="en-US" dirty="0">
                <a:solidFill>
                  <a:schemeClr val="accent5">
                    <a:lumMod val="50000"/>
                  </a:schemeClr>
                </a:solidFill>
              </a:rPr>
              <a:t>- </a:t>
            </a:r>
            <a:r>
              <a:rPr lang="en-US" dirty="0">
                <a:solidFill>
                  <a:schemeClr val="accent4">
                    <a:lumMod val="75000"/>
                  </a:schemeClr>
                </a:solidFill>
              </a:rPr>
              <a:t>The </a:t>
            </a:r>
            <a:r>
              <a:rPr lang="en-US" dirty="0" err="1">
                <a:solidFill>
                  <a:schemeClr val="accent4">
                    <a:lumMod val="75000"/>
                  </a:schemeClr>
                </a:solidFill>
              </a:rPr>
              <a:t>UnLoad</a:t>
            </a:r>
            <a:r>
              <a:rPr lang="en-US" dirty="0">
                <a:solidFill>
                  <a:schemeClr val="accent4">
                    <a:lumMod val="75000"/>
                  </a:schemeClr>
                </a:solidFill>
              </a:rPr>
              <a:t> phase is the last phase of the page life cycle. It raises the </a:t>
            </a:r>
            <a:r>
              <a:rPr lang="en-US" dirty="0" err="1">
                <a:solidFill>
                  <a:schemeClr val="accent4">
                    <a:lumMod val="75000"/>
                  </a:schemeClr>
                </a:solidFill>
              </a:rPr>
              <a:t>UnLoad</a:t>
            </a:r>
            <a:r>
              <a:rPr lang="en-US" dirty="0">
                <a:solidFill>
                  <a:schemeClr val="accent4">
                    <a:lumMod val="75000"/>
                  </a:schemeClr>
                </a:solidFill>
              </a:rPr>
              <a:t> event for all controls recursively and lastly for the page itself. Final cleanup is done and all resources and references, such as database connections, are freed. This event can be handled by modifying the </a:t>
            </a:r>
            <a:r>
              <a:rPr lang="en-US" dirty="0" err="1">
                <a:solidFill>
                  <a:schemeClr val="accent4">
                    <a:lumMod val="75000"/>
                  </a:schemeClr>
                </a:solidFill>
              </a:rPr>
              <a:t>OnUnLoad</a:t>
            </a:r>
            <a:r>
              <a:rPr lang="en-US" dirty="0">
                <a:solidFill>
                  <a:schemeClr val="accent4">
                    <a:lumMod val="75000"/>
                  </a:schemeClr>
                </a:solidFill>
              </a:rPr>
              <a:t> method or creating a </a:t>
            </a:r>
            <a:r>
              <a:rPr lang="en-US" dirty="0" err="1">
                <a:solidFill>
                  <a:schemeClr val="accent4">
                    <a:lumMod val="75000"/>
                  </a:schemeClr>
                </a:solidFill>
              </a:rPr>
              <a:t>Page_UnLoad</a:t>
            </a:r>
            <a:r>
              <a:rPr lang="en-US" dirty="0">
                <a:solidFill>
                  <a:schemeClr val="accent4">
                    <a:lumMod val="75000"/>
                  </a:schemeClr>
                </a:solidFill>
              </a:rPr>
              <a:t> handler.</a:t>
            </a: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91536" y="95231"/>
            <a:ext cx="903642" cy="904076"/>
          </a:xfrm>
          <a:prstGeom prst="rect">
            <a:avLst/>
          </a:prstGeom>
        </p:spPr>
      </p:pic>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89545" y="5970418"/>
            <a:ext cx="1342526" cy="1020932"/>
          </a:xfrm>
          <a:prstGeom prst="rect">
            <a:avLst/>
          </a:prstGeom>
        </p:spPr>
      </p:pic>
    </p:spTree>
    <p:extLst>
      <p:ext uri="{BB962C8B-B14F-4D97-AF65-F5344CB8AC3E}">
        <p14:creationId xmlns:p14="http://schemas.microsoft.com/office/powerpoint/2010/main" val="81835549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solidFill>
                  <a:srgbClr val="002060"/>
                </a:solidFill>
              </a:rPr>
              <a:t>Thank You</a:t>
            </a:r>
            <a:endParaRPr lang="en-US" dirty="0">
              <a:solidFill>
                <a:srgbClr val="002060"/>
              </a:solidFill>
            </a:endParaRPr>
          </a:p>
        </p:txBody>
      </p:sp>
      <p:sp>
        <p:nvSpPr>
          <p:cNvPr id="5" name="Subtitle 4"/>
          <p:cNvSpPr>
            <a:spLocks noGrp="1"/>
          </p:cNvSpPr>
          <p:nvPr>
            <p:ph type="subTitle" idx="1"/>
          </p:nvPr>
        </p:nvSpPr>
        <p:spPr/>
        <p:txBody>
          <a:bodyPr/>
          <a:lstStyle/>
          <a:p>
            <a:endParaRPr lang="en-US" dirty="0"/>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91536" y="95231"/>
            <a:ext cx="903642" cy="904076"/>
          </a:xfrm>
          <a:prstGeom prst="rect">
            <a:avLst/>
          </a:prstGeom>
        </p:spPr>
      </p:pic>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89545" y="5970418"/>
            <a:ext cx="1342526" cy="1020932"/>
          </a:xfrm>
          <a:prstGeom prst="rect">
            <a:avLst/>
          </a:prstGeom>
        </p:spPr>
      </p:pic>
    </p:spTree>
    <p:extLst>
      <p:ext uri="{BB962C8B-B14F-4D97-AF65-F5344CB8AC3E}">
        <p14:creationId xmlns:p14="http://schemas.microsoft.com/office/powerpoint/2010/main" val="18547415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solidFill>
                  <a:srgbClr val="002060"/>
                </a:solidFill>
              </a:rPr>
              <a:t>Introduction</a:t>
            </a:r>
            <a:endParaRPr lang="en-US" dirty="0">
              <a:solidFill>
                <a:srgbClr val="002060"/>
              </a:solidFill>
            </a:endParaRPr>
          </a:p>
        </p:txBody>
      </p:sp>
      <p:sp>
        <p:nvSpPr>
          <p:cNvPr id="5" name="Content Placeholder 4"/>
          <p:cNvSpPr>
            <a:spLocks noGrp="1"/>
          </p:cNvSpPr>
          <p:nvPr>
            <p:ph idx="1"/>
          </p:nvPr>
        </p:nvSpPr>
        <p:spPr/>
        <p:txBody>
          <a:bodyPr>
            <a:normAutofit/>
          </a:bodyPr>
          <a:lstStyle/>
          <a:p>
            <a:pPr marL="0" indent="0">
              <a:buNone/>
            </a:pPr>
            <a:r>
              <a:rPr lang="en-US" dirty="0">
                <a:solidFill>
                  <a:schemeClr val="accent4">
                    <a:lumMod val="75000"/>
                  </a:schemeClr>
                </a:solidFill>
              </a:rPr>
              <a:t>ASP.NET life cycle specifies, how:</a:t>
            </a:r>
          </a:p>
          <a:p>
            <a:r>
              <a:rPr lang="en-US" dirty="0" smtClean="0">
                <a:solidFill>
                  <a:schemeClr val="accent4">
                    <a:lumMod val="75000"/>
                  </a:schemeClr>
                </a:solidFill>
              </a:rPr>
              <a:t>ASP.NET </a:t>
            </a:r>
            <a:r>
              <a:rPr lang="en-US" dirty="0">
                <a:solidFill>
                  <a:schemeClr val="accent4">
                    <a:lumMod val="75000"/>
                  </a:schemeClr>
                </a:solidFill>
              </a:rPr>
              <a:t>processes pages to produce dynamic output</a:t>
            </a:r>
          </a:p>
          <a:p>
            <a:r>
              <a:rPr lang="en-US" dirty="0" smtClean="0">
                <a:solidFill>
                  <a:schemeClr val="accent4">
                    <a:lumMod val="75000"/>
                  </a:schemeClr>
                </a:solidFill>
              </a:rPr>
              <a:t>The </a:t>
            </a:r>
            <a:r>
              <a:rPr lang="en-US" dirty="0">
                <a:solidFill>
                  <a:schemeClr val="accent4">
                    <a:lumMod val="75000"/>
                  </a:schemeClr>
                </a:solidFill>
              </a:rPr>
              <a:t>application and its pages are instantiated and processed</a:t>
            </a:r>
          </a:p>
          <a:p>
            <a:r>
              <a:rPr lang="en-US" dirty="0" smtClean="0">
                <a:solidFill>
                  <a:schemeClr val="accent4">
                    <a:lumMod val="75000"/>
                  </a:schemeClr>
                </a:solidFill>
              </a:rPr>
              <a:t>ASP.NET </a:t>
            </a:r>
            <a:r>
              <a:rPr lang="en-US" dirty="0">
                <a:solidFill>
                  <a:schemeClr val="accent4">
                    <a:lumMod val="75000"/>
                  </a:schemeClr>
                </a:solidFill>
              </a:rPr>
              <a:t>compiles the pages dynamically</a:t>
            </a:r>
          </a:p>
          <a:p>
            <a:pPr marL="0" indent="0">
              <a:buNone/>
            </a:pPr>
            <a:endParaRPr lang="en-US" dirty="0">
              <a:solidFill>
                <a:schemeClr val="accent4">
                  <a:lumMod val="75000"/>
                </a:schemeClr>
              </a:solidFill>
            </a:endParaRPr>
          </a:p>
          <a:p>
            <a:pPr marL="0" indent="0">
              <a:buNone/>
            </a:pPr>
            <a:r>
              <a:rPr lang="en-US" dirty="0">
                <a:solidFill>
                  <a:schemeClr val="accent4">
                    <a:lumMod val="75000"/>
                  </a:schemeClr>
                </a:solidFill>
              </a:rPr>
              <a:t>The ASP.NET life cycle could be divided into two </a:t>
            </a:r>
            <a:r>
              <a:rPr lang="en-US" dirty="0" smtClean="0">
                <a:solidFill>
                  <a:schemeClr val="accent4">
                    <a:lumMod val="75000"/>
                  </a:schemeClr>
                </a:solidFill>
              </a:rPr>
              <a:t>groups:</a:t>
            </a:r>
          </a:p>
          <a:p>
            <a:r>
              <a:rPr lang="en-US" dirty="0" smtClean="0">
                <a:solidFill>
                  <a:schemeClr val="accent4">
                    <a:lumMod val="75000"/>
                  </a:schemeClr>
                </a:solidFill>
              </a:rPr>
              <a:t>Application </a:t>
            </a:r>
            <a:r>
              <a:rPr lang="en-US" dirty="0">
                <a:solidFill>
                  <a:schemeClr val="accent4">
                    <a:lumMod val="75000"/>
                  </a:schemeClr>
                </a:solidFill>
              </a:rPr>
              <a:t>Life Cycle</a:t>
            </a:r>
          </a:p>
          <a:p>
            <a:r>
              <a:rPr lang="en-US" dirty="0" smtClean="0">
                <a:solidFill>
                  <a:schemeClr val="accent4">
                    <a:lumMod val="75000"/>
                  </a:schemeClr>
                </a:solidFill>
              </a:rPr>
              <a:t>Page </a:t>
            </a:r>
            <a:r>
              <a:rPr lang="en-US" dirty="0">
                <a:solidFill>
                  <a:schemeClr val="accent4">
                    <a:lumMod val="75000"/>
                  </a:schemeClr>
                </a:solidFill>
              </a:rPr>
              <a:t>Life Cycle</a:t>
            </a: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91536" y="95231"/>
            <a:ext cx="903642" cy="904076"/>
          </a:xfrm>
          <a:prstGeom prst="rect">
            <a:avLst/>
          </a:prstGeom>
        </p:spPr>
      </p:pic>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89545" y="5970418"/>
            <a:ext cx="1342526" cy="1020932"/>
          </a:xfrm>
          <a:prstGeom prst="rect">
            <a:avLst/>
          </a:prstGeom>
        </p:spPr>
      </p:pic>
    </p:spTree>
    <p:extLst>
      <p:ext uri="{BB962C8B-B14F-4D97-AF65-F5344CB8AC3E}">
        <p14:creationId xmlns:p14="http://schemas.microsoft.com/office/powerpoint/2010/main" val="16300461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solidFill>
                  <a:srgbClr val="002060"/>
                </a:solidFill>
              </a:rPr>
              <a:t>ASP.NET Application Life Cycle</a:t>
            </a:r>
          </a:p>
        </p:txBody>
      </p:sp>
      <p:sp>
        <p:nvSpPr>
          <p:cNvPr id="5" name="Content Placeholder 4"/>
          <p:cNvSpPr>
            <a:spLocks noGrp="1"/>
          </p:cNvSpPr>
          <p:nvPr>
            <p:ph idx="1"/>
          </p:nvPr>
        </p:nvSpPr>
        <p:spPr>
          <a:xfrm>
            <a:off x="838200" y="1825624"/>
            <a:ext cx="10515600" cy="5032375"/>
          </a:xfrm>
        </p:spPr>
        <p:txBody>
          <a:bodyPr>
            <a:normAutofit fontScale="92500" lnSpcReduction="20000"/>
          </a:bodyPr>
          <a:lstStyle/>
          <a:p>
            <a:pPr marL="0" indent="0">
              <a:buNone/>
            </a:pPr>
            <a:r>
              <a:rPr lang="en-US" dirty="0">
                <a:solidFill>
                  <a:schemeClr val="accent4">
                    <a:lumMod val="75000"/>
                  </a:schemeClr>
                </a:solidFill>
              </a:rPr>
              <a:t>The application life cycle has the following </a:t>
            </a:r>
            <a:r>
              <a:rPr lang="en-US" dirty="0" smtClean="0">
                <a:solidFill>
                  <a:schemeClr val="accent4">
                    <a:lumMod val="75000"/>
                  </a:schemeClr>
                </a:solidFill>
              </a:rPr>
              <a:t>stages:</a:t>
            </a:r>
          </a:p>
          <a:p>
            <a:r>
              <a:rPr lang="en-US" dirty="0" smtClean="0">
                <a:solidFill>
                  <a:schemeClr val="accent4">
                    <a:lumMod val="75000"/>
                  </a:schemeClr>
                </a:solidFill>
              </a:rPr>
              <a:t>User </a:t>
            </a:r>
            <a:r>
              <a:rPr lang="en-US" dirty="0">
                <a:solidFill>
                  <a:schemeClr val="accent4">
                    <a:lumMod val="75000"/>
                  </a:schemeClr>
                </a:solidFill>
              </a:rPr>
              <a:t>makes a request for accessing application resource, a page. Browser sends this request to the web server.</a:t>
            </a:r>
          </a:p>
          <a:p>
            <a:r>
              <a:rPr lang="en-US" dirty="0" smtClean="0">
                <a:solidFill>
                  <a:schemeClr val="accent4">
                    <a:lumMod val="75000"/>
                  </a:schemeClr>
                </a:solidFill>
              </a:rPr>
              <a:t>A </a:t>
            </a:r>
            <a:r>
              <a:rPr lang="en-US" dirty="0">
                <a:solidFill>
                  <a:schemeClr val="accent4">
                    <a:lumMod val="75000"/>
                  </a:schemeClr>
                </a:solidFill>
              </a:rPr>
              <a:t>unified pipeline receives the first request and the following events take place:</a:t>
            </a:r>
          </a:p>
          <a:p>
            <a:pPr lvl="1"/>
            <a:r>
              <a:rPr lang="en-US" dirty="0" smtClean="0">
                <a:solidFill>
                  <a:schemeClr val="accent4">
                    <a:lumMod val="75000"/>
                  </a:schemeClr>
                </a:solidFill>
              </a:rPr>
              <a:t>An object </a:t>
            </a:r>
            <a:r>
              <a:rPr lang="en-US" dirty="0">
                <a:solidFill>
                  <a:schemeClr val="accent4">
                    <a:lumMod val="75000"/>
                  </a:schemeClr>
                </a:solidFill>
              </a:rPr>
              <a:t>of the class </a:t>
            </a:r>
            <a:r>
              <a:rPr lang="en-US" dirty="0" err="1">
                <a:solidFill>
                  <a:schemeClr val="accent4">
                    <a:lumMod val="75000"/>
                  </a:schemeClr>
                </a:solidFill>
              </a:rPr>
              <a:t>ApplicationManager</a:t>
            </a:r>
            <a:r>
              <a:rPr lang="en-US" dirty="0">
                <a:solidFill>
                  <a:schemeClr val="accent4">
                    <a:lumMod val="75000"/>
                  </a:schemeClr>
                </a:solidFill>
              </a:rPr>
              <a:t> is created.</a:t>
            </a:r>
          </a:p>
          <a:p>
            <a:pPr lvl="1"/>
            <a:r>
              <a:rPr lang="en-US" dirty="0" smtClean="0">
                <a:solidFill>
                  <a:schemeClr val="accent4">
                    <a:lumMod val="75000"/>
                  </a:schemeClr>
                </a:solidFill>
              </a:rPr>
              <a:t>An </a:t>
            </a:r>
            <a:r>
              <a:rPr lang="en-US" dirty="0">
                <a:solidFill>
                  <a:schemeClr val="accent4">
                    <a:lumMod val="75000"/>
                  </a:schemeClr>
                </a:solidFill>
              </a:rPr>
              <a:t>object of the class </a:t>
            </a:r>
            <a:r>
              <a:rPr lang="en-US" dirty="0" err="1">
                <a:solidFill>
                  <a:schemeClr val="accent4">
                    <a:lumMod val="75000"/>
                  </a:schemeClr>
                </a:solidFill>
              </a:rPr>
              <a:t>HostingEnvironment</a:t>
            </a:r>
            <a:r>
              <a:rPr lang="en-US" dirty="0">
                <a:solidFill>
                  <a:schemeClr val="accent4">
                    <a:lumMod val="75000"/>
                  </a:schemeClr>
                </a:solidFill>
              </a:rPr>
              <a:t> is created to provide information regarding the resources.</a:t>
            </a:r>
          </a:p>
          <a:p>
            <a:pPr lvl="1"/>
            <a:r>
              <a:rPr lang="en-US" dirty="0" smtClean="0">
                <a:solidFill>
                  <a:schemeClr val="accent4">
                    <a:lumMod val="75000"/>
                  </a:schemeClr>
                </a:solidFill>
              </a:rPr>
              <a:t>Top </a:t>
            </a:r>
            <a:r>
              <a:rPr lang="en-US" dirty="0">
                <a:solidFill>
                  <a:schemeClr val="accent4">
                    <a:lumMod val="75000"/>
                  </a:schemeClr>
                </a:solidFill>
              </a:rPr>
              <a:t>level items in the application are compiled.</a:t>
            </a:r>
          </a:p>
          <a:p>
            <a:r>
              <a:rPr lang="en-US" dirty="0" smtClean="0">
                <a:solidFill>
                  <a:schemeClr val="accent4">
                    <a:lumMod val="75000"/>
                  </a:schemeClr>
                </a:solidFill>
              </a:rPr>
              <a:t>Response </a:t>
            </a:r>
            <a:r>
              <a:rPr lang="en-US" dirty="0">
                <a:solidFill>
                  <a:schemeClr val="accent4">
                    <a:lumMod val="75000"/>
                  </a:schemeClr>
                </a:solidFill>
              </a:rPr>
              <a:t>objects are created. The application objects such as </a:t>
            </a:r>
            <a:r>
              <a:rPr lang="en-US" dirty="0" err="1">
                <a:solidFill>
                  <a:schemeClr val="accent4">
                    <a:lumMod val="75000"/>
                  </a:schemeClr>
                </a:solidFill>
              </a:rPr>
              <a:t>HttpContext</a:t>
            </a:r>
            <a:r>
              <a:rPr lang="en-US" dirty="0">
                <a:solidFill>
                  <a:schemeClr val="accent4">
                    <a:lumMod val="75000"/>
                  </a:schemeClr>
                </a:solidFill>
              </a:rPr>
              <a:t>, </a:t>
            </a:r>
            <a:r>
              <a:rPr lang="en-US" dirty="0" err="1">
                <a:solidFill>
                  <a:schemeClr val="accent4">
                    <a:lumMod val="75000"/>
                  </a:schemeClr>
                </a:solidFill>
              </a:rPr>
              <a:t>HttpRequest</a:t>
            </a:r>
            <a:r>
              <a:rPr lang="en-US" dirty="0">
                <a:solidFill>
                  <a:schemeClr val="accent4">
                    <a:lumMod val="75000"/>
                  </a:schemeClr>
                </a:solidFill>
              </a:rPr>
              <a:t> and </a:t>
            </a:r>
            <a:r>
              <a:rPr lang="en-US" dirty="0" err="1">
                <a:solidFill>
                  <a:schemeClr val="accent4">
                    <a:lumMod val="75000"/>
                  </a:schemeClr>
                </a:solidFill>
              </a:rPr>
              <a:t>HttpResponse</a:t>
            </a:r>
            <a:r>
              <a:rPr lang="en-US" dirty="0">
                <a:solidFill>
                  <a:schemeClr val="accent4">
                    <a:lumMod val="75000"/>
                  </a:schemeClr>
                </a:solidFill>
              </a:rPr>
              <a:t> are created and initialized.</a:t>
            </a:r>
          </a:p>
          <a:p>
            <a:r>
              <a:rPr lang="en-US" dirty="0" smtClean="0">
                <a:solidFill>
                  <a:schemeClr val="accent4">
                    <a:lumMod val="75000"/>
                  </a:schemeClr>
                </a:solidFill>
              </a:rPr>
              <a:t>An </a:t>
            </a:r>
            <a:r>
              <a:rPr lang="en-US" dirty="0">
                <a:solidFill>
                  <a:schemeClr val="accent4">
                    <a:lumMod val="75000"/>
                  </a:schemeClr>
                </a:solidFill>
              </a:rPr>
              <a:t>instance of the </a:t>
            </a:r>
            <a:r>
              <a:rPr lang="en-US" dirty="0" err="1">
                <a:solidFill>
                  <a:schemeClr val="accent4">
                    <a:lumMod val="75000"/>
                  </a:schemeClr>
                </a:solidFill>
              </a:rPr>
              <a:t>HttpApplication</a:t>
            </a:r>
            <a:r>
              <a:rPr lang="en-US" dirty="0">
                <a:solidFill>
                  <a:schemeClr val="accent4">
                    <a:lumMod val="75000"/>
                  </a:schemeClr>
                </a:solidFill>
              </a:rPr>
              <a:t> object is created and assigned to the request.</a:t>
            </a:r>
          </a:p>
          <a:p>
            <a:r>
              <a:rPr lang="en-US" dirty="0" smtClean="0">
                <a:solidFill>
                  <a:schemeClr val="accent4">
                    <a:lumMod val="75000"/>
                  </a:schemeClr>
                </a:solidFill>
              </a:rPr>
              <a:t>The </a:t>
            </a:r>
            <a:r>
              <a:rPr lang="en-US" dirty="0">
                <a:solidFill>
                  <a:schemeClr val="accent4">
                    <a:lumMod val="75000"/>
                  </a:schemeClr>
                </a:solidFill>
              </a:rPr>
              <a:t>request is processed by the </a:t>
            </a:r>
            <a:r>
              <a:rPr lang="en-US" dirty="0" err="1">
                <a:solidFill>
                  <a:schemeClr val="accent4">
                    <a:lumMod val="75000"/>
                  </a:schemeClr>
                </a:solidFill>
              </a:rPr>
              <a:t>HttpApplication</a:t>
            </a:r>
            <a:r>
              <a:rPr lang="en-US" dirty="0">
                <a:solidFill>
                  <a:schemeClr val="accent4">
                    <a:lumMod val="75000"/>
                  </a:schemeClr>
                </a:solidFill>
              </a:rPr>
              <a:t> class. Different events are raised by this class for processing the request.</a:t>
            </a: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91536" y="95231"/>
            <a:ext cx="903642" cy="904076"/>
          </a:xfrm>
          <a:prstGeom prst="rect">
            <a:avLst/>
          </a:prstGeom>
        </p:spPr>
      </p:pic>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89545" y="5970418"/>
            <a:ext cx="1342526" cy="1020932"/>
          </a:xfrm>
          <a:prstGeom prst="rect">
            <a:avLst/>
          </a:prstGeom>
        </p:spPr>
      </p:pic>
    </p:spTree>
    <p:extLst>
      <p:ext uri="{BB962C8B-B14F-4D97-AF65-F5344CB8AC3E}">
        <p14:creationId xmlns:p14="http://schemas.microsoft.com/office/powerpoint/2010/main" val="165156262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solidFill>
                  <a:srgbClr val="002060"/>
                </a:solidFill>
              </a:rPr>
              <a:t>ASP.NET Page Life Cycle</a:t>
            </a:r>
          </a:p>
        </p:txBody>
      </p:sp>
      <p:pic>
        <p:nvPicPr>
          <p:cNvPr id="2" name="Content Placeholder 1"/>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690688"/>
            <a:ext cx="6132756" cy="4783076"/>
          </a:xfr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91536" y="95231"/>
            <a:ext cx="903642" cy="904076"/>
          </a:xfrm>
          <a:prstGeom prst="rect">
            <a:avLst/>
          </a:prstGeom>
        </p:spPr>
      </p:pic>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989545" y="5970418"/>
            <a:ext cx="1342526" cy="1020932"/>
          </a:xfrm>
          <a:prstGeom prst="rect">
            <a:avLst/>
          </a:prstGeom>
        </p:spPr>
      </p:pic>
    </p:spTree>
    <p:extLst>
      <p:ext uri="{BB962C8B-B14F-4D97-AF65-F5344CB8AC3E}">
        <p14:creationId xmlns:p14="http://schemas.microsoft.com/office/powerpoint/2010/main" val="421334611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solidFill>
                  <a:srgbClr val="002060"/>
                </a:solidFill>
              </a:rPr>
              <a:t>ASP.NET Page Life Cycle</a:t>
            </a:r>
          </a:p>
        </p:txBody>
      </p:sp>
      <p:sp>
        <p:nvSpPr>
          <p:cNvPr id="5" name="Content Placeholder 4"/>
          <p:cNvSpPr>
            <a:spLocks noGrp="1"/>
          </p:cNvSpPr>
          <p:nvPr>
            <p:ph idx="1"/>
          </p:nvPr>
        </p:nvSpPr>
        <p:spPr>
          <a:xfrm>
            <a:off x="838200" y="1825624"/>
            <a:ext cx="10515600" cy="5032375"/>
          </a:xfrm>
        </p:spPr>
        <p:txBody>
          <a:bodyPr>
            <a:normAutofit fontScale="92500" lnSpcReduction="20000"/>
          </a:bodyPr>
          <a:lstStyle/>
          <a:p>
            <a:r>
              <a:rPr lang="en-US" dirty="0" smtClean="0">
                <a:solidFill>
                  <a:schemeClr val="accent4">
                    <a:lumMod val="75000"/>
                  </a:schemeClr>
                </a:solidFill>
              </a:rPr>
              <a:t>When </a:t>
            </a:r>
            <a:r>
              <a:rPr lang="en-US" dirty="0">
                <a:solidFill>
                  <a:schemeClr val="accent4">
                    <a:lumMod val="75000"/>
                  </a:schemeClr>
                </a:solidFill>
              </a:rPr>
              <a:t>a page is requested, it is loaded into the server memory, processed, and sent to the browser. Then it is unloaded from the memory. At each of these steps, methods and events are available, which could be overridden according to the need of the application. In other words, you can write your own code to override the default code.</a:t>
            </a:r>
          </a:p>
          <a:p>
            <a:r>
              <a:rPr lang="en-US" dirty="0" smtClean="0">
                <a:solidFill>
                  <a:schemeClr val="accent4">
                    <a:lumMod val="75000"/>
                  </a:schemeClr>
                </a:solidFill>
              </a:rPr>
              <a:t>The </a:t>
            </a:r>
            <a:r>
              <a:rPr lang="en-US" dirty="0">
                <a:solidFill>
                  <a:schemeClr val="accent4">
                    <a:lumMod val="75000"/>
                  </a:schemeClr>
                </a:solidFill>
              </a:rPr>
              <a:t>Page class creates a hierarchical tree of all the controls on the page. All the components on the page, except the directives, are part of this control tree. You can see the control tree by adding trace= "true" to the page directive. We will cover page directives and tracing under 'directives' and 'event handling'.</a:t>
            </a:r>
          </a:p>
          <a:p>
            <a:r>
              <a:rPr lang="en-US" dirty="0" smtClean="0">
                <a:solidFill>
                  <a:schemeClr val="accent4">
                    <a:lumMod val="75000"/>
                  </a:schemeClr>
                </a:solidFill>
              </a:rPr>
              <a:t>The </a:t>
            </a:r>
            <a:r>
              <a:rPr lang="en-US" dirty="0">
                <a:solidFill>
                  <a:schemeClr val="accent4">
                    <a:lumMod val="75000"/>
                  </a:schemeClr>
                </a:solidFill>
              </a:rPr>
              <a:t>page life cycle phases are:</a:t>
            </a:r>
          </a:p>
          <a:p>
            <a:pPr lvl="1"/>
            <a:r>
              <a:rPr lang="en-US" dirty="0" smtClean="0">
                <a:solidFill>
                  <a:schemeClr val="accent4">
                    <a:lumMod val="75000"/>
                  </a:schemeClr>
                </a:solidFill>
              </a:rPr>
              <a:t>    </a:t>
            </a:r>
            <a:r>
              <a:rPr lang="en-US" dirty="0">
                <a:solidFill>
                  <a:schemeClr val="accent4">
                    <a:lumMod val="75000"/>
                  </a:schemeClr>
                </a:solidFill>
              </a:rPr>
              <a:t>Initialization</a:t>
            </a:r>
          </a:p>
          <a:p>
            <a:pPr lvl="1"/>
            <a:r>
              <a:rPr lang="en-US" dirty="0">
                <a:solidFill>
                  <a:schemeClr val="accent4">
                    <a:lumMod val="75000"/>
                  </a:schemeClr>
                </a:solidFill>
              </a:rPr>
              <a:t>    Instantiation of the controls on the page</a:t>
            </a:r>
          </a:p>
          <a:p>
            <a:pPr lvl="1"/>
            <a:r>
              <a:rPr lang="en-US" dirty="0">
                <a:solidFill>
                  <a:schemeClr val="accent4">
                    <a:lumMod val="75000"/>
                  </a:schemeClr>
                </a:solidFill>
              </a:rPr>
              <a:t>    Restoration and maintenance of the state</a:t>
            </a:r>
          </a:p>
          <a:p>
            <a:pPr lvl="1"/>
            <a:r>
              <a:rPr lang="en-US" dirty="0">
                <a:solidFill>
                  <a:schemeClr val="accent4">
                    <a:lumMod val="75000"/>
                  </a:schemeClr>
                </a:solidFill>
              </a:rPr>
              <a:t>    Execution of the event handler codes</a:t>
            </a:r>
          </a:p>
          <a:p>
            <a:pPr lvl="1"/>
            <a:r>
              <a:rPr lang="en-US" dirty="0">
                <a:solidFill>
                  <a:schemeClr val="accent4">
                    <a:lumMod val="75000"/>
                  </a:schemeClr>
                </a:solidFill>
              </a:rPr>
              <a:t>    Page rendering</a:t>
            </a: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91536" y="95231"/>
            <a:ext cx="903642" cy="904076"/>
          </a:xfrm>
          <a:prstGeom prst="rect">
            <a:avLst/>
          </a:prstGeom>
        </p:spPr>
      </p:pic>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89545" y="5970418"/>
            <a:ext cx="1342526" cy="1020932"/>
          </a:xfrm>
          <a:prstGeom prst="rect">
            <a:avLst/>
          </a:prstGeom>
        </p:spPr>
      </p:pic>
    </p:spTree>
    <p:extLst>
      <p:ext uri="{BB962C8B-B14F-4D97-AF65-F5344CB8AC3E}">
        <p14:creationId xmlns:p14="http://schemas.microsoft.com/office/powerpoint/2010/main" val="87514181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solidFill>
                  <a:srgbClr val="002060"/>
                </a:solidFill>
              </a:rPr>
              <a:t>ASP.NET Page Life Cycle</a:t>
            </a:r>
          </a:p>
        </p:txBody>
      </p:sp>
      <p:sp>
        <p:nvSpPr>
          <p:cNvPr id="5" name="Content Placeholder 4"/>
          <p:cNvSpPr>
            <a:spLocks noGrp="1"/>
          </p:cNvSpPr>
          <p:nvPr>
            <p:ph idx="1"/>
          </p:nvPr>
        </p:nvSpPr>
        <p:spPr>
          <a:xfrm>
            <a:off x="838200" y="1825624"/>
            <a:ext cx="10515600" cy="5032375"/>
          </a:xfrm>
        </p:spPr>
        <p:txBody>
          <a:bodyPr>
            <a:normAutofit lnSpcReduction="10000"/>
          </a:bodyPr>
          <a:lstStyle/>
          <a:p>
            <a:r>
              <a:rPr lang="en-US" dirty="0">
                <a:solidFill>
                  <a:schemeClr val="accent4">
                    <a:lumMod val="75000"/>
                  </a:schemeClr>
                </a:solidFill>
              </a:rPr>
              <a:t>Understanding the page cycle helps in writing codes for making some specific thing happen at any stage of the page life cycle. It also helps in writing custom controls and initializing them at right time, populate their properties with view-state data and run control behavior code.</a:t>
            </a:r>
          </a:p>
          <a:p>
            <a:r>
              <a:rPr lang="en-US" dirty="0" smtClean="0">
                <a:solidFill>
                  <a:schemeClr val="accent4">
                    <a:lumMod val="75000"/>
                  </a:schemeClr>
                </a:solidFill>
              </a:rPr>
              <a:t>Following </a:t>
            </a:r>
            <a:r>
              <a:rPr lang="en-US" dirty="0">
                <a:solidFill>
                  <a:schemeClr val="accent4">
                    <a:lumMod val="75000"/>
                  </a:schemeClr>
                </a:solidFill>
              </a:rPr>
              <a:t>are the different stages of an ASP.NET page:</a:t>
            </a:r>
          </a:p>
          <a:p>
            <a:r>
              <a:rPr lang="en-US" dirty="0" smtClean="0">
                <a:solidFill>
                  <a:schemeClr val="accent5">
                    <a:lumMod val="50000"/>
                  </a:schemeClr>
                </a:solidFill>
              </a:rPr>
              <a:t>Page </a:t>
            </a:r>
            <a:r>
              <a:rPr lang="en-US" dirty="0">
                <a:solidFill>
                  <a:schemeClr val="accent5">
                    <a:lumMod val="50000"/>
                  </a:schemeClr>
                </a:solidFill>
              </a:rPr>
              <a:t>request - </a:t>
            </a:r>
            <a:r>
              <a:rPr lang="en-US" dirty="0">
                <a:solidFill>
                  <a:schemeClr val="accent4">
                    <a:lumMod val="75000"/>
                  </a:schemeClr>
                </a:solidFill>
              </a:rPr>
              <a:t>When ASP.NET gets a page request, it decides whether to parse and compile the page, or there would be a cached version of the page; accordingly the response is sent.</a:t>
            </a:r>
          </a:p>
          <a:p>
            <a:r>
              <a:rPr lang="en-US" dirty="0" smtClean="0">
                <a:solidFill>
                  <a:schemeClr val="accent5">
                    <a:lumMod val="50000"/>
                  </a:schemeClr>
                </a:solidFill>
              </a:rPr>
              <a:t>Starting </a:t>
            </a:r>
            <a:r>
              <a:rPr lang="en-US" dirty="0">
                <a:solidFill>
                  <a:schemeClr val="accent5">
                    <a:lumMod val="50000"/>
                  </a:schemeClr>
                </a:solidFill>
              </a:rPr>
              <a:t>of page life cycle - </a:t>
            </a:r>
            <a:r>
              <a:rPr lang="en-US" dirty="0">
                <a:solidFill>
                  <a:schemeClr val="accent4">
                    <a:lumMod val="75000"/>
                  </a:schemeClr>
                </a:solidFill>
              </a:rPr>
              <a:t>At this stage, the Request and Response objects are set. If the request is an old request or post back, the </a:t>
            </a:r>
            <a:r>
              <a:rPr lang="en-US" dirty="0" err="1">
                <a:solidFill>
                  <a:schemeClr val="accent4">
                    <a:lumMod val="75000"/>
                  </a:schemeClr>
                </a:solidFill>
              </a:rPr>
              <a:t>IsPostBack</a:t>
            </a:r>
            <a:r>
              <a:rPr lang="en-US" dirty="0">
                <a:solidFill>
                  <a:schemeClr val="accent4">
                    <a:lumMod val="75000"/>
                  </a:schemeClr>
                </a:solidFill>
              </a:rPr>
              <a:t> property of the page is set to true. The </a:t>
            </a:r>
            <a:r>
              <a:rPr lang="en-US" dirty="0" err="1">
                <a:solidFill>
                  <a:schemeClr val="accent4">
                    <a:lumMod val="75000"/>
                  </a:schemeClr>
                </a:solidFill>
              </a:rPr>
              <a:t>UICulture</a:t>
            </a:r>
            <a:r>
              <a:rPr lang="en-US" dirty="0">
                <a:solidFill>
                  <a:schemeClr val="accent4">
                    <a:lumMod val="75000"/>
                  </a:schemeClr>
                </a:solidFill>
              </a:rPr>
              <a:t> property of the page is also set.</a:t>
            </a: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91536" y="95231"/>
            <a:ext cx="903642" cy="904076"/>
          </a:xfrm>
          <a:prstGeom prst="rect">
            <a:avLst/>
          </a:prstGeom>
        </p:spPr>
      </p:pic>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89545" y="5970418"/>
            <a:ext cx="1342526" cy="1020932"/>
          </a:xfrm>
          <a:prstGeom prst="rect">
            <a:avLst/>
          </a:prstGeom>
        </p:spPr>
      </p:pic>
    </p:spTree>
    <p:extLst>
      <p:ext uri="{BB962C8B-B14F-4D97-AF65-F5344CB8AC3E}">
        <p14:creationId xmlns:p14="http://schemas.microsoft.com/office/powerpoint/2010/main" val="78746075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solidFill>
                  <a:srgbClr val="002060"/>
                </a:solidFill>
              </a:rPr>
              <a:t>ASP.NET Page Life Cycle</a:t>
            </a:r>
          </a:p>
        </p:txBody>
      </p:sp>
      <p:sp>
        <p:nvSpPr>
          <p:cNvPr id="5" name="Content Placeholder 4"/>
          <p:cNvSpPr>
            <a:spLocks noGrp="1"/>
          </p:cNvSpPr>
          <p:nvPr>
            <p:ph idx="1"/>
          </p:nvPr>
        </p:nvSpPr>
        <p:spPr>
          <a:xfrm>
            <a:off x="838200" y="1825624"/>
            <a:ext cx="10515600" cy="5032375"/>
          </a:xfrm>
        </p:spPr>
        <p:txBody>
          <a:bodyPr>
            <a:normAutofit fontScale="85000" lnSpcReduction="20000"/>
          </a:bodyPr>
          <a:lstStyle/>
          <a:p>
            <a:r>
              <a:rPr lang="en-US" dirty="0">
                <a:solidFill>
                  <a:schemeClr val="accent5">
                    <a:lumMod val="50000"/>
                  </a:schemeClr>
                </a:solidFill>
              </a:rPr>
              <a:t>Page initialization - </a:t>
            </a:r>
            <a:r>
              <a:rPr lang="en-US" dirty="0">
                <a:solidFill>
                  <a:schemeClr val="accent4">
                    <a:lumMod val="75000"/>
                  </a:schemeClr>
                </a:solidFill>
              </a:rPr>
              <a:t>At this stage, the controls on the page are assigned unique ID by setting the </a:t>
            </a:r>
            <a:r>
              <a:rPr lang="en-US" dirty="0" err="1">
                <a:solidFill>
                  <a:schemeClr val="accent4">
                    <a:lumMod val="75000"/>
                  </a:schemeClr>
                </a:solidFill>
              </a:rPr>
              <a:t>UniqueID</a:t>
            </a:r>
            <a:r>
              <a:rPr lang="en-US" dirty="0">
                <a:solidFill>
                  <a:schemeClr val="accent4">
                    <a:lumMod val="75000"/>
                  </a:schemeClr>
                </a:solidFill>
              </a:rPr>
              <a:t> property and the themes are applied. For a new request, </a:t>
            </a:r>
            <a:r>
              <a:rPr lang="en-US" dirty="0" err="1">
                <a:solidFill>
                  <a:schemeClr val="accent4">
                    <a:lumMod val="75000"/>
                  </a:schemeClr>
                </a:solidFill>
              </a:rPr>
              <a:t>postback</a:t>
            </a:r>
            <a:r>
              <a:rPr lang="en-US" dirty="0">
                <a:solidFill>
                  <a:schemeClr val="accent4">
                    <a:lumMod val="75000"/>
                  </a:schemeClr>
                </a:solidFill>
              </a:rPr>
              <a:t> data is loaded and the control properties are restored to the view-state values.</a:t>
            </a:r>
          </a:p>
          <a:p>
            <a:r>
              <a:rPr lang="en-US" dirty="0" smtClean="0">
                <a:solidFill>
                  <a:schemeClr val="accent5">
                    <a:lumMod val="50000"/>
                  </a:schemeClr>
                </a:solidFill>
              </a:rPr>
              <a:t>Page </a:t>
            </a:r>
            <a:r>
              <a:rPr lang="en-US" dirty="0">
                <a:solidFill>
                  <a:schemeClr val="accent5">
                    <a:lumMod val="50000"/>
                  </a:schemeClr>
                </a:solidFill>
              </a:rPr>
              <a:t>load - </a:t>
            </a:r>
            <a:r>
              <a:rPr lang="en-US" dirty="0">
                <a:solidFill>
                  <a:schemeClr val="accent4">
                    <a:lumMod val="75000"/>
                  </a:schemeClr>
                </a:solidFill>
              </a:rPr>
              <a:t>At this stage, control properties are set using the view state and control state values.</a:t>
            </a:r>
          </a:p>
          <a:p>
            <a:r>
              <a:rPr lang="en-US" dirty="0" smtClean="0">
                <a:solidFill>
                  <a:schemeClr val="accent5">
                    <a:lumMod val="50000"/>
                  </a:schemeClr>
                </a:solidFill>
              </a:rPr>
              <a:t>Validation </a:t>
            </a:r>
            <a:r>
              <a:rPr lang="en-US" dirty="0">
                <a:solidFill>
                  <a:schemeClr val="accent5">
                    <a:lumMod val="50000"/>
                  </a:schemeClr>
                </a:solidFill>
              </a:rPr>
              <a:t>- </a:t>
            </a:r>
            <a:r>
              <a:rPr lang="en-US" dirty="0">
                <a:solidFill>
                  <a:schemeClr val="accent4">
                    <a:lumMod val="75000"/>
                  </a:schemeClr>
                </a:solidFill>
              </a:rPr>
              <a:t>Validate method of the validation control is called and on its successful execution, the </a:t>
            </a:r>
            <a:r>
              <a:rPr lang="en-US" dirty="0" err="1">
                <a:solidFill>
                  <a:schemeClr val="accent4">
                    <a:lumMod val="75000"/>
                  </a:schemeClr>
                </a:solidFill>
              </a:rPr>
              <a:t>IsValid</a:t>
            </a:r>
            <a:r>
              <a:rPr lang="en-US" dirty="0">
                <a:solidFill>
                  <a:schemeClr val="accent4">
                    <a:lumMod val="75000"/>
                  </a:schemeClr>
                </a:solidFill>
              </a:rPr>
              <a:t> property of the page is set to true.</a:t>
            </a:r>
          </a:p>
          <a:p>
            <a:r>
              <a:rPr lang="en-US" dirty="0" err="1" smtClean="0">
                <a:solidFill>
                  <a:schemeClr val="accent5">
                    <a:lumMod val="50000"/>
                  </a:schemeClr>
                </a:solidFill>
              </a:rPr>
              <a:t>Postback</a:t>
            </a:r>
            <a:r>
              <a:rPr lang="en-US" dirty="0" smtClean="0">
                <a:solidFill>
                  <a:schemeClr val="accent5">
                    <a:lumMod val="50000"/>
                  </a:schemeClr>
                </a:solidFill>
              </a:rPr>
              <a:t> </a:t>
            </a:r>
            <a:r>
              <a:rPr lang="en-US" dirty="0">
                <a:solidFill>
                  <a:schemeClr val="accent5">
                    <a:lumMod val="50000"/>
                  </a:schemeClr>
                </a:solidFill>
              </a:rPr>
              <a:t>event handling - </a:t>
            </a:r>
            <a:r>
              <a:rPr lang="en-US" dirty="0">
                <a:solidFill>
                  <a:schemeClr val="accent4">
                    <a:lumMod val="75000"/>
                  </a:schemeClr>
                </a:solidFill>
              </a:rPr>
              <a:t>If the request is a </a:t>
            </a:r>
            <a:r>
              <a:rPr lang="en-US" dirty="0" err="1">
                <a:solidFill>
                  <a:schemeClr val="accent4">
                    <a:lumMod val="75000"/>
                  </a:schemeClr>
                </a:solidFill>
              </a:rPr>
              <a:t>postback</a:t>
            </a:r>
            <a:r>
              <a:rPr lang="en-US" dirty="0">
                <a:solidFill>
                  <a:schemeClr val="accent4">
                    <a:lumMod val="75000"/>
                  </a:schemeClr>
                </a:solidFill>
              </a:rPr>
              <a:t> (old request), the related event handler is invoked.</a:t>
            </a:r>
          </a:p>
          <a:p>
            <a:r>
              <a:rPr lang="en-US" dirty="0" smtClean="0">
                <a:solidFill>
                  <a:schemeClr val="accent5">
                    <a:lumMod val="50000"/>
                  </a:schemeClr>
                </a:solidFill>
              </a:rPr>
              <a:t>Page </a:t>
            </a:r>
            <a:r>
              <a:rPr lang="en-US" dirty="0">
                <a:solidFill>
                  <a:schemeClr val="accent5">
                    <a:lumMod val="50000"/>
                  </a:schemeClr>
                </a:solidFill>
              </a:rPr>
              <a:t>rendering - </a:t>
            </a:r>
            <a:r>
              <a:rPr lang="en-US" dirty="0">
                <a:solidFill>
                  <a:schemeClr val="accent4">
                    <a:lumMod val="75000"/>
                  </a:schemeClr>
                </a:solidFill>
              </a:rPr>
              <a:t>At this stage, view state for the page and all controls are saved. The page calls the Render method for each control and the output of rendering is written to the </a:t>
            </a:r>
            <a:r>
              <a:rPr lang="en-US" dirty="0" err="1">
                <a:solidFill>
                  <a:schemeClr val="accent4">
                    <a:lumMod val="75000"/>
                  </a:schemeClr>
                </a:solidFill>
              </a:rPr>
              <a:t>OutputStream</a:t>
            </a:r>
            <a:r>
              <a:rPr lang="en-US" dirty="0">
                <a:solidFill>
                  <a:schemeClr val="accent4">
                    <a:lumMod val="75000"/>
                  </a:schemeClr>
                </a:solidFill>
              </a:rPr>
              <a:t> class of the Response property of page.</a:t>
            </a:r>
          </a:p>
          <a:p>
            <a:r>
              <a:rPr lang="en-US" dirty="0" smtClean="0">
                <a:solidFill>
                  <a:schemeClr val="accent5">
                    <a:lumMod val="50000"/>
                  </a:schemeClr>
                </a:solidFill>
              </a:rPr>
              <a:t>Unload </a:t>
            </a:r>
            <a:r>
              <a:rPr lang="en-US" dirty="0">
                <a:solidFill>
                  <a:schemeClr val="accent5">
                    <a:lumMod val="50000"/>
                  </a:schemeClr>
                </a:solidFill>
              </a:rPr>
              <a:t>- </a:t>
            </a:r>
            <a:r>
              <a:rPr lang="en-US" dirty="0">
                <a:solidFill>
                  <a:schemeClr val="accent4">
                    <a:lumMod val="75000"/>
                  </a:schemeClr>
                </a:solidFill>
              </a:rPr>
              <a:t>The rendered page is sent to the client and page properties, such as Response and Request, are unloaded and all cleanup done.</a:t>
            </a: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91536" y="95231"/>
            <a:ext cx="903642" cy="904076"/>
          </a:xfrm>
          <a:prstGeom prst="rect">
            <a:avLst/>
          </a:prstGeom>
        </p:spPr>
      </p:pic>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89545" y="5970418"/>
            <a:ext cx="1342526" cy="1020932"/>
          </a:xfrm>
          <a:prstGeom prst="rect">
            <a:avLst/>
          </a:prstGeom>
        </p:spPr>
      </p:pic>
    </p:spTree>
    <p:extLst>
      <p:ext uri="{BB962C8B-B14F-4D97-AF65-F5344CB8AC3E}">
        <p14:creationId xmlns:p14="http://schemas.microsoft.com/office/powerpoint/2010/main" val="191823680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solidFill>
                  <a:srgbClr val="002060"/>
                </a:solidFill>
              </a:rPr>
              <a:t>ASP.NET Page Life Cycle Events</a:t>
            </a:r>
          </a:p>
        </p:txBody>
      </p:sp>
      <p:sp>
        <p:nvSpPr>
          <p:cNvPr id="5" name="Content Placeholder 4"/>
          <p:cNvSpPr>
            <a:spLocks noGrp="1"/>
          </p:cNvSpPr>
          <p:nvPr>
            <p:ph idx="1"/>
          </p:nvPr>
        </p:nvSpPr>
        <p:spPr>
          <a:xfrm>
            <a:off x="838200" y="1825624"/>
            <a:ext cx="10515600" cy="5032375"/>
          </a:xfrm>
        </p:spPr>
        <p:txBody>
          <a:bodyPr>
            <a:normAutofit fontScale="92500" lnSpcReduction="20000"/>
          </a:bodyPr>
          <a:lstStyle/>
          <a:p>
            <a:r>
              <a:rPr lang="en-US" dirty="0">
                <a:solidFill>
                  <a:schemeClr val="accent4">
                    <a:lumMod val="75000"/>
                  </a:schemeClr>
                </a:solidFill>
              </a:rPr>
              <a:t>At each stage of the page life cycle, the page raises some events, which could be coded. An event handler is basically a function or subroutine, bound to the event, using declarative attributes such as </a:t>
            </a:r>
            <a:r>
              <a:rPr lang="en-US" dirty="0" err="1">
                <a:solidFill>
                  <a:schemeClr val="accent4">
                    <a:lumMod val="75000"/>
                  </a:schemeClr>
                </a:solidFill>
              </a:rPr>
              <a:t>Onclick</a:t>
            </a:r>
            <a:r>
              <a:rPr lang="en-US" dirty="0">
                <a:solidFill>
                  <a:schemeClr val="accent4">
                    <a:lumMod val="75000"/>
                  </a:schemeClr>
                </a:solidFill>
              </a:rPr>
              <a:t> or handle.</a:t>
            </a:r>
          </a:p>
          <a:p>
            <a:r>
              <a:rPr lang="en-US" dirty="0" smtClean="0">
                <a:solidFill>
                  <a:schemeClr val="accent4">
                    <a:lumMod val="75000"/>
                  </a:schemeClr>
                </a:solidFill>
              </a:rPr>
              <a:t>Following </a:t>
            </a:r>
            <a:r>
              <a:rPr lang="en-US" dirty="0">
                <a:solidFill>
                  <a:schemeClr val="accent4">
                    <a:lumMod val="75000"/>
                  </a:schemeClr>
                </a:solidFill>
              </a:rPr>
              <a:t>are the page life cycle events:</a:t>
            </a:r>
          </a:p>
          <a:p>
            <a:r>
              <a:rPr lang="en-US" dirty="0" err="1" smtClean="0">
                <a:solidFill>
                  <a:schemeClr val="accent5">
                    <a:lumMod val="50000"/>
                  </a:schemeClr>
                </a:solidFill>
              </a:rPr>
              <a:t>PreInit</a:t>
            </a:r>
            <a:r>
              <a:rPr lang="en-US" dirty="0" smtClean="0">
                <a:solidFill>
                  <a:schemeClr val="accent5">
                    <a:lumMod val="50000"/>
                  </a:schemeClr>
                </a:solidFill>
              </a:rPr>
              <a:t> </a:t>
            </a:r>
            <a:r>
              <a:rPr lang="en-US" dirty="0">
                <a:solidFill>
                  <a:schemeClr val="accent5">
                    <a:lumMod val="50000"/>
                  </a:schemeClr>
                </a:solidFill>
              </a:rPr>
              <a:t>-</a:t>
            </a:r>
            <a:r>
              <a:rPr lang="en-US" dirty="0">
                <a:solidFill>
                  <a:schemeClr val="accent4">
                    <a:lumMod val="75000"/>
                  </a:schemeClr>
                </a:solidFill>
              </a:rPr>
              <a:t> </a:t>
            </a:r>
            <a:r>
              <a:rPr lang="en-US" dirty="0" err="1">
                <a:solidFill>
                  <a:schemeClr val="accent4">
                    <a:lumMod val="75000"/>
                  </a:schemeClr>
                </a:solidFill>
              </a:rPr>
              <a:t>PreInit</a:t>
            </a:r>
            <a:r>
              <a:rPr lang="en-US" dirty="0">
                <a:solidFill>
                  <a:schemeClr val="accent4">
                    <a:lumMod val="75000"/>
                  </a:schemeClr>
                </a:solidFill>
              </a:rPr>
              <a:t> is the first event in page life cycle. It checks the </a:t>
            </a:r>
            <a:r>
              <a:rPr lang="en-US" dirty="0" err="1">
                <a:solidFill>
                  <a:schemeClr val="accent4">
                    <a:lumMod val="75000"/>
                  </a:schemeClr>
                </a:solidFill>
              </a:rPr>
              <a:t>IsPostBack</a:t>
            </a:r>
            <a:r>
              <a:rPr lang="en-US" dirty="0">
                <a:solidFill>
                  <a:schemeClr val="accent4">
                    <a:lumMod val="75000"/>
                  </a:schemeClr>
                </a:solidFill>
              </a:rPr>
              <a:t> property and determines whether the page is a </a:t>
            </a:r>
            <a:r>
              <a:rPr lang="en-US" dirty="0" err="1">
                <a:solidFill>
                  <a:schemeClr val="accent4">
                    <a:lumMod val="75000"/>
                  </a:schemeClr>
                </a:solidFill>
              </a:rPr>
              <a:t>postback</a:t>
            </a:r>
            <a:r>
              <a:rPr lang="en-US" dirty="0">
                <a:solidFill>
                  <a:schemeClr val="accent4">
                    <a:lumMod val="75000"/>
                  </a:schemeClr>
                </a:solidFill>
              </a:rPr>
              <a:t>. It sets the themes and master pages, creates dynamic controls, and gets and sets profile property values. This event can be handled by overloading the </a:t>
            </a:r>
            <a:r>
              <a:rPr lang="en-US" dirty="0" err="1">
                <a:solidFill>
                  <a:schemeClr val="accent4">
                    <a:lumMod val="75000"/>
                  </a:schemeClr>
                </a:solidFill>
              </a:rPr>
              <a:t>OnPreInit</a:t>
            </a:r>
            <a:r>
              <a:rPr lang="en-US" dirty="0">
                <a:solidFill>
                  <a:schemeClr val="accent4">
                    <a:lumMod val="75000"/>
                  </a:schemeClr>
                </a:solidFill>
              </a:rPr>
              <a:t> method or creating a </a:t>
            </a:r>
            <a:r>
              <a:rPr lang="en-US" dirty="0" err="1">
                <a:solidFill>
                  <a:schemeClr val="accent4">
                    <a:lumMod val="75000"/>
                  </a:schemeClr>
                </a:solidFill>
              </a:rPr>
              <a:t>Page_PreInit</a:t>
            </a:r>
            <a:r>
              <a:rPr lang="en-US" dirty="0">
                <a:solidFill>
                  <a:schemeClr val="accent4">
                    <a:lumMod val="75000"/>
                  </a:schemeClr>
                </a:solidFill>
              </a:rPr>
              <a:t> handler.</a:t>
            </a:r>
          </a:p>
          <a:p>
            <a:r>
              <a:rPr lang="en-US" dirty="0" err="1" smtClean="0">
                <a:solidFill>
                  <a:schemeClr val="accent5">
                    <a:lumMod val="50000"/>
                  </a:schemeClr>
                </a:solidFill>
              </a:rPr>
              <a:t>Init</a:t>
            </a:r>
            <a:r>
              <a:rPr lang="en-US" dirty="0" smtClean="0">
                <a:solidFill>
                  <a:schemeClr val="accent5">
                    <a:lumMod val="50000"/>
                  </a:schemeClr>
                </a:solidFill>
              </a:rPr>
              <a:t> </a:t>
            </a:r>
            <a:r>
              <a:rPr lang="en-US" dirty="0">
                <a:solidFill>
                  <a:schemeClr val="accent5">
                    <a:lumMod val="50000"/>
                  </a:schemeClr>
                </a:solidFill>
              </a:rPr>
              <a:t>-</a:t>
            </a:r>
            <a:r>
              <a:rPr lang="en-US" dirty="0">
                <a:solidFill>
                  <a:schemeClr val="accent4">
                    <a:lumMod val="75000"/>
                  </a:schemeClr>
                </a:solidFill>
              </a:rPr>
              <a:t> </a:t>
            </a:r>
            <a:r>
              <a:rPr lang="en-US" dirty="0" err="1">
                <a:solidFill>
                  <a:schemeClr val="accent4">
                    <a:lumMod val="75000"/>
                  </a:schemeClr>
                </a:solidFill>
              </a:rPr>
              <a:t>Init</a:t>
            </a:r>
            <a:r>
              <a:rPr lang="en-US" dirty="0">
                <a:solidFill>
                  <a:schemeClr val="accent4">
                    <a:lumMod val="75000"/>
                  </a:schemeClr>
                </a:solidFill>
              </a:rPr>
              <a:t> event initializes the control property and the control tree is built. This event can be handled by overloading the </a:t>
            </a:r>
            <a:r>
              <a:rPr lang="en-US" dirty="0" err="1">
                <a:solidFill>
                  <a:schemeClr val="accent4">
                    <a:lumMod val="75000"/>
                  </a:schemeClr>
                </a:solidFill>
              </a:rPr>
              <a:t>OnInit</a:t>
            </a:r>
            <a:r>
              <a:rPr lang="en-US" dirty="0">
                <a:solidFill>
                  <a:schemeClr val="accent4">
                    <a:lumMod val="75000"/>
                  </a:schemeClr>
                </a:solidFill>
              </a:rPr>
              <a:t> method or creating a </a:t>
            </a:r>
            <a:r>
              <a:rPr lang="en-US" dirty="0" err="1">
                <a:solidFill>
                  <a:schemeClr val="accent4">
                    <a:lumMod val="75000"/>
                  </a:schemeClr>
                </a:solidFill>
              </a:rPr>
              <a:t>Page_Init</a:t>
            </a:r>
            <a:r>
              <a:rPr lang="en-US" dirty="0">
                <a:solidFill>
                  <a:schemeClr val="accent4">
                    <a:lumMod val="75000"/>
                  </a:schemeClr>
                </a:solidFill>
              </a:rPr>
              <a:t> handler.</a:t>
            </a:r>
          </a:p>
          <a:p>
            <a:r>
              <a:rPr lang="en-US" dirty="0" err="1" smtClean="0">
                <a:solidFill>
                  <a:schemeClr val="accent5">
                    <a:lumMod val="50000"/>
                  </a:schemeClr>
                </a:solidFill>
              </a:rPr>
              <a:t>InitComplete</a:t>
            </a:r>
            <a:r>
              <a:rPr lang="en-US" dirty="0" smtClean="0">
                <a:solidFill>
                  <a:schemeClr val="accent5">
                    <a:lumMod val="50000"/>
                  </a:schemeClr>
                </a:solidFill>
              </a:rPr>
              <a:t> </a:t>
            </a:r>
            <a:r>
              <a:rPr lang="en-US" dirty="0">
                <a:solidFill>
                  <a:schemeClr val="accent5">
                    <a:lumMod val="50000"/>
                  </a:schemeClr>
                </a:solidFill>
              </a:rPr>
              <a:t>-</a:t>
            </a:r>
            <a:r>
              <a:rPr lang="en-US" dirty="0">
                <a:solidFill>
                  <a:schemeClr val="accent4">
                    <a:lumMod val="75000"/>
                  </a:schemeClr>
                </a:solidFill>
              </a:rPr>
              <a:t> </a:t>
            </a:r>
            <a:r>
              <a:rPr lang="en-US" dirty="0" err="1">
                <a:solidFill>
                  <a:schemeClr val="accent4">
                    <a:lumMod val="75000"/>
                  </a:schemeClr>
                </a:solidFill>
              </a:rPr>
              <a:t>InitComplete</a:t>
            </a:r>
            <a:r>
              <a:rPr lang="en-US" dirty="0">
                <a:solidFill>
                  <a:schemeClr val="accent4">
                    <a:lumMod val="75000"/>
                  </a:schemeClr>
                </a:solidFill>
              </a:rPr>
              <a:t> event allows tracking of view state. All the controls turn on view-state tracking.</a:t>
            </a: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91536" y="95231"/>
            <a:ext cx="903642" cy="904076"/>
          </a:xfrm>
          <a:prstGeom prst="rect">
            <a:avLst/>
          </a:prstGeom>
        </p:spPr>
      </p:pic>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89545" y="5970418"/>
            <a:ext cx="1342526" cy="1020932"/>
          </a:xfrm>
          <a:prstGeom prst="rect">
            <a:avLst/>
          </a:prstGeom>
        </p:spPr>
      </p:pic>
    </p:spTree>
    <p:extLst>
      <p:ext uri="{BB962C8B-B14F-4D97-AF65-F5344CB8AC3E}">
        <p14:creationId xmlns:p14="http://schemas.microsoft.com/office/powerpoint/2010/main" val="191327301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solidFill>
                  <a:srgbClr val="002060"/>
                </a:solidFill>
              </a:rPr>
              <a:t>ASP.NET Page Life Cycle Events</a:t>
            </a:r>
          </a:p>
        </p:txBody>
      </p:sp>
      <p:sp>
        <p:nvSpPr>
          <p:cNvPr id="5" name="Content Placeholder 4"/>
          <p:cNvSpPr>
            <a:spLocks noGrp="1"/>
          </p:cNvSpPr>
          <p:nvPr>
            <p:ph idx="1"/>
          </p:nvPr>
        </p:nvSpPr>
        <p:spPr>
          <a:xfrm>
            <a:off x="838200" y="1825624"/>
            <a:ext cx="10515600" cy="5032375"/>
          </a:xfrm>
        </p:spPr>
        <p:txBody>
          <a:bodyPr>
            <a:normAutofit fontScale="92500" lnSpcReduction="20000"/>
          </a:bodyPr>
          <a:lstStyle/>
          <a:p>
            <a:r>
              <a:rPr lang="en-US" dirty="0" err="1">
                <a:solidFill>
                  <a:schemeClr val="accent5">
                    <a:lumMod val="50000"/>
                  </a:schemeClr>
                </a:solidFill>
              </a:rPr>
              <a:t>LoadViewState</a:t>
            </a:r>
            <a:r>
              <a:rPr lang="en-US" dirty="0">
                <a:solidFill>
                  <a:schemeClr val="accent5">
                    <a:lumMod val="50000"/>
                  </a:schemeClr>
                </a:solidFill>
              </a:rPr>
              <a:t> - </a:t>
            </a:r>
            <a:r>
              <a:rPr lang="en-US" dirty="0" err="1">
                <a:solidFill>
                  <a:schemeClr val="accent4">
                    <a:lumMod val="75000"/>
                  </a:schemeClr>
                </a:solidFill>
              </a:rPr>
              <a:t>LoadViewState</a:t>
            </a:r>
            <a:r>
              <a:rPr lang="en-US" dirty="0">
                <a:solidFill>
                  <a:schemeClr val="accent4">
                    <a:lumMod val="75000"/>
                  </a:schemeClr>
                </a:solidFill>
              </a:rPr>
              <a:t> event allows loading view state information into the controls.</a:t>
            </a:r>
          </a:p>
          <a:p>
            <a:r>
              <a:rPr lang="en-US" dirty="0" err="1" smtClean="0">
                <a:solidFill>
                  <a:schemeClr val="accent5">
                    <a:lumMod val="50000"/>
                  </a:schemeClr>
                </a:solidFill>
              </a:rPr>
              <a:t>LoadPostData</a:t>
            </a:r>
            <a:r>
              <a:rPr lang="en-US" dirty="0" smtClean="0">
                <a:solidFill>
                  <a:schemeClr val="accent5">
                    <a:lumMod val="50000"/>
                  </a:schemeClr>
                </a:solidFill>
              </a:rPr>
              <a:t> </a:t>
            </a:r>
            <a:r>
              <a:rPr lang="en-US" dirty="0">
                <a:solidFill>
                  <a:schemeClr val="accent5">
                    <a:lumMod val="50000"/>
                  </a:schemeClr>
                </a:solidFill>
              </a:rPr>
              <a:t>- </a:t>
            </a:r>
            <a:r>
              <a:rPr lang="en-US" dirty="0">
                <a:solidFill>
                  <a:schemeClr val="accent4">
                    <a:lumMod val="75000"/>
                  </a:schemeClr>
                </a:solidFill>
              </a:rPr>
              <a:t>During this phase, the contents of all the input fields are defined with the &lt;form&gt; tag are processed.</a:t>
            </a:r>
          </a:p>
          <a:p>
            <a:r>
              <a:rPr lang="en-US" dirty="0" err="1" smtClean="0">
                <a:solidFill>
                  <a:schemeClr val="accent5">
                    <a:lumMod val="50000"/>
                  </a:schemeClr>
                </a:solidFill>
              </a:rPr>
              <a:t>PreLoad</a:t>
            </a:r>
            <a:r>
              <a:rPr lang="en-US" dirty="0" smtClean="0">
                <a:solidFill>
                  <a:schemeClr val="accent5">
                    <a:lumMod val="50000"/>
                  </a:schemeClr>
                </a:solidFill>
              </a:rPr>
              <a:t> </a:t>
            </a:r>
            <a:r>
              <a:rPr lang="en-US" dirty="0">
                <a:solidFill>
                  <a:schemeClr val="accent5">
                    <a:lumMod val="50000"/>
                  </a:schemeClr>
                </a:solidFill>
              </a:rPr>
              <a:t>- </a:t>
            </a:r>
            <a:r>
              <a:rPr lang="en-US" dirty="0" err="1">
                <a:solidFill>
                  <a:schemeClr val="accent4">
                    <a:lumMod val="75000"/>
                  </a:schemeClr>
                </a:solidFill>
              </a:rPr>
              <a:t>PreLoad</a:t>
            </a:r>
            <a:r>
              <a:rPr lang="en-US" dirty="0">
                <a:solidFill>
                  <a:schemeClr val="accent4">
                    <a:lumMod val="75000"/>
                  </a:schemeClr>
                </a:solidFill>
              </a:rPr>
              <a:t> occurs before the post back data is loaded in the controls. This event can be handled by overloading the </a:t>
            </a:r>
            <a:r>
              <a:rPr lang="en-US" dirty="0" err="1">
                <a:solidFill>
                  <a:schemeClr val="accent4">
                    <a:lumMod val="75000"/>
                  </a:schemeClr>
                </a:solidFill>
              </a:rPr>
              <a:t>OnPreLoad</a:t>
            </a:r>
            <a:r>
              <a:rPr lang="en-US" dirty="0">
                <a:solidFill>
                  <a:schemeClr val="accent4">
                    <a:lumMod val="75000"/>
                  </a:schemeClr>
                </a:solidFill>
              </a:rPr>
              <a:t> method or creating a </a:t>
            </a:r>
            <a:r>
              <a:rPr lang="en-US" dirty="0" err="1">
                <a:solidFill>
                  <a:schemeClr val="accent4">
                    <a:lumMod val="75000"/>
                  </a:schemeClr>
                </a:solidFill>
              </a:rPr>
              <a:t>Page_PreLoad</a:t>
            </a:r>
            <a:r>
              <a:rPr lang="en-US" dirty="0">
                <a:solidFill>
                  <a:schemeClr val="accent4">
                    <a:lumMod val="75000"/>
                  </a:schemeClr>
                </a:solidFill>
              </a:rPr>
              <a:t> handler.</a:t>
            </a:r>
          </a:p>
          <a:p>
            <a:r>
              <a:rPr lang="en-US" dirty="0" smtClean="0">
                <a:solidFill>
                  <a:schemeClr val="accent5">
                    <a:lumMod val="50000"/>
                  </a:schemeClr>
                </a:solidFill>
              </a:rPr>
              <a:t>Load </a:t>
            </a:r>
            <a:r>
              <a:rPr lang="en-US" dirty="0">
                <a:solidFill>
                  <a:schemeClr val="accent5">
                    <a:lumMod val="50000"/>
                  </a:schemeClr>
                </a:solidFill>
              </a:rPr>
              <a:t>- </a:t>
            </a:r>
            <a:r>
              <a:rPr lang="en-US" dirty="0">
                <a:solidFill>
                  <a:schemeClr val="accent4">
                    <a:lumMod val="75000"/>
                  </a:schemeClr>
                </a:solidFill>
              </a:rPr>
              <a:t>The Load event is raised for the page first and then recursively for all child controls. The controls in the control tree are created. This event can be handled by overloading the </a:t>
            </a:r>
            <a:r>
              <a:rPr lang="en-US" dirty="0" err="1">
                <a:solidFill>
                  <a:schemeClr val="accent4">
                    <a:lumMod val="75000"/>
                  </a:schemeClr>
                </a:solidFill>
              </a:rPr>
              <a:t>OnLoad</a:t>
            </a:r>
            <a:r>
              <a:rPr lang="en-US" dirty="0">
                <a:solidFill>
                  <a:schemeClr val="accent4">
                    <a:lumMod val="75000"/>
                  </a:schemeClr>
                </a:solidFill>
              </a:rPr>
              <a:t> method or creating a </a:t>
            </a:r>
            <a:r>
              <a:rPr lang="en-US" dirty="0" err="1">
                <a:solidFill>
                  <a:schemeClr val="accent4">
                    <a:lumMod val="75000"/>
                  </a:schemeClr>
                </a:solidFill>
              </a:rPr>
              <a:t>Page_Load</a:t>
            </a:r>
            <a:r>
              <a:rPr lang="en-US" dirty="0">
                <a:solidFill>
                  <a:schemeClr val="accent4">
                    <a:lumMod val="75000"/>
                  </a:schemeClr>
                </a:solidFill>
              </a:rPr>
              <a:t> handler.</a:t>
            </a:r>
          </a:p>
          <a:p>
            <a:r>
              <a:rPr lang="en-US" dirty="0" err="1" smtClean="0">
                <a:solidFill>
                  <a:schemeClr val="accent5">
                    <a:lumMod val="50000"/>
                  </a:schemeClr>
                </a:solidFill>
              </a:rPr>
              <a:t>LoadComplete</a:t>
            </a:r>
            <a:r>
              <a:rPr lang="en-US" dirty="0" smtClean="0">
                <a:solidFill>
                  <a:schemeClr val="accent5">
                    <a:lumMod val="50000"/>
                  </a:schemeClr>
                </a:solidFill>
              </a:rPr>
              <a:t> </a:t>
            </a:r>
            <a:r>
              <a:rPr lang="en-US" dirty="0">
                <a:solidFill>
                  <a:schemeClr val="accent5">
                    <a:lumMod val="50000"/>
                  </a:schemeClr>
                </a:solidFill>
              </a:rPr>
              <a:t>- </a:t>
            </a:r>
            <a:r>
              <a:rPr lang="en-US" dirty="0">
                <a:solidFill>
                  <a:schemeClr val="accent4">
                    <a:lumMod val="75000"/>
                  </a:schemeClr>
                </a:solidFill>
              </a:rPr>
              <a:t>The loading process is completed, control event handlers are run, and page validation takes place. This event can be handled by overloading the </a:t>
            </a:r>
            <a:r>
              <a:rPr lang="en-US" dirty="0" err="1">
                <a:solidFill>
                  <a:schemeClr val="accent4">
                    <a:lumMod val="75000"/>
                  </a:schemeClr>
                </a:solidFill>
              </a:rPr>
              <a:t>OnLoadComplete</a:t>
            </a:r>
            <a:r>
              <a:rPr lang="en-US" dirty="0">
                <a:solidFill>
                  <a:schemeClr val="accent4">
                    <a:lumMod val="75000"/>
                  </a:schemeClr>
                </a:solidFill>
              </a:rPr>
              <a:t> method or creating a </a:t>
            </a:r>
            <a:r>
              <a:rPr lang="en-US" dirty="0" err="1">
                <a:solidFill>
                  <a:schemeClr val="accent4">
                    <a:lumMod val="75000"/>
                  </a:schemeClr>
                </a:solidFill>
              </a:rPr>
              <a:t>Page_LoadComplete</a:t>
            </a:r>
            <a:r>
              <a:rPr lang="en-US" dirty="0">
                <a:solidFill>
                  <a:schemeClr val="accent4">
                    <a:lumMod val="75000"/>
                  </a:schemeClr>
                </a:solidFill>
              </a:rPr>
              <a:t> handler</a:t>
            </a: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91536" y="95231"/>
            <a:ext cx="903642" cy="904076"/>
          </a:xfrm>
          <a:prstGeom prst="rect">
            <a:avLst/>
          </a:prstGeom>
        </p:spPr>
      </p:pic>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89545" y="5970418"/>
            <a:ext cx="1342526" cy="1020932"/>
          </a:xfrm>
          <a:prstGeom prst="rect">
            <a:avLst/>
          </a:prstGeom>
        </p:spPr>
      </p:pic>
    </p:spTree>
    <p:extLst>
      <p:ext uri="{BB962C8B-B14F-4D97-AF65-F5344CB8AC3E}">
        <p14:creationId xmlns:p14="http://schemas.microsoft.com/office/powerpoint/2010/main" val="248943816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1090</TotalTime>
  <Words>1199</Words>
  <Application>Microsoft Office PowerPoint</Application>
  <PresentationFormat>Widescreen</PresentationFormat>
  <Paragraphs>60</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ASP.NET Application Life Cycle and Page Life Cycle</vt:lpstr>
      <vt:lpstr>Introduction</vt:lpstr>
      <vt:lpstr>ASP.NET Application Life Cycle</vt:lpstr>
      <vt:lpstr>ASP.NET Page Life Cycle</vt:lpstr>
      <vt:lpstr>ASP.NET Page Life Cycle</vt:lpstr>
      <vt:lpstr>ASP.NET Page Life Cycle</vt:lpstr>
      <vt:lpstr>ASP.NET Page Life Cycle</vt:lpstr>
      <vt:lpstr>ASP.NET Page Life Cycle Events</vt:lpstr>
      <vt:lpstr>ASP.NET Page Life Cycle Events</vt:lpstr>
      <vt:lpstr>ASP.NET Page Life Cycle Events</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Divyesh</dc:creator>
  <cp:lastModifiedBy>Divyesh</cp:lastModifiedBy>
  <cp:revision>249</cp:revision>
  <dcterms:created xsi:type="dcterms:W3CDTF">2020-05-18T03:14:36Z</dcterms:created>
  <dcterms:modified xsi:type="dcterms:W3CDTF">2022-03-24T08:56:50Z</dcterms:modified>
</cp:coreProperties>
</file>