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9" r:id="rId11"/>
    <p:sldId id="280" r:id="rId12"/>
    <p:sldId id="275" r:id="rId13"/>
    <p:sldId id="276" r:id="rId14"/>
    <p:sldId id="277" r:id="rId15"/>
    <p:sldId id="278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pPr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smtClean="0"/>
              <a:t> operator</a:t>
            </a:r>
            <a:r>
              <a:rPr lang="en-US" dirty="0" smtClean="0"/>
              <a:t> is a symbol that tells the compiler or interpreter to perform specific mathematical, relational or logical operation and produce final result.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supplies special </a:t>
            </a:r>
            <a:r>
              <a:rPr lang="en-US" i="1" dirty="0"/>
              <a:t>short-circuit </a:t>
            </a:r>
            <a:r>
              <a:rPr lang="en-US" dirty="0"/>
              <a:t>versions of its AND </a:t>
            </a:r>
            <a:r>
              <a:rPr lang="en-US" dirty="0" err="1"/>
              <a:t>and</a:t>
            </a:r>
            <a:r>
              <a:rPr lang="en-US" dirty="0"/>
              <a:t> OR logical operators that can </a:t>
            </a:r>
            <a:r>
              <a:rPr lang="en-US" dirty="0" smtClean="0"/>
              <a:t>be used </a:t>
            </a:r>
            <a:r>
              <a:rPr lang="en-US" dirty="0"/>
              <a:t>to produce more efficient code</a:t>
            </a:r>
            <a:r>
              <a:rPr lang="en-US" dirty="0" smtClean="0"/>
              <a:t>.</a:t>
            </a:r>
          </a:p>
          <a:p>
            <a:r>
              <a:rPr lang="en-US" dirty="0"/>
              <a:t>To understand why, consider the following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an </a:t>
            </a:r>
            <a:r>
              <a:rPr lang="en-US" dirty="0" smtClean="0"/>
              <a:t>AND operation</a:t>
            </a:r>
            <a:r>
              <a:rPr lang="en-US" dirty="0"/>
              <a:t>, if the first operand is false, then the outcome is false no matter what value </a:t>
            </a:r>
            <a:r>
              <a:rPr lang="en-US" dirty="0" smtClean="0"/>
              <a:t>the second </a:t>
            </a:r>
            <a:r>
              <a:rPr lang="en-US" dirty="0"/>
              <a:t>operand has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an OR operation, if the first operand is true, then the outcome of </a:t>
            </a:r>
            <a:r>
              <a:rPr lang="en-US" dirty="0" smtClean="0"/>
              <a:t>the operation </a:t>
            </a:r>
            <a:r>
              <a:rPr lang="en-US" dirty="0"/>
              <a:t>is true no matter what the value of the second operand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Thus, in these two </a:t>
            </a:r>
            <a:r>
              <a:rPr lang="en-US" dirty="0" smtClean="0"/>
              <a:t>cases there </a:t>
            </a:r>
            <a:r>
              <a:rPr lang="en-US" dirty="0"/>
              <a:t>is no need to evaluate the second operand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By not evaluating the second operand</a:t>
            </a:r>
            <a:r>
              <a:rPr lang="en-US" dirty="0" smtClean="0"/>
              <a:t>, time </a:t>
            </a:r>
            <a:r>
              <a:rPr lang="en-US" dirty="0"/>
              <a:t>is saved and more efficient code is produced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3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short-circuit AND operator is &amp;&amp; and the short-circuit OR operator is </a:t>
            </a:r>
            <a:r>
              <a:rPr lang="en-US" dirty="0" smtClean="0"/>
              <a:t>||.</a:t>
            </a:r>
          </a:p>
          <a:p>
            <a:r>
              <a:rPr lang="en-US" dirty="0"/>
              <a:t>The only difference between </a:t>
            </a:r>
            <a:r>
              <a:rPr lang="en-US" dirty="0" smtClean="0"/>
              <a:t>the normal </a:t>
            </a:r>
            <a:r>
              <a:rPr lang="en-US" dirty="0"/>
              <a:t>and short-circuit versions is that the normal operands will always evaluate </a:t>
            </a:r>
            <a:r>
              <a:rPr lang="en-US" dirty="0" smtClean="0"/>
              <a:t>each operand</a:t>
            </a:r>
            <a:r>
              <a:rPr lang="en-US" dirty="0"/>
              <a:t>, but short-circuit versions will evaluate the second operand only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171083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(logical operation)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52"/>
          </a:xfrm>
        </p:spPr>
        <p:txBody>
          <a:bodyPr>
            <a:normAutofit/>
          </a:bodyPr>
          <a:lstStyle/>
          <a:p>
            <a:r>
              <a:rPr lang="en-US" dirty="0"/>
              <a:t>Implication is a binary operation in which the outcome is false only when the left operand is true and the right operand is false.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The implication operation reflects the idea that true cannot imply false</a:t>
            </a:r>
            <a:r>
              <a:rPr lang="en-US" dirty="0" smtClean="0"/>
              <a:t>.)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4995"/>
            <a:ext cx="9715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4268"/>
          </a:xfrm>
        </p:spPr>
        <p:txBody>
          <a:bodyPr>
            <a:normAutofit/>
          </a:bodyPr>
          <a:lstStyle/>
          <a:p>
            <a:r>
              <a:rPr lang="en-US" dirty="0"/>
              <a:t>The assignment operator is the single equal sign, =.</a:t>
            </a:r>
          </a:p>
          <a:p>
            <a:r>
              <a:rPr lang="en-US" dirty="0"/>
              <a:t>The general form of assignment operator is: </a:t>
            </a:r>
            <a:r>
              <a:rPr lang="en-US" dirty="0" err="1"/>
              <a:t>var</a:t>
            </a:r>
            <a:r>
              <a:rPr lang="en-US" dirty="0"/>
              <a:t>-name = expression;</a:t>
            </a:r>
          </a:p>
          <a:p>
            <a:r>
              <a:rPr lang="en-US" dirty="0"/>
              <a:t>Here, the type of </a:t>
            </a:r>
            <a:r>
              <a:rPr lang="en-US" dirty="0" err="1"/>
              <a:t>var</a:t>
            </a:r>
            <a:r>
              <a:rPr lang="en-US" dirty="0"/>
              <a:t>-name must be compatible with the type of expression.</a:t>
            </a:r>
          </a:p>
          <a:p>
            <a:r>
              <a:rPr lang="en-US" dirty="0"/>
              <a:t>The assignment operator does have one interesting attribute that allows you to create a chain of assignments. For example,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/>
              <a:t>x = y = z = 100; // set x, y, and z to 100</a:t>
            </a:r>
            <a:endParaRPr lang="en-US" dirty="0"/>
          </a:p>
          <a:p>
            <a:r>
              <a:rPr lang="en-US" dirty="0"/>
              <a:t>Using a “chain of assignment” is an easy way to set a group of variables to a common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6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provides special compound assignment operators that simplify the coding of certain assignment statements.</a:t>
            </a:r>
          </a:p>
          <a:p>
            <a:r>
              <a:rPr lang="en-US" dirty="0"/>
              <a:t>The assignment statement shown here:</a:t>
            </a:r>
          </a:p>
          <a:p>
            <a:pPr marL="0" indent="0">
              <a:buNone/>
            </a:pPr>
            <a:r>
              <a:rPr lang="en-US" dirty="0"/>
              <a:t>	x = x + 10; </a:t>
            </a:r>
          </a:p>
          <a:p>
            <a:pPr marL="0" indent="0">
              <a:buNone/>
            </a:pPr>
            <a:r>
              <a:rPr lang="en-US" dirty="0"/>
              <a:t>	can be written using a compound assignment as</a:t>
            </a:r>
          </a:p>
          <a:p>
            <a:pPr marL="0" indent="0">
              <a:buNone/>
            </a:pPr>
            <a:r>
              <a:rPr lang="en-US" dirty="0"/>
              <a:t>	x += 10;</a:t>
            </a:r>
          </a:p>
          <a:p>
            <a:r>
              <a:rPr lang="en-US" dirty="0"/>
              <a:t>The general form of the shorthand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-name op = expression;</a:t>
            </a:r>
          </a:p>
        </p:txBody>
      </p:sp>
    </p:spTree>
    <p:extLst>
      <p:ext uri="{BB962C8B-B14F-4D97-AF65-F5344CB8AC3E}">
        <p14:creationId xmlns:p14="http://schemas.microsoft.com/office/powerpoint/2010/main" val="309230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arithmetic and logical assignment operators 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compound assignment statements are shorter than their </a:t>
            </a:r>
            <a:r>
              <a:rPr lang="en-US" dirty="0" err="1"/>
              <a:t>noncompound</a:t>
            </a:r>
            <a:r>
              <a:rPr lang="en-US" dirty="0"/>
              <a:t> equivalents, the compound assignment operators are also sometimes called the shorthand assignment operators.</a:t>
            </a:r>
          </a:p>
          <a:p>
            <a:r>
              <a:rPr lang="en-US" dirty="0"/>
              <a:t>The compound assignment operators provide two benefits. </a:t>
            </a:r>
          </a:p>
          <a:p>
            <a:pPr lvl="1"/>
            <a:r>
              <a:rPr lang="en-US" dirty="0"/>
              <a:t>First, they are more compact than their “longhand” equivalents. </a:t>
            </a:r>
          </a:p>
          <a:p>
            <a:pPr lvl="1"/>
            <a:r>
              <a:rPr lang="en-US" dirty="0"/>
              <a:t>Second, they can result in more efficient executable code (because the left-hand operand is evaluated only once).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826"/>
            <a:ext cx="10067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4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bitwise operators act directly upon the bits of their operands. </a:t>
            </a:r>
          </a:p>
          <a:p>
            <a:r>
              <a:rPr lang="en-US" dirty="0"/>
              <a:t>They are defined only for integer operands. </a:t>
            </a:r>
          </a:p>
          <a:p>
            <a:r>
              <a:rPr lang="en-US" dirty="0"/>
              <a:t>They cannot be used on bool, float, or double.</a:t>
            </a:r>
          </a:p>
          <a:p>
            <a:r>
              <a:rPr lang="en-US" dirty="0"/>
              <a:t>They are called the bitwise operators because they are used to test, set, or shift the bits that comprise an integer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bitwise operations are important to </a:t>
            </a:r>
            <a:r>
              <a:rPr lang="en-US" dirty="0" smtClean="0"/>
              <a:t>a wide </a:t>
            </a:r>
            <a:r>
              <a:rPr lang="en-US" dirty="0"/>
              <a:t>variety of systems-level programming tasks, such as analyzing status </a:t>
            </a:r>
            <a:r>
              <a:rPr lang="en-US" dirty="0" smtClean="0"/>
              <a:t>information from </a:t>
            </a:r>
            <a:r>
              <a:rPr lang="en-US" dirty="0"/>
              <a:t>a device.</a:t>
            </a:r>
          </a:p>
        </p:txBody>
      </p:sp>
    </p:spTree>
    <p:extLst>
      <p:ext uri="{BB962C8B-B14F-4D97-AF65-F5344CB8AC3E}">
        <p14:creationId xmlns:p14="http://schemas.microsoft.com/office/powerpoint/2010/main" val="264267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39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AND, OR, XOR, and NOT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Bitwise</a:t>
            </a:r>
            <a:r>
              <a:rPr lang="en-US" dirty="0" smtClean="0"/>
              <a:t> </a:t>
            </a:r>
            <a:r>
              <a:rPr lang="en-US" dirty="0"/>
              <a:t>Operators </a:t>
            </a:r>
            <a:r>
              <a:rPr lang="en-US" dirty="0" smtClean="0"/>
              <a:t>perform </a:t>
            </a:r>
            <a:r>
              <a:rPr lang="en-US" dirty="0"/>
              <a:t>the </a:t>
            </a:r>
            <a:r>
              <a:rPr lang="en-US" dirty="0" smtClean="0"/>
              <a:t>same operations </a:t>
            </a:r>
            <a:r>
              <a:rPr lang="en-US" dirty="0"/>
              <a:t>as their Boolean logic equivalents described earlier. The </a:t>
            </a:r>
            <a:r>
              <a:rPr lang="en-US" dirty="0" smtClean="0"/>
              <a:t>difference </a:t>
            </a:r>
            <a:r>
              <a:rPr lang="en-US" dirty="0"/>
              <a:t>is that </a:t>
            </a:r>
            <a:r>
              <a:rPr lang="en-US" dirty="0" smtClean="0"/>
              <a:t>the bitwise </a:t>
            </a:r>
            <a:r>
              <a:rPr lang="en-US" dirty="0"/>
              <a:t>operators work on a bit-by-bit basis. The following table shows the outcome of </a:t>
            </a:r>
            <a:r>
              <a:rPr lang="en-US" dirty="0" smtClean="0"/>
              <a:t>each operation </a:t>
            </a:r>
            <a:r>
              <a:rPr lang="en-US" dirty="0"/>
              <a:t>using 1s and 0s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For </a:t>
            </a:r>
            <a:r>
              <a:rPr lang="en-US" dirty="0" smtClean="0"/>
              <a:t>example, </a:t>
            </a:r>
            <a:r>
              <a:rPr lang="en-US" dirty="0"/>
              <a:t>bitwise AND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7321"/>
            <a:ext cx="10067925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5476146"/>
            <a:ext cx="2228850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281" y="5524500"/>
            <a:ext cx="2181225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4037" y="5540694"/>
            <a:ext cx="2505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5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Bitwise AND, OR, XOR, and NOT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XOR operator has an interesting property that is useful in a variety of </a:t>
            </a:r>
            <a:r>
              <a:rPr lang="en-US" dirty="0" smtClean="0"/>
              <a:t>situations. When </a:t>
            </a:r>
            <a:r>
              <a:rPr lang="en-US" dirty="0"/>
              <a:t>some value X is </a:t>
            </a:r>
            <a:r>
              <a:rPr lang="en-US" dirty="0" err="1"/>
              <a:t>XORed</a:t>
            </a:r>
            <a:r>
              <a:rPr lang="en-US" dirty="0"/>
              <a:t> with another value Y, and then that result is </a:t>
            </a:r>
            <a:r>
              <a:rPr lang="en-US" dirty="0" err="1"/>
              <a:t>XORed</a:t>
            </a:r>
            <a:r>
              <a:rPr lang="en-US" dirty="0"/>
              <a:t> with </a:t>
            </a:r>
            <a:r>
              <a:rPr lang="en-US" dirty="0" smtClean="0"/>
              <a:t>Y again</a:t>
            </a:r>
            <a:r>
              <a:rPr lang="en-US" dirty="0"/>
              <a:t>, X is produced.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R1 </a:t>
            </a:r>
            <a:r>
              <a:rPr lang="en-US" dirty="0"/>
              <a:t>= X ^ Y;</a:t>
            </a:r>
          </a:p>
          <a:p>
            <a:pPr marL="0" indent="0">
              <a:buNone/>
            </a:pPr>
            <a:r>
              <a:rPr lang="en-US" dirty="0" smtClean="0"/>
              <a:t>	R2 </a:t>
            </a:r>
            <a:r>
              <a:rPr lang="en-US" dirty="0"/>
              <a:t>= R1 ^ Y;</a:t>
            </a:r>
            <a:endParaRPr lang="en-US" dirty="0" smtClean="0"/>
          </a:p>
          <a:p>
            <a:r>
              <a:rPr lang="en-US" dirty="0"/>
              <a:t>R2 is the same value as X. Thus, the outcome of a sequence of two XORs using the </a:t>
            </a:r>
            <a:r>
              <a:rPr lang="en-US" dirty="0" smtClean="0"/>
              <a:t>same value </a:t>
            </a:r>
            <a:r>
              <a:rPr lang="en-US" dirty="0"/>
              <a:t>produces the original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This </a:t>
            </a:r>
            <a:r>
              <a:rPr lang="en-US" dirty="0"/>
              <a:t>feature of the XOR can be put into action to </a:t>
            </a:r>
            <a:r>
              <a:rPr lang="en-US" dirty="0" smtClean="0"/>
              <a:t>create a </a:t>
            </a:r>
            <a:r>
              <a:rPr lang="en-US" dirty="0"/>
              <a:t>simple cipher in which some integer is the key that is used to both encode and decode </a:t>
            </a:r>
            <a:r>
              <a:rPr lang="en-US" dirty="0" smtClean="0"/>
              <a:t>a message </a:t>
            </a:r>
            <a:r>
              <a:rPr lang="en-US" dirty="0"/>
              <a:t>by </a:t>
            </a:r>
            <a:r>
              <a:rPr lang="en-US" dirty="0" err="1"/>
              <a:t>XORing</a:t>
            </a:r>
            <a:r>
              <a:rPr lang="en-US" dirty="0"/>
              <a:t> the characters in that message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</a:t>
            </a:r>
            <a:r>
              <a:rPr lang="en-US" dirty="0"/>
              <a:t>, this simple XOR cipher is not suitable for any real-world, practical use </a:t>
            </a:r>
            <a:r>
              <a:rPr lang="en-US" dirty="0" smtClean="0"/>
              <a:t>because it </a:t>
            </a:r>
            <a:r>
              <a:rPr lang="en-US" dirty="0"/>
              <a:t>is inherently insecure.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6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provides </a:t>
            </a:r>
            <a:r>
              <a:rPr lang="en-US" dirty="0"/>
              <a:t>an extensive set of operators that give the programmer detailed control over the construction and evaluation of expressions</a:t>
            </a:r>
            <a:r>
              <a:rPr lang="en-US" dirty="0" smtClean="0"/>
              <a:t>.</a:t>
            </a:r>
          </a:p>
          <a:p>
            <a:r>
              <a:rPr lang="en-US" dirty="0"/>
              <a:t>Most of C#’s operators fall into the following categories: arithmetic, bitwise, relational, and logical.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Shift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C# it is possible to shift the bits that comprise an integer value to the left or to the right </a:t>
            </a:r>
            <a:r>
              <a:rPr lang="en-US" dirty="0" smtClean="0"/>
              <a:t>by a </a:t>
            </a:r>
            <a:r>
              <a:rPr lang="en-US" dirty="0"/>
              <a:t>specified amount.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general forms for these operators are shown here:</a:t>
            </a:r>
          </a:p>
          <a:p>
            <a:pPr marL="0" indent="0">
              <a:buNone/>
            </a:pPr>
            <a:r>
              <a:rPr lang="en-US" dirty="0" smtClean="0"/>
              <a:t>	value </a:t>
            </a:r>
            <a:r>
              <a:rPr lang="en-US" dirty="0"/>
              <a:t>&lt;&lt; </a:t>
            </a:r>
            <a:r>
              <a:rPr lang="en-US" dirty="0" err="1"/>
              <a:t>num</a:t>
            </a:r>
            <a:r>
              <a:rPr lang="en-US" dirty="0"/>
              <a:t>-bits</a:t>
            </a:r>
          </a:p>
          <a:p>
            <a:pPr marL="0" indent="0">
              <a:buNone/>
            </a:pPr>
            <a:r>
              <a:rPr lang="en-US" dirty="0" smtClean="0"/>
              <a:t>	value </a:t>
            </a:r>
            <a:r>
              <a:rPr lang="en-US" dirty="0"/>
              <a:t>&gt;&gt; </a:t>
            </a:r>
            <a:r>
              <a:rPr lang="en-US" dirty="0" err="1" smtClean="0"/>
              <a:t>num</a:t>
            </a:r>
            <a:r>
              <a:rPr lang="en-US" dirty="0" smtClean="0"/>
              <a:t>-bits</a:t>
            </a:r>
          </a:p>
          <a:p>
            <a:r>
              <a:rPr lang="en-US" dirty="0"/>
              <a:t>Here, value is the value being shifted by the number of bit positions specified by </a:t>
            </a:r>
            <a:r>
              <a:rPr lang="en-US" dirty="0" err="1"/>
              <a:t>num</a:t>
            </a:r>
            <a:r>
              <a:rPr lang="en-US" dirty="0"/>
              <a:t>-bits.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510"/>
            <a:ext cx="1009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5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Shift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case of a right shift on a signed value, the sign bit is preserved.</a:t>
            </a:r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/>
              <a:t>value being shifted is negative, each right shift brings in a 1 on the left. If the </a:t>
            </a:r>
            <a:r>
              <a:rPr lang="en-US" dirty="0" smtClean="0"/>
              <a:t>value is </a:t>
            </a:r>
            <a:r>
              <a:rPr lang="en-US" dirty="0"/>
              <a:t>positive, each right shift brings in a 0 on the left.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both left and right shifts, the bits shifted out are lost. Thus, a shift is not a rotate </a:t>
            </a:r>
            <a:r>
              <a:rPr lang="en-US" dirty="0" smtClean="0"/>
              <a:t>and there </a:t>
            </a:r>
            <a:r>
              <a:rPr lang="en-US" dirty="0"/>
              <a:t>is no way to retrieve a bit that has been shifted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0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Compound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binary bitwise operators can be used in compound assignments. For example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x </a:t>
            </a:r>
            <a:r>
              <a:rPr lang="en-US" dirty="0"/>
              <a:t>= x ^ 127;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^= 127;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5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?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? </a:t>
            </a:r>
            <a:r>
              <a:rPr lang="en-US" dirty="0"/>
              <a:t>is </a:t>
            </a:r>
            <a:r>
              <a:rPr lang="en-US" dirty="0" smtClean="0"/>
              <a:t>called a </a:t>
            </a:r>
            <a:r>
              <a:rPr lang="en-US" dirty="0"/>
              <a:t>ternary </a:t>
            </a:r>
            <a:r>
              <a:rPr lang="en-US" dirty="0" smtClean="0"/>
              <a:t>operator(</a:t>
            </a:r>
            <a:r>
              <a:rPr lang="en-US" dirty="0"/>
              <a:t>conditional operator</a:t>
            </a:r>
            <a:r>
              <a:rPr lang="en-US" dirty="0" smtClean="0"/>
              <a:t>) </a:t>
            </a:r>
            <a:r>
              <a:rPr lang="en-US" dirty="0"/>
              <a:t>because it requires three operands. It takes the general </a:t>
            </a:r>
            <a:r>
              <a:rPr lang="en-US" dirty="0" smtClean="0"/>
              <a:t>form</a:t>
            </a:r>
          </a:p>
          <a:p>
            <a:pPr marL="0" indent="0">
              <a:buNone/>
            </a:pPr>
            <a:r>
              <a:rPr lang="en-US" dirty="0" smtClean="0"/>
              <a:t>	Exp1 </a:t>
            </a:r>
            <a:r>
              <a:rPr lang="en-US" dirty="0"/>
              <a:t>? Exp2 : Exp3</a:t>
            </a:r>
            <a:r>
              <a:rPr lang="en-US" dirty="0" smtClean="0"/>
              <a:t>;</a:t>
            </a:r>
          </a:p>
          <a:p>
            <a:r>
              <a:rPr lang="en-US" dirty="0"/>
              <a:t>where Exp1 is a bool expression, and Exp2 and Exp3 are expressions. The type of Exp2 </a:t>
            </a:r>
            <a:r>
              <a:rPr lang="en-US" dirty="0" smtClean="0"/>
              <a:t>and Exp3 </a:t>
            </a:r>
            <a:r>
              <a:rPr lang="en-US" dirty="0"/>
              <a:t>must be the </a:t>
            </a:r>
            <a:r>
              <a:rPr lang="en-US" dirty="0" smtClean="0"/>
              <a:t>same.</a:t>
            </a:r>
          </a:p>
          <a:p>
            <a:r>
              <a:rPr lang="en-US" dirty="0"/>
              <a:t>The value of a ? expression is determined like this: Exp1 is evaluated. If it is true, </a:t>
            </a:r>
            <a:r>
              <a:rPr lang="en-US" dirty="0" smtClean="0"/>
              <a:t>then Exp2 </a:t>
            </a:r>
            <a:r>
              <a:rPr lang="en-US" dirty="0"/>
              <a:t>is evaluated and becomes the value of the entire ? expression. If Exp1 is false, </a:t>
            </a:r>
            <a:r>
              <a:rPr lang="en-US" dirty="0" smtClean="0"/>
              <a:t>then Exp3 </a:t>
            </a:r>
            <a:r>
              <a:rPr lang="en-US" dirty="0"/>
              <a:t>is evaluated, and its value becomes the value of the expression.</a:t>
            </a:r>
            <a:r>
              <a:rPr lang="en-US" dirty="0" smtClean="0"/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9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20"/>
            <a:ext cx="10515600" cy="1325563"/>
          </a:xfrm>
        </p:spPr>
        <p:txBody>
          <a:bodyPr/>
          <a:lstStyle/>
          <a:p>
            <a:r>
              <a:rPr lang="en-US" dirty="0"/>
              <a:t>Operator Precedence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335683"/>
            <a:ext cx="9252472" cy="55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7391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</a:t>
            </a:r>
            <a:r>
              <a:rPr lang="en-US" dirty="0"/>
              <a:t>that when / is </a:t>
            </a:r>
            <a:r>
              <a:rPr lang="en-US" dirty="0" smtClean="0"/>
              <a:t>applied </a:t>
            </a:r>
            <a:r>
              <a:rPr lang="en-US" dirty="0"/>
              <a:t>to an integer, any </a:t>
            </a:r>
            <a:r>
              <a:rPr lang="en-US" dirty="0" smtClean="0"/>
              <a:t>remainder </a:t>
            </a:r>
            <a:r>
              <a:rPr lang="en-US" dirty="0"/>
              <a:t>will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truncated; for example, </a:t>
            </a:r>
            <a:r>
              <a:rPr lang="en-US" dirty="0" smtClean="0"/>
              <a:t>10/3 </a:t>
            </a:r>
            <a:r>
              <a:rPr lang="en-US" dirty="0"/>
              <a:t>will equal 3 in </a:t>
            </a:r>
            <a:r>
              <a:rPr lang="en-US" dirty="0" smtClean="0"/>
              <a:t>integer </a:t>
            </a:r>
            <a:r>
              <a:rPr lang="en-US" dirty="0"/>
              <a:t>division</a:t>
            </a:r>
            <a:r>
              <a:rPr lang="en-US" dirty="0" smtClean="0"/>
              <a:t>.</a:t>
            </a:r>
          </a:p>
          <a:p>
            <a:r>
              <a:rPr lang="en-US" dirty="0"/>
              <a:t> You can obtain the remainder of this division by using the modulus operator, </a:t>
            </a:r>
            <a:r>
              <a:rPr lang="en-US" dirty="0" smtClean="0"/>
              <a:t>%.</a:t>
            </a:r>
          </a:p>
          <a:p>
            <a:r>
              <a:rPr lang="en-US" dirty="0" smtClean="0"/>
              <a:t>The </a:t>
            </a:r>
            <a:r>
              <a:rPr lang="en-US" dirty="0"/>
              <a:t>remainder of an integer division. For example, 10 % 3 is </a:t>
            </a:r>
            <a:r>
              <a:rPr lang="en-US" dirty="0" smtClean="0"/>
              <a:t>1.</a:t>
            </a:r>
          </a:p>
          <a:p>
            <a:r>
              <a:rPr lang="en-US" dirty="0" smtClean="0"/>
              <a:t>In </a:t>
            </a:r>
            <a:r>
              <a:rPr lang="en-US" dirty="0"/>
              <a:t>C#, the % can be applied to both integer and floating-point types. Thus, 10.0 % 3.0 is also 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90"/>
          </a:xfrm>
        </p:spPr>
        <p:txBody>
          <a:bodyPr>
            <a:normAutofit/>
          </a:bodyPr>
          <a:lstStyle/>
          <a:p>
            <a:r>
              <a:rPr lang="en-US" dirty="0" smtClean="0"/>
              <a:t>The ++ and the – – are the increment and decrement operators.</a:t>
            </a:r>
          </a:p>
          <a:p>
            <a:r>
              <a:rPr lang="en-US" dirty="0" smtClean="0"/>
              <a:t>Both the increment and decrement operators can either precede (prefix) or follow (postfix) the operand. </a:t>
            </a:r>
          </a:p>
          <a:p>
            <a:r>
              <a:rPr lang="en-US" dirty="0"/>
              <a:t>++x; // prefix </a:t>
            </a:r>
            <a:r>
              <a:rPr lang="en-US" dirty="0" smtClean="0"/>
              <a:t>form</a:t>
            </a:r>
          </a:p>
          <a:p>
            <a:r>
              <a:rPr lang="en-US" dirty="0"/>
              <a:t>x++; // postfix </a:t>
            </a:r>
            <a:r>
              <a:rPr lang="en-US" dirty="0" smtClean="0"/>
              <a:t>form</a:t>
            </a:r>
          </a:p>
          <a:p>
            <a:r>
              <a:rPr lang="en-US" dirty="0"/>
              <a:t>x = 10; y = ++x; In this case, y will be set to 11. This is because x is first incremented and then its value is returned</a:t>
            </a:r>
            <a:r>
              <a:rPr lang="en-US" dirty="0" smtClean="0"/>
              <a:t>.</a:t>
            </a:r>
          </a:p>
          <a:p>
            <a:r>
              <a:rPr lang="en-US" dirty="0"/>
              <a:t>x = 10; y = x++; then y will be set to 10. In this case, the value of x is first obtained, x is incremented, and then the original value of x is </a:t>
            </a:r>
            <a:r>
              <a:rPr lang="en-US" dirty="0" smtClean="0"/>
              <a:t>returned.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4407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34550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Logical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52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operators refers </a:t>
            </a:r>
            <a:r>
              <a:rPr lang="en-US" dirty="0"/>
              <a:t>to the relationships that values can have with one </a:t>
            </a:r>
            <a:r>
              <a:rPr lang="en-US" dirty="0" smtClean="0"/>
              <a:t>another.</a:t>
            </a:r>
          </a:p>
          <a:p>
            <a:r>
              <a:rPr lang="en-US" dirty="0" smtClean="0"/>
              <a:t>Logical </a:t>
            </a:r>
            <a:r>
              <a:rPr lang="en-US" dirty="0"/>
              <a:t>operators</a:t>
            </a:r>
            <a:r>
              <a:rPr lang="en-US" dirty="0" smtClean="0"/>
              <a:t> </a:t>
            </a:r>
            <a:r>
              <a:rPr lang="en-US" dirty="0"/>
              <a:t>refers to the ways in which true and false values can be connected together</a:t>
            </a:r>
            <a:r>
              <a:rPr lang="en-US" dirty="0" smtClean="0"/>
              <a:t>.</a:t>
            </a:r>
          </a:p>
          <a:p>
            <a:r>
              <a:rPr lang="en-US" dirty="0"/>
              <a:t>The outcome of the relational and logical operators is a bool value</a:t>
            </a:r>
            <a:r>
              <a:rPr lang="en-US" dirty="0" smtClean="0"/>
              <a:t>.</a:t>
            </a:r>
          </a:p>
          <a:p>
            <a:r>
              <a:rPr lang="en-US" dirty="0"/>
              <a:t>In general, objects can be compared for equality or inequality using == and !=. However, the comparison </a:t>
            </a:r>
            <a:r>
              <a:rPr lang="en-US" dirty="0" smtClean="0"/>
              <a:t>operators, &lt;, &gt;, </a:t>
            </a:r>
            <a:r>
              <a:rPr lang="en-US" dirty="0"/>
              <a:t>&lt;=, or &gt;=, can be applied only to those types that support an ordering relationship</a:t>
            </a:r>
            <a:r>
              <a:rPr lang="en-US" dirty="0" smtClean="0"/>
              <a:t>.</a:t>
            </a:r>
          </a:p>
          <a:p>
            <a:r>
              <a:rPr lang="en-US" dirty="0"/>
              <a:t>Therefore, all of the relational operators can be applied to all numeric types.</a:t>
            </a:r>
          </a:p>
        </p:txBody>
      </p:sp>
    </p:spTree>
    <p:extLst>
      <p:ext uri="{BB962C8B-B14F-4D97-AF65-F5344CB8AC3E}">
        <p14:creationId xmlns:p14="http://schemas.microsoft.com/office/powerpoint/2010/main" val="22531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Logical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52"/>
          </a:xfrm>
        </p:spPr>
        <p:txBody>
          <a:bodyPr>
            <a:normAutofit/>
          </a:bodyPr>
          <a:lstStyle/>
          <a:p>
            <a:r>
              <a:rPr lang="en-US" dirty="0"/>
              <a:t>For the logical operators, the operands must be of type bool, and the result of a logical operation is of type bool. </a:t>
            </a:r>
            <a:endParaRPr lang="en-US" dirty="0" smtClean="0"/>
          </a:p>
          <a:p>
            <a:r>
              <a:rPr lang="en-US" dirty="0"/>
              <a:t>The logical operators, &amp;, |, ^, and !, support the basic logical operations AND, OR, XOR, and NOT, according to the </a:t>
            </a:r>
            <a:r>
              <a:rPr lang="en-US" dirty="0" smtClean="0"/>
              <a:t>following </a:t>
            </a:r>
            <a:r>
              <a:rPr lang="en-US" dirty="0"/>
              <a:t>truth table: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24993"/>
            <a:ext cx="9734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1097</Words>
  <Application>Microsoft Office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Operators</vt:lpstr>
      <vt:lpstr>Introduction</vt:lpstr>
      <vt:lpstr>Arithmetic Operators</vt:lpstr>
      <vt:lpstr>Arithmetic Operators</vt:lpstr>
      <vt:lpstr>Arithmetic Operators</vt:lpstr>
      <vt:lpstr>Relational Operators</vt:lpstr>
      <vt:lpstr>Logical Operators</vt:lpstr>
      <vt:lpstr>Relational and Logical Operators</vt:lpstr>
      <vt:lpstr>Relational and Logical Operators</vt:lpstr>
      <vt:lpstr>Short-Circuit Logical Operators</vt:lpstr>
      <vt:lpstr>Short-Circuit Logical Operators</vt:lpstr>
      <vt:lpstr>Implication (logical operation)</vt:lpstr>
      <vt:lpstr>Assignment Operator</vt:lpstr>
      <vt:lpstr>Compound Assignments</vt:lpstr>
      <vt:lpstr>Compound Assignments</vt:lpstr>
      <vt:lpstr>Bitwise Operators</vt:lpstr>
      <vt:lpstr>Bitwise Operators</vt:lpstr>
      <vt:lpstr>The Bitwise AND, OR, XOR, and NOT Operators</vt:lpstr>
      <vt:lpstr>The Bitwise AND, OR, XOR, and NOT Operators</vt:lpstr>
      <vt:lpstr>The Shift Operators</vt:lpstr>
      <vt:lpstr>The Shift Operators</vt:lpstr>
      <vt:lpstr>Bitwise Compound Assignments</vt:lpstr>
      <vt:lpstr>The ? Operator</vt:lpstr>
      <vt:lpstr>Operator Precedence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354</cp:revision>
  <dcterms:created xsi:type="dcterms:W3CDTF">2020-05-18T03:14:36Z</dcterms:created>
  <dcterms:modified xsi:type="dcterms:W3CDTF">2020-08-20T04:48:20Z</dcterms:modified>
</cp:coreProperties>
</file>