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71" r:id="rId4"/>
    <p:sldId id="268" r:id="rId5"/>
    <p:sldId id="272" r:id="rId6"/>
    <p:sldId id="269" r:id="rId7"/>
    <p:sldId id="275" r:id="rId8"/>
    <p:sldId id="276" r:id="rId9"/>
    <p:sldId id="270" r:id="rId10"/>
    <p:sldId id="273" r:id="rId11"/>
    <p:sldId id="274" r:id="rId12"/>
    <p:sldId id="277" r:id="rId13"/>
    <p:sldId id="278" r:id="rId14"/>
    <p:sldId id="279" r:id="rId15"/>
    <p:sldId id="280" r:id="rId16"/>
    <p:sldId id="281" r:id="rId17"/>
    <p:sldId id="282" r:id="rId18"/>
    <p:sldId id="283"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892937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44802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91738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64033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8B073-DBA7-4B5C-8A0A-F57DFBA507F6}"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48895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8B073-DBA7-4B5C-8A0A-F57DFBA507F6}" type="datetimeFigureOut">
              <a:rPr lang="en-US" smtClean="0"/>
              <a:t>10/29/2020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20303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8B073-DBA7-4B5C-8A0A-F57DFBA507F6}" type="datetimeFigureOut">
              <a:rPr lang="en-US" smtClean="0"/>
              <a:t>10/29/2020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49710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8B073-DBA7-4B5C-8A0A-F57DFBA507F6}" type="datetimeFigureOut">
              <a:rPr lang="en-US" smtClean="0"/>
              <a:t>10/29/2020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8813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8B073-DBA7-4B5C-8A0A-F57DFBA507F6}" type="datetimeFigureOut">
              <a:rPr lang="en-US" smtClean="0"/>
              <a:t>10/29/2020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928416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10/29/2020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6706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10/29/2020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21287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8B073-DBA7-4B5C-8A0A-F57DFBA507F6}" type="datetimeFigureOut">
              <a:rPr lang="en-US" smtClean="0"/>
              <a:t>10/29/2020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72C1-2E57-4A3E-9FC2-7406EA069DB7}" type="slidenum">
              <a:rPr lang="en-US" smtClean="0"/>
              <a:t>‹#›</a:t>
            </a:fld>
            <a:endParaRPr lang="en-US"/>
          </a:p>
        </p:txBody>
      </p:sp>
    </p:spTree>
    <p:extLst>
      <p:ext uri="{BB962C8B-B14F-4D97-AF65-F5344CB8AC3E}">
        <p14:creationId xmlns:p14="http://schemas.microsoft.com/office/powerpoint/2010/main" val="2303352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how-to-set-the-background-color-of-the-label-in-c-sharp/" TargetMode="External"/><Relationship Id="rId7" Type="http://schemas.openxmlformats.org/officeDocument/2006/relationships/image" Target="../media/image2.png"/><Relationship Id="rId2" Type="http://schemas.openxmlformats.org/officeDocument/2006/relationships/hyperlink" Target="https://www.geeksforgeeks.org/how-to-set-the-visibility-of-the-label-in-c-sharp/"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www.geeksforgeeks.org/how-to-set-the-font-of-the-content-present-in-the-label-in-c-sharp/" TargetMode="External"/><Relationship Id="rId4" Type="http://schemas.openxmlformats.org/officeDocument/2006/relationships/hyperlink" Target="https://www.geeksforgeeks.org/how-to-set-the-foreground-color-of-the-label-in-c-sharp/"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Common Controls</a:t>
            </a:r>
            <a:endParaRPr lang="en-US" dirty="0"/>
          </a:p>
        </p:txBody>
      </p:sp>
      <p:sp>
        <p:nvSpPr>
          <p:cNvPr id="5" name="Subtitle 4"/>
          <p:cNvSpPr>
            <a:spLocks noGrp="1"/>
          </p:cNvSpPr>
          <p:nvPr>
            <p:ph type="subTitle" idx="1"/>
          </p:nvPr>
        </p:nvSpPr>
        <p:spPr/>
        <p:txBody>
          <a:bodyPr>
            <a:normAutofit/>
          </a:bodyPr>
          <a:lstStyle/>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548766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fontAlgn="base"/>
            <a:r>
              <a:rPr lang="en-IN" dirty="0" smtClean="0"/>
              <a:t>Button Control</a:t>
            </a:r>
            <a:endParaRPr lang="en-IN"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069855219"/>
              </p:ext>
            </p:extLst>
          </p:nvPr>
        </p:nvGraphicFramePr>
        <p:xfrm>
          <a:off x="838200" y="1825625"/>
          <a:ext cx="10515600" cy="4137660"/>
        </p:xfrm>
        <a:graphic>
          <a:graphicData uri="http://schemas.openxmlformats.org/drawingml/2006/table">
            <a:tbl>
              <a:tblPr firstRow="1" bandRow="1">
                <a:tableStyleId>{5C22544A-7EE6-4342-B048-85BDC9FD1C3A}</a:tableStyleId>
              </a:tblPr>
              <a:tblGrid>
                <a:gridCol w="1711362"/>
                <a:gridCol w="8804238"/>
              </a:tblGrid>
              <a:tr h="370840">
                <a:tc>
                  <a:txBody>
                    <a:bodyPr/>
                    <a:lstStyle/>
                    <a:p>
                      <a:pPr algn="ctr" fontAlgn="base"/>
                      <a:r>
                        <a:rPr lang="en-IN" b="1" cap="all" dirty="0">
                          <a:solidFill>
                            <a:srgbClr val="000000"/>
                          </a:solidFill>
                          <a:effectLst/>
                        </a:rPr>
                        <a:t>PROPERTY</a:t>
                      </a:r>
                    </a:p>
                  </a:txBody>
                  <a:tcPr marL="76200" marR="76200" marT="76200" marB="76200" anchor="ctr"/>
                </a:tc>
                <a:tc>
                  <a:txBody>
                    <a:bodyPr/>
                    <a:lstStyle/>
                    <a:p>
                      <a:pPr algn="ctr" fontAlgn="base"/>
                      <a:r>
                        <a:rPr lang="en-IN" b="1" cap="all">
                          <a:solidFill>
                            <a:srgbClr val="000000"/>
                          </a:solidFill>
                          <a:effectLst/>
                        </a:rPr>
                        <a:t>DESCRIPTION</a:t>
                      </a:r>
                    </a:p>
                  </a:txBody>
                  <a:tcPr marL="76200" marR="76200" marT="76200" marB="76200" anchor="ctr"/>
                </a:tc>
              </a:tr>
              <a:tr h="370840">
                <a:tc>
                  <a:txBody>
                    <a:bodyPr/>
                    <a:lstStyle/>
                    <a:p>
                      <a:pPr algn="l" fontAlgn="t"/>
                      <a:r>
                        <a:rPr lang="en-IN" b="0" dirty="0" err="1">
                          <a:effectLst/>
                          <a:latin typeface="+mn-lt"/>
                        </a:rPr>
                        <a:t>AutoEllipsis</a:t>
                      </a:r>
                      <a:endParaRPr lang="en-IN" b="0" dirty="0">
                        <a:effectLst/>
                        <a:latin typeface="+mn-lt"/>
                      </a:endParaRPr>
                    </a:p>
                  </a:txBody>
                  <a:tcPr marL="95250" marR="95250" marT="28575" marB="28575"/>
                </a:tc>
                <a:tc>
                  <a:txBody>
                    <a:bodyPr/>
                    <a:lstStyle/>
                    <a:p>
                      <a:pPr algn="l" fontAlgn="t"/>
                      <a:r>
                        <a:rPr lang="en-US" b="0" dirty="0">
                          <a:effectLst/>
                          <a:latin typeface="+mn-lt"/>
                        </a:rPr>
                        <a:t>Specifies whether to append dots (…) when the   text in the button is too long and can’t fit the button.</a:t>
                      </a:r>
                    </a:p>
                  </a:txBody>
                  <a:tcPr marL="95250" marR="95250" marT="28575" marB="28575"/>
                </a:tc>
              </a:tr>
              <a:tr h="370840">
                <a:tc>
                  <a:txBody>
                    <a:bodyPr/>
                    <a:lstStyle/>
                    <a:p>
                      <a:pPr algn="l" fontAlgn="t"/>
                      <a:r>
                        <a:rPr lang="en-IN" b="0">
                          <a:effectLst/>
                          <a:latin typeface="+mn-lt"/>
                        </a:rPr>
                        <a:t>AutoSize</a:t>
                      </a:r>
                    </a:p>
                  </a:txBody>
                  <a:tcPr marL="95250" marR="95250" marT="28575" marB="28575"/>
                </a:tc>
                <a:tc>
                  <a:txBody>
                    <a:bodyPr/>
                    <a:lstStyle/>
                    <a:p>
                      <a:pPr algn="l" fontAlgn="t"/>
                      <a:r>
                        <a:rPr lang="en-US" b="0">
                          <a:effectLst/>
                          <a:latin typeface="+mn-lt"/>
                        </a:rPr>
                        <a:t>Specifies whether the button will automatically resize to fit its content.</a:t>
                      </a:r>
                    </a:p>
                  </a:txBody>
                  <a:tcPr marL="95250" marR="95250" marT="28575" marB="28575"/>
                </a:tc>
              </a:tr>
              <a:tr h="370840">
                <a:tc>
                  <a:txBody>
                    <a:bodyPr/>
                    <a:lstStyle/>
                    <a:p>
                      <a:pPr algn="l" fontAlgn="t"/>
                      <a:r>
                        <a:rPr lang="en-IN" b="0">
                          <a:effectLst/>
                          <a:latin typeface="+mn-lt"/>
                        </a:rPr>
                        <a:t>FlatStyle</a:t>
                      </a:r>
                    </a:p>
                  </a:txBody>
                  <a:tcPr marL="95250" marR="95250" marT="28575" marB="28575"/>
                </a:tc>
                <a:tc>
                  <a:txBody>
                    <a:bodyPr/>
                    <a:lstStyle/>
                    <a:p>
                      <a:pPr algn="l" fontAlgn="t"/>
                      <a:r>
                        <a:rPr lang="en-US" b="0" dirty="0">
                          <a:effectLst/>
                          <a:latin typeface="+mn-lt"/>
                        </a:rPr>
                        <a:t>Determines the style of the button. Popup makes the button flat, and when you hover on the button, the button will pop out. Flat makes the button flat and when you move point your mouse inside the button, the background color of the button changes.</a:t>
                      </a:r>
                    </a:p>
                  </a:txBody>
                  <a:tcPr marL="95250" marR="95250" marT="28575" marB="28575"/>
                </a:tc>
              </a:tr>
              <a:tr h="370840">
                <a:tc>
                  <a:txBody>
                    <a:bodyPr/>
                    <a:lstStyle/>
                    <a:p>
                      <a:pPr algn="l" fontAlgn="t"/>
                      <a:r>
                        <a:rPr lang="en-IN" b="0">
                          <a:effectLst/>
                          <a:latin typeface="+mn-lt"/>
                        </a:rPr>
                        <a:t>Enabled</a:t>
                      </a:r>
                    </a:p>
                  </a:txBody>
                  <a:tcPr marL="95250" marR="95250" marT="28575" marB="28575"/>
                </a:tc>
                <a:tc>
                  <a:txBody>
                    <a:bodyPr/>
                    <a:lstStyle/>
                    <a:p>
                      <a:pPr algn="l" fontAlgn="t"/>
                      <a:r>
                        <a:rPr lang="en-US" b="0">
                          <a:effectLst/>
                          <a:latin typeface="+mn-lt"/>
                        </a:rPr>
                        <a:t>If set to false, the button cannot be clicked or receive focus.</a:t>
                      </a:r>
                    </a:p>
                  </a:txBody>
                  <a:tcPr marL="95250" marR="95250" marT="28575" marB="28575"/>
                </a:tc>
              </a:tr>
              <a:tr h="370840">
                <a:tc>
                  <a:txBody>
                    <a:bodyPr/>
                    <a:lstStyle/>
                    <a:p>
                      <a:pPr algn="l" fontAlgn="t"/>
                      <a:r>
                        <a:rPr lang="en-IN" b="0">
                          <a:effectLst/>
                          <a:latin typeface="+mn-lt"/>
                        </a:rPr>
                        <a:t>Image</a:t>
                      </a:r>
                    </a:p>
                  </a:txBody>
                  <a:tcPr marL="95250" marR="95250" marT="28575" marB="28575"/>
                </a:tc>
                <a:tc>
                  <a:txBody>
                    <a:bodyPr/>
                    <a:lstStyle/>
                    <a:p>
                      <a:pPr algn="l" fontAlgn="t"/>
                      <a:r>
                        <a:rPr lang="en-US" b="0">
                          <a:effectLst/>
                          <a:latin typeface="+mn-lt"/>
                        </a:rPr>
                        <a:t>An optional image that you can place inside the control.</a:t>
                      </a:r>
                    </a:p>
                  </a:txBody>
                  <a:tcPr marL="95250" marR="95250" marT="28575" marB="28575"/>
                </a:tc>
              </a:tr>
              <a:tr h="370840">
                <a:tc>
                  <a:txBody>
                    <a:bodyPr/>
                    <a:lstStyle/>
                    <a:p>
                      <a:pPr algn="l" fontAlgn="t"/>
                      <a:r>
                        <a:rPr lang="en-IN" b="0">
                          <a:effectLst/>
                          <a:latin typeface="+mn-lt"/>
                        </a:rPr>
                        <a:t>ImageAlign</a:t>
                      </a:r>
                    </a:p>
                  </a:txBody>
                  <a:tcPr marL="95250" marR="95250" marT="28575" marB="28575"/>
                </a:tc>
                <a:tc>
                  <a:txBody>
                    <a:bodyPr/>
                    <a:lstStyle/>
                    <a:p>
                      <a:pPr algn="l" fontAlgn="t"/>
                      <a:r>
                        <a:rPr lang="en-US" b="0">
                          <a:effectLst/>
                          <a:latin typeface="+mn-lt"/>
                        </a:rPr>
                        <a:t>The alignment of the image in the button.</a:t>
                      </a:r>
                    </a:p>
                  </a:txBody>
                  <a:tcPr marL="95250" marR="95250" marT="28575" marB="28575"/>
                </a:tc>
              </a:tr>
              <a:tr h="370840">
                <a:tc>
                  <a:txBody>
                    <a:bodyPr/>
                    <a:lstStyle/>
                    <a:p>
                      <a:pPr algn="l" fontAlgn="t"/>
                      <a:r>
                        <a:rPr lang="en-IN" b="0">
                          <a:effectLst/>
                          <a:latin typeface="+mn-lt"/>
                        </a:rPr>
                        <a:t>Text</a:t>
                      </a:r>
                    </a:p>
                  </a:txBody>
                  <a:tcPr marL="95250" marR="95250" marT="28575" marB="28575"/>
                </a:tc>
                <a:tc>
                  <a:txBody>
                    <a:bodyPr/>
                    <a:lstStyle/>
                    <a:p>
                      <a:pPr algn="l" fontAlgn="t"/>
                      <a:r>
                        <a:rPr lang="en-US" b="0">
                          <a:effectLst/>
                          <a:latin typeface="+mn-lt"/>
                        </a:rPr>
                        <a:t>The caption inside the button.</a:t>
                      </a:r>
                    </a:p>
                  </a:txBody>
                  <a:tcPr marL="95250" marR="95250" marT="28575" marB="28575"/>
                </a:tc>
              </a:tr>
              <a:tr h="370840">
                <a:tc>
                  <a:txBody>
                    <a:bodyPr/>
                    <a:lstStyle/>
                    <a:p>
                      <a:pPr algn="l" fontAlgn="t"/>
                      <a:r>
                        <a:rPr lang="en-IN" b="0">
                          <a:effectLst/>
                          <a:latin typeface="+mn-lt"/>
                        </a:rPr>
                        <a:t>Visible</a:t>
                      </a:r>
                    </a:p>
                  </a:txBody>
                  <a:tcPr marL="95250" marR="95250" marT="28575" marB="28575"/>
                </a:tc>
                <a:tc>
                  <a:txBody>
                    <a:bodyPr/>
                    <a:lstStyle/>
                    <a:p>
                      <a:pPr algn="l" fontAlgn="t"/>
                      <a:r>
                        <a:rPr lang="en-US" b="0" dirty="0">
                          <a:effectLst/>
                          <a:latin typeface="+mn-lt"/>
                        </a:rPr>
                        <a:t>Tells whether the button is visible or not.</a:t>
                      </a:r>
                    </a:p>
                  </a:txBody>
                  <a:tcPr marL="95250" marR="95250" marT="28575" marB="28575"/>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31657605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fontAlgn="base"/>
            <a:r>
              <a:rPr lang="en-IN" dirty="0" smtClean="0"/>
              <a:t>Button Control</a:t>
            </a:r>
            <a:endParaRPr lang="en-IN"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973578668"/>
              </p:ext>
            </p:extLst>
          </p:nvPr>
        </p:nvGraphicFramePr>
        <p:xfrm>
          <a:off x="838200" y="1825625"/>
          <a:ext cx="10515600" cy="3628390"/>
        </p:xfrm>
        <a:graphic>
          <a:graphicData uri="http://schemas.openxmlformats.org/drawingml/2006/table">
            <a:tbl>
              <a:tblPr firstRow="1" bandRow="1">
                <a:tableStyleId>{5C22544A-7EE6-4342-B048-85BDC9FD1C3A}</a:tableStyleId>
              </a:tblPr>
              <a:tblGrid>
                <a:gridCol w="1711362"/>
                <a:gridCol w="8804238"/>
              </a:tblGrid>
              <a:tr h="370840">
                <a:tc>
                  <a:txBody>
                    <a:bodyPr/>
                    <a:lstStyle/>
                    <a:p>
                      <a:pPr algn="ctr" fontAlgn="base"/>
                      <a:r>
                        <a:rPr lang="en-IN" b="1" cap="all" dirty="0" smtClean="0">
                          <a:solidFill>
                            <a:srgbClr val="000000"/>
                          </a:solidFill>
                          <a:effectLst/>
                        </a:rPr>
                        <a:t>Events</a:t>
                      </a:r>
                      <a:endParaRPr lang="en-IN" b="1" cap="all" dirty="0">
                        <a:solidFill>
                          <a:srgbClr val="000000"/>
                        </a:solidFill>
                        <a:effectLst/>
                      </a:endParaRPr>
                    </a:p>
                  </a:txBody>
                  <a:tcPr marL="76200" marR="76200" marT="76200" marB="76200" anchor="ctr"/>
                </a:tc>
                <a:tc>
                  <a:txBody>
                    <a:bodyPr/>
                    <a:lstStyle/>
                    <a:p>
                      <a:pPr algn="ctr" fontAlgn="base"/>
                      <a:r>
                        <a:rPr lang="en-IN" b="1" cap="all">
                          <a:solidFill>
                            <a:srgbClr val="000000"/>
                          </a:solidFill>
                          <a:effectLst/>
                        </a:rPr>
                        <a:t>DESCRIPTION</a:t>
                      </a:r>
                    </a:p>
                  </a:txBody>
                  <a:tcPr marL="76200" marR="76200" marT="76200" marB="76200" anchor="ctr"/>
                </a:tc>
              </a:tr>
              <a:tr h="370840">
                <a:tc>
                  <a:txBody>
                    <a:bodyPr/>
                    <a:lstStyle/>
                    <a:p>
                      <a:pPr algn="l" fontAlgn="t"/>
                      <a:r>
                        <a:rPr lang="en-IN" b="0" dirty="0">
                          <a:effectLst/>
                          <a:latin typeface="+mn-lt"/>
                        </a:rPr>
                        <a:t>Click</a:t>
                      </a:r>
                    </a:p>
                  </a:txBody>
                  <a:tcPr marL="95250" marR="95250" marT="28575" marB="28575"/>
                </a:tc>
                <a:tc>
                  <a:txBody>
                    <a:bodyPr/>
                    <a:lstStyle/>
                    <a:p>
                      <a:pPr algn="l" fontAlgn="t"/>
                      <a:r>
                        <a:rPr lang="en-US" b="0">
                          <a:effectLst/>
                          <a:latin typeface="+mn-lt"/>
                        </a:rPr>
                        <a:t>Occurs when you click the button.</a:t>
                      </a:r>
                    </a:p>
                  </a:txBody>
                  <a:tcPr marL="95250" marR="95250" marT="28575" marB="28575"/>
                </a:tc>
              </a:tr>
              <a:tr h="370840">
                <a:tc>
                  <a:txBody>
                    <a:bodyPr/>
                    <a:lstStyle/>
                    <a:p>
                      <a:pPr algn="l" fontAlgn="t"/>
                      <a:r>
                        <a:rPr lang="en-IN" b="0" dirty="0">
                          <a:effectLst/>
                          <a:latin typeface="+mn-lt"/>
                        </a:rPr>
                        <a:t>Enter</a:t>
                      </a:r>
                    </a:p>
                  </a:txBody>
                  <a:tcPr marL="95250" marR="95250" marT="28575" marB="28575"/>
                </a:tc>
                <a:tc>
                  <a:txBody>
                    <a:bodyPr/>
                    <a:lstStyle/>
                    <a:p>
                      <a:pPr algn="l" fontAlgn="t"/>
                      <a:r>
                        <a:rPr lang="en-US" b="0" dirty="0">
                          <a:effectLst/>
                          <a:latin typeface="+mn-lt"/>
                        </a:rPr>
                        <a:t>Occurs when the control becomes </a:t>
                      </a:r>
                      <a:r>
                        <a:rPr lang="en-US" b="0" dirty="0" smtClean="0">
                          <a:effectLst/>
                          <a:latin typeface="+mn-lt"/>
                        </a:rPr>
                        <a:t>the</a:t>
                      </a:r>
                      <a:r>
                        <a:rPr lang="en-US" b="0" baseline="0" dirty="0" smtClean="0">
                          <a:effectLst/>
                          <a:latin typeface="+mn-lt"/>
                        </a:rPr>
                        <a:t> </a:t>
                      </a:r>
                      <a:r>
                        <a:rPr lang="en-US" b="0" dirty="0" smtClean="0">
                          <a:effectLst/>
                          <a:latin typeface="+mn-lt"/>
                        </a:rPr>
                        <a:t>active </a:t>
                      </a:r>
                      <a:r>
                        <a:rPr lang="en-US" b="0" dirty="0">
                          <a:effectLst/>
                          <a:latin typeface="+mn-lt"/>
                        </a:rPr>
                        <a:t>control of the form.</a:t>
                      </a:r>
                    </a:p>
                  </a:txBody>
                  <a:tcPr marL="95250" marR="95250" marT="28575" marB="28575"/>
                </a:tc>
              </a:tr>
              <a:tr h="370840">
                <a:tc>
                  <a:txBody>
                    <a:bodyPr/>
                    <a:lstStyle/>
                    <a:p>
                      <a:pPr algn="l" fontAlgn="t"/>
                      <a:r>
                        <a:rPr lang="en-IN" b="0">
                          <a:effectLst/>
                          <a:latin typeface="+mn-lt"/>
                        </a:rPr>
                        <a:t>Leave</a:t>
                      </a:r>
                    </a:p>
                  </a:txBody>
                  <a:tcPr marL="95250" marR="95250" marT="28575" marB="28575"/>
                </a:tc>
                <a:tc>
                  <a:txBody>
                    <a:bodyPr/>
                    <a:lstStyle/>
                    <a:p>
                      <a:pPr algn="l" fontAlgn="t"/>
                      <a:r>
                        <a:rPr lang="en-US" b="0" dirty="0">
                          <a:effectLst/>
                          <a:latin typeface="+mn-lt"/>
                        </a:rPr>
                        <a:t>Occurs when the control </a:t>
                      </a:r>
                      <a:r>
                        <a:rPr lang="en-US" b="0" dirty="0" smtClean="0">
                          <a:effectLst/>
                          <a:latin typeface="+mn-lt"/>
                        </a:rPr>
                        <a:t>becomes</a:t>
                      </a:r>
                      <a:r>
                        <a:rPr lang="en-US" b="0" baseline="0" dirty="0" smtClean="0">
                          <a:effectLst/>
                          <a:latin typeface="+mn-lt"/>
                        </a:rPr>
                        <a:t> </a:t>
                      </a:r>
                      <a:r>
                        <a:rPr lang="en-US" b="0" dirty="0" smtClean="0">
                          <a:effectLst/>
                          <a:latin typeface="+mn-lt"/>
                        </a:rPr>
                        <a:t>inactive </a:t>
                      </a:r>
                      <a:r>
                        <a:rPr lang="en-US" b="0" dirty="0">
                          <a:effectLst/>
                          <a:latin typeface="+mn-lt"/>
                        </a:rPr>
                        <a:t>anymore.</a:t>
                      </a:r>
                    </a:p>
                  </a:txBody>
                  <a:tcPr marL="95250" marR="95250" marT="28575" marB="28575"/>
                </a:tc>
              </a:tr>
              <a:tr h="370840">
                <a:tc>
                  <a:txBody>
                    <a:bodyPr/>
                    <a:lstStyle/>
                    <a:p>
                      <a:pPr algn="l" fontAlgn="t"/>
                      <a:r>
                        <a:rPr lang="en-IN" b="0">
                          <a:effectLst/>
                          <a:latin typeface="+mn-lt"/>
                        </a:rPr>
                        <a:t>LocationChanged</a:t>
                      </a:r>
                    </a:p>
                  </a:txBody>
                  <a:tcPr marL="95250" marR="95250" marT="28575" marB="28575"/>
                </a:tc>
                <a:tc>
                  <a:txBody>
                    <a:bodyPr/>
                    <a:lstStyle/>
                    <a:p>
                      <a:pPr algn="l" fontAlgn="t"/>
                      <a:r>
                        <a:rPr lang="en-US" b="0" dirty="0">
                          <a:effectLst/>
                          <a:latin typeface="+mn-lt"/>
                        </a:rPr>
                        <a:t>Occurs when the location of </a:t>
                      </a:r>
                      <a:r>
                        <a:rPr lang="en-US" b="0" dirty="0" smtClean="0">
                          <a:effectLst/>
                          <a:latin typeface="+mn-lt"/>
                        </a:rPr>
                        <a:t>the</a:t>
                      </a:r>
                      <a:r>
                        <a:rPr lang="en-US" b="0" baseline="0" dirty="0" smtClean="0">
                          <a:effectLst/>
                          <a:latin typeface="+mn-lt"/>
                        </a:rPr>
                        <a:t> </a:t>
                      </a:r>
                      <a:r>
                        <a:rPr lang="en-US" b="0" dirty="0" smtClean="0">
                          <a:effectLst/>
                          <a:latin typeface="+mn-lt"/>
                        </a:rPr>
                        <a:t>button </a:t>
                      </a:r>
                      <a:r>
                        <a:rPr lang="en-US" b="0" dirty="0">
                          <a:effectLst/>
                          <a:latin typeface="+mn-lt"/>
                        </a:rPr>
                        <a:t>is changed.</a:t>
                      </a:r>
                    </a:p>
                  </a:txBody>
                  <a:tcPr marL="95250" marR="95250" marT="28575" marB="28575"/>
                </a:tc>
              </a:tr>
              <a:tr h="370840">
                <a:tc>
                  <a:txBody>
                    <a:bodyPr/>
                    <a:lstStyle/>
                    <a:p>
                      <a:pPr algn="l" fontAlgn="t"/>
                      <a:r>
                        <a:rPr lang="en-IN" b="0">
                          <a:effectLst/>
                          <a:latin typeface="+mn-lt"/>
                        </a:rPr>
                        <a:t>MouseDown</a:t>
                      </a:r>
                    </a:p>
                  </a:txBody>
                  <a:tcPr marL="95250" marR="95250" marT="28575" marB="28575"/>
                </a:tc>
                <a:tc>
                  <a:txBody>
                    <a:bodyPr/>
                    <a:lstStyle/>
                    <a:p>
                      <a:pPr algn="l" fontAlgn="t"/>
                      <a:r>
                        <a:rPr lang="en-US" b="0" dirty="0">
                          <a:effectLst/>
                          <a:latin typeface="+mn-lt"/>
                        </a:rPr>
                        <a:t>Occurs when the mouse pointer is in the </a:t>
                      </a:r>
                      <a:r>
                        <a:rPr lang="en-US" b="0" dirty="0" smtClean="0">
                          <a:effectLst/>
                          <a:latin typeface="+mn-lt"/>
                        </a:rPr>
                        <a:t>button</a:t>
                      </a:r>
                      <a:r>
                        <a:rPr lang="en-US" b="0" baseline="0" dirty="0" smtClean="0">
                          <a:effectLst/>
                          <a:latin typeface="+mn-lt"/>
                        </a:rPr>
                        <a:t> </a:t>
                      </a:r>
                      <a:r>
                        <a:rPr lang="en-US" b="0" dirty="0" smtClean="0">
                          <a:effectLst/>
                          <a:latin typeface="+mn-lt"/>
                        </a:rPr>
                        <a:t>and </a:t>
                      </a:r>
                      <a:r>
                        <a:rPr lang="en-US" b="0" dirty="0">
                          <a:effectLst/>
                          <a:latin typeface="+mn-lt"/>
                        </a:rPr>
                        <a:t>the mouse button is pressed down.</a:t>
                      </a:r>
                    </a:p>
                  </a:txBody>
                  <a:tcPr marL="95250" marR="95250" marT="28575" marB="28575"/>
                </a:tc>
              </a:tr>
              <a:tr h="370840">
                <a:tc>
                  <a:txBody>
                    <a:bodyPr/>
                    <a:lstStyle/>
                    <a:p>
                      <a:pPr algn="l" fontAlgn="t"/>
                      <a:r>
                        <a:rPr lang="en-IN" b="0">
                          <a:effectLst/>
                          <a:latin typeface="+mn-lt"/>
                        </a:rPr>
                        <a:t>MouseEnter</a:t>
                      </a:r>
                    </a:p>
                  </a:txBody>
                  <a:tcPr marL="95250" marR="95250" marT="28575" marB="28575"/>
                </a:tc>
                <a:tc>
                  <a:txBody>
                    <a:bodyPr/>
                    <a:lstStyle/>
                    <a:p>
                      <a:pPr algn="l" fontAlgn="t"/>
                      <a:r>
                        <a:rPr lang="en-US" b="0" dirty="0">
                          <a:effectLst/>
                          <a:latin typeface="+mn-lt"/>
                        </a:rPr>
                        <a:t>Occurs when the mouse enters the button.</a:t>
                      </a:r>
                    </a:p>
                  </a:txBody>
                  <a:tcPr marL="95250" marR="95250" marT="28575" marB="28575"/>
                </a:tc>
              </a:tr>
              <a:tr h="370840">
                <a:tc>
                  <a:txBody>
                    <a:bodyPr/>
                    <a:lstStyle/>
                    <a:p>
                      <a:pPr algn="l" fontAlgn="t"/>
                      <a:r>
                        <a:rPr lang="en-IN" b="0">
                          <a:effectLst/>
                          <a:latin typeface="+mn-lt"/>
                        </a:rPr>
                        <a:t>MouseHover</a:t>
                      </a:r>
                    </a:p>
                  </a:txBody>
                  <a:tcPr marL="95250" marR="95250" marT="28575" marB="28575"/>
                </a:tc>
                <a:tc>
                  <a:txBody>
                    <a:bodyPr/>
                    <a:lstStyle/>
                    <a:p>
                      <a:pPr algn="l" fontAlgn="t"/>
                      <a:r>
                        <a:rPr lang="en-US" b="0" dirty="0">
                          <a:effectLst/>
                          <a:latin typeface="+mn-lt"/>
                        </a:rPr>
                        <a:t>Occurs when the mouse stays </a:t>
                      </a:r>
                      <a:r>
                        <a:rPr lang="en-US" b="0" dirty="0" smtClean="0">
                          <a:effectLst/>
                          <a:latin typeface="+mn-lt"/>
                        </a:rPr>
                        <a:t>stationary</a:t>
                      </a:r>
                      <a:r>
                        <a:rPr lang="en-US" b="0" baseline="0" dirty="0" smtClean="0">
                          <a:effectLst/>
                          <a:latin typeface="+mn-lt"/>
                        </a:rPr>
                        <a:t> </a:t>
                      </a:r>
                      <a:r>
                        <a:rPr lang="en-US" b="0" dirty="0" smtClean="0">
                          <a:effectLst/>
                          <a:latin typeface="+mn-lt"/>
                        </a:rPr>
                        <a:t>in </a:t>
                      </a:r>
                      <a:r>
                        <a:rPr lang="en-US" b="0" dirty="0">
                          <a:effectLst/>
                          <a:latin typeface="+mn-lt"/>
                        </a:rPr>
                        <a:t>the button for an amount of time.</a:t>
                      </a:r>
                    </a:p>
                  </a:txBody>
                  <a:tcPr marL="95250" marR="95250" marT="28575" marB="28575"/>
                </a:tc>
              </a:tr>
              <a:tr h="370840">
                <a:tc>
                  <a:txBody>
                    <a:bodyPr/>
                    <a:lstStyle/>
                    <a:p>
                      <a:pPr algn="l" fontAlgn="t"/>
                      <a:r>
                        <a:rPr lang="en-IN" b="0">
                          <a:effectLst/>
                          <a:latin typeface="+mn-lt"/>
                        </a:rPr>
                        <a:t>MouseUp</a:t>
                      </a:r>
                    </a:p>
                  </a:txBody>
                  <a:tcPr marL="95250" marR="95250" marT="28575" marB="28575"/>
                </a:tc>
                <a:tc>
                  <a:txBody>
                    <a:bodyPr/>
                    <a:lstStyle/>
                    <a:p>
                      <a:pPr algn="l" fontAlgn="t"/>
                      <a:r>
                        <a:rPr lang="en-US" b="0" dirty="0">
                          <a:effectLst/>
                          <a:latin typeface="+mn-lt"/>
                        </a:rPr>
                        <a:t>Occurs when you pressed the button </a:t>
                      </a:r>
                      <a:r>
                        <a:rPr lang="en-US" b="0" dirty="0" smtClean="0">
                          <a:effectLst/>
                          <a:latin typeface="+mn-lt"/>
                        </a:rPr>
                        <a:t>and</a:t>
                      </a:r>
                      <a:r>
                        <a:rPr lang="en-US" b="0" baseline="0" dirty="0" smtClean="0">
                          <a:effectLst/>
                          <a:latin typeface="+mn-lt"/>
                        </a:rPr>
                        <a:t> </a:t>
                      </a:r>
                      <a:r>
                        <a:rPr lang="en-US" b="0" dirty="0" smtClean="0">
                          <a:effectLst/>
                          <a:latin typeface="+mn-lt"/>
                        </a:rPr>
                        <a:t>you </a:t>
                      </a:r>
                      <a:r>
                        <a:rPr lang="en-US" b="0" dirty="0">
                          <a:effectLst/>
                          <a:latin typeface="+mn-lt"/>
                        </a:rPr>
                        <a:t>let go of the mouse button.</a:t>
                      </a:r>
                    </a:p>
                  </a:txBody>
                  <a:tcPr marL="95250" marR="95250" marT="28575" marB="28575"/>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5932152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fontAlgn="base"/>
            <a:r>
              <a:rPr lang="en-IN" dirty="0" err="1"/>
              <a:t>RadioButton</a:t>
            </a:r>
            <a:r>
              <a:rPr lang="en-IN" dirty="0"/>
              <a:t> </a:t>
            </a:r>
            <a:r>
              <a:rPr lang="en-IN" dirty="0" smtClean="0"/>
              <a:t>Control</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2" name="Content Placeholder 1"/>
          <p:cNvSpPr>
            <a:spLocks noGrp="1"/>
          </p:cNvSpPr>
          <p:nvPr>
            <p:ph idx="1"/>
          </p:nvPr>
        </p:nvSpPr>
        <p:spPr/>
        <p:txBody>
          <a:bodyPr>
            <a:normAutofit fontScale="92500" lnSpcReduction="10000"/>
          </a:bodyPr>
          <a:lstStyle/>
          <a:p>
            <a:r>
              <a:rPr lang="en-US" dirty="0" smtClean="0"/>
              <a:t>A radio button or option button enables the user to select a single option from a group of choices when paired with other </a:t>
            </a:r>
            <a:r>
              <a:rPr lang="en-US" dirty="0" err="1" smtClean="0"/>
              <a:t>RadioButton</a:t>
            </a:r>
            <a:r>
              <a:rPr lang="en-US" dirty="0" smtClean="0"/>
              <a:t> controls. When a user clicks on a radio button, it becomes checked, and all other radio buttons with same group become unchecked.</a:t>
            </a:r>
          </a:p>
          <a:p>
            <a:r>
              <a:rPr lang="en-US" dirty="0" smtClean="0"/>
              <a:t>The </a:t>
            </a:r>
            <a:r>
              <a:rPr lang="en-US" dirty="0" err="1" smtClean="0"/>
              <a:t>RadioButton</a:t>
            </a:r>
            <a:r>
              <a:rPr lang="en-US" dirty="0" smtClean="0"/>
              <a:t> control can display text, an Image, or both. Use the Checked property to get or set the state of a </a:t>
            </a:r>
            <a:r>
              <a:rPr lang="en-US" dirty="0" err="1" smtClean="0"/>
              <a:t>RadioButton</a:t>
            </a:r>
            <a:r>
              <a:rPr lang="en-US" dirty="0" smtClean="0"/>
              <a:t>.</a:t>
            </a:r>
          </a:p>
          <a:p>
            <a:r>
              <a:rPr lang="en-US" dirty="0" smtClean="0"/>
              <a:t>The radio button and the check box are used for different functions. Use a radio button when you want the user to choose only one option. When you want the user to choose all appropriate options, use a check box. Like check boxes, radio buttons support a Checked property that indicates whether the radio button is selected.</a:t>
            </a:r>
            <a:br>
              <a:rPr lang="en-US" dirty="0" smtClean="0"/>
            </a:br>
            <a:endParaRPr lang="en-IN" dirty="0"/>
          </a:p>
        </p:txBody>
      </p:sp>
    </p:spTree>
    <p:extLst>
      <p:ext uri="{BB962C8B-B14F-4D97-AF65-F5344CB8AC3E}">
        <p14:creationId xmlns:p14="http://schemas.microsoft.com/office/powerpoint/2010/main" val="18742580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fontAlgn="base"/>
            <a:r>
              <a:rPr lang="en-IN" dirty="0" err="1" smtClean="0"/>
              <a:t>CheckBox</a:t>
            </a:r>
            <a:r>
              <a:rPr lang="en-IN" dirty="0" smtClean="0"/>
              <a:t> </a:t>
            </a:r>
            <a:r>
              <a:rPr lang="en-IN" dirty="0"/>
              <a:t>Control</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2" name="Content Placeholder 1"/>
          <p:cNvSpPr>
            <a:spLocks noGrp="1"/>
          </p:cNvSpPr>
          <p:nvPr>
            <p:ph idx="1"/>
          </p:nvPr>
        </p:nvSpPr>
        <p:spPr/>
        <p:txBody>
          <a:bodyPr>
            <a:normAutofit lnSpcReduction="10000"/>
          </a:bodyPr>
          <a:lstStyle/>
          <a:p>
            <a:r>
              <a:rPr lang="en-US" dirty="0" err="1"/>
              <a:t>CheckBoxes</a:t>
            </a:r>
            <a:r>
              <a:rPr lang="en-US" dirty="0"/>
              <a:t> allow the user to make multiple selections from a number of options. </a:t>
            </a:r>
            <a:r>
              <a:rPr lang="en-US" dirty="0" err="1"/>
              <a:t>CheckBox</a:t>
            </a:r>
            <a:r>
              <a:rPr lang="en-US" dirty="0"/>
              <a:t> to give the user an option, such as true/false or yes/no. You can click a check box to select it and click it again to deselect it</a:t>
            </a:r>
            <a:r>
              <a:rPr lang="en-US" dirty="0" smtClean="0"/>
              <a:t>.</a:t>
            </a:r>
          </a:p>
          <a:p>
            <a:r>
              <a:rPr lang="en-US" dirty="0"/>
              <a:t>The </a:t>
            </a:r>
            <a:r>
              <a:rPr lang="en-US" dirty="0" err="1"/>
              <a:t>CheckBox</a:t>
            </a:r>
            <a:r>
              <a:rPr lang="en-US" dirty="0"/>
              <a:t> control can display an image or text or both. Usually </a:t>
            </a:r>
            <a:r>
              <a:rPr lang="en-US" dirty="0" err="1"/>
              <a:t>CheckBox</a:t>
            </a:r>
            <a:r>
              <a:rPr lang="en-US" dirty="0"/>
              <a:t> comes with a caption, which you can set in the Text property</a:t>
            </a:r>
            <a:r>
              <a:rPr lang="en-US" dirty="0" smtClean="0"/>
              <a:t>.</a:t>
            </a:r>
          </a:p>
          <a:p>
            <a:r>
              <a:rPr lang="en-US" dirty="0"/>
              <a:t>You can use the </a:t>
            </a:r>
            <a:r>
              <a:rPr lang="en-US" dirty="0" err="1"/>
              <a:t>CheckBox</a:t>
            </a:r>
            <a:r>
              <a:rPr lang="en-US" dirty="0"/>
              <a:t> control </a:t>
            </a:r>
            <a:r>
              <a:rPr lang="en-US" dirty="0" err="1"/>
              <a:t>ThreeState</a:t>
            </a:r>
            <a:r>
              <a:rPr lang="en-US" dirty="0"/>
              <a:t> property to direct the control to return the Checked, Unchecked, and Indeterminate values. You need to set the check </a:t>
            </a:r>
            <a:r>
              <a:rPr lang="en-US" dirty="0" err="1"/>
              <a:t>boxs</a:t>
            </a:r>
            <a:r>
              <a:rPr lang="en-US" dirty="0"/>
              <a:t> </a:t>
            </a:r>
            <a:r>
              <a:rPr lang="en-US" dirty="0" err="1"/>
              <a:t>ThreeState</a:t>
            </a:r>
            <a:r>
              <a:rPr lang="en-US" dirty="0"/>
              <a:t> property to True to indicate that you want it to support three states.</a:t>
            </a:r>
          </a:p>
          <a:p>
            <a:endParaRPr lang="en-IN" dirty="0"/>
          </a:p>
        </p:txBody>
      </p:sp>
    </p:spTree>
    <p:extLst>
      <p:ext uri="{BB962C8B-B14F-4D97-AF65-F5344CB8AC3E}">
        <p14:creationId xmlns:p14="http://schemas.microsoft.com/office/powerpoint/2010/main" val="37295412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fontAlgn="base"/>
            <a:r>
              <a:rPr lang="en-IN" dirty="0" err="1" smtClean="0"/>
              <a:t>CheckBox</a:t>
            </a:r>
            <a:r>
              <a:rPr lang="en-IN" dirty="0" smtClean="0"/>
              <a:t> </a:t>
            </a:r>
            <a:r>
              <a:rPr lang="en-IN" dirty="0"/>
              <a:t>Control</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2" name="Content Placeholder 1"/>
          <p:cNvSpPr>
            <a:spLocks noGrp="1"/>
          </p:cNvSpPr>
          <p:nvPr>
            <p:ph idx="1"/>
          </p:nvPr>
        </p:nvSpPr>
        <p:spPr/>
        <p:txBody>
          <a:bodyPr>
            <a:normAutofit/>
          </a:bodyPr>
          <a:lstStyle/>
          <a:p>
            <a:r>
              <a:rPr lang="en-US" dirty="0"/>
              <a:t>The radio button and the check box are used for different functions. Use a radio button when you want the user to choose only one </a:t>
            </a:r>
            <a:r>
              <a:rPr lang="en-US" dirty="0" err="1"/>
              <a:t>option.When</a:t>
            </a:r>
            <a:r>
              <a:rPr lang="en-US" dirty="0"/>
              <a:t> you want the user to choose all appropriate options, use a check box</a:t>
            </a:r>
            <a:r>
              <a:rPr lang="en-US" dirty="0" smtClean="0"/>
              <a:t>.</a:t>
            </a:r>
            <a:endParaRPr lang="en-IN" dirty="0"/>
          </a:p>
        </p:txBody>
      </p:sp>
    </p:spTree>
    <p:extLst>
      <p:ext uri="{BB962C8B-B14F-4D97-AF65-F5344CB8AC3E}">
        <p14:creationId xmlns:p14="http://schemas.microsoft.com/office/powerpoint/2010/main" val="2545542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fontAlgn="base"/>
            <a:r>
              <a:rPr lang="en-IN" dirty="0" err="1" smtClean="0"/>
              <a:t>ListBox</a:t>
            </a:r>
            <a:r>
              <a:rPr lang="en-IN" dirty="0" smtClean="0"/>
              <a:t> </a:t>
            </a:r>
            <a:r>
              <a:rPr lang="en-IN" dirty="0"/>
              <a:t>Control</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2" name="Content Placeholder 1"/>
          <p:cNvSpPr>
            <a:spLocks noGrp="1"/>
          </p:cNvSpPr>
          <p:nvPr>
            <p:ph idx="1"/>
          </p:nvPr>
        </p:nvSpPr>
        <p:spPr/>
        <p:txBody>
          <a:bodyPr>
            <a:normAutofit lnSpcReduction="10000"/>
          </a:bodyPr>
          <a:lstStyle/>
          <a:p>
            <a:r>
              <a:rPr lang="en-US" dirty="0"/>
              <a:t>The </a:t>
            </a:r>
            <a:r>
              <a:rPr lang="en-US" dirty="0" err="1"/>
              <a:t>ListBox</a:t>
            </a:r>
            <a:r>
              <a:rPr lang="en-US" dirty="0"/>
              <a:t> control enables you to display a list of items to the user that the user can select by clicking.</a:t>
            </a:r>
          </a:p>
          <a:p>
            <a:r>
              <a:rPr lang="en-US" dirty="0"/>
              <a:t>You can set </a:t>
            </a:r>
            <a:r>
              <a:rPr lang="en-US" dirty="0" err="1"/>
              <a:t>ListBox</a:t>
            </a:r>
            <a:r>
              <a:rPr lang="en-US" dirty="0"/>
              <a:t> properties by using Properties Window. In order to get Properties window you can Press F4 or by right-clicking on a control to get the "Properties" menu item.</a:t>
            </a:r>
          </a:p>
          <a:p>
            <a:r>
              <a:rPr lang="en-US" dirty="0" err="1"/>
              <a:t>ListBox</a:t>
            </a:r>
            <a:r>
              <a:rPr lang="en-US" dirty="0"/>
              <a:t> control is used to show multiple elements in a list, from which a user can select one or more elements and the elements are generally displayed in multiple columns. The </a:t>
            </a:r>
            <a:r>
              <a:rPr lang="en-US" dirty="0" err="1"/>
              <a:t>ListBox</a:t>
            </a:r>
            <a:r>
              <a:rPr lang="en-US" dirty="0"/>
              <a:t> class is used to represent the windows list box and also provide different types of properties, methods, and events</a:t>
            </a:r>
            <a:r>
              <a:rPr lang="en-US" dirty="0" smtClean="0"/>
              <a:t>.</a:t>
            </a:r>
            <a:r>
              <a:rPr lang="en-US" dirty="0"/>
              <a:t/>
            </a:r>
            <a:br>
              <a:rPr lang="en-US" dirty="0"/>
            </a:br>
            <a:endParaRPr lang="en-IN" dirty="0"/>
          </a:p>
        </p:txBody>
      </p:sp>
    </p:spTree>
    <p:extLst>
      <p:ext uri="{BB962C8B-B14F-4D97-AF65-F5344CB8AC3E}">
        <p14:creationId xmlns:p14="http://schemas.microsoft.com/office/powerpoint/2010/main" val="16009623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fontAlgn="base"/>
            <a:r>
              <a:rPr lang="en-IN" dirty="0" err="1" smtClean="0"/>
              <a:t>ComboBox</a:t>
            </a:r>
            <a:r>
              <a:rPr lang="en-IN" dirty="0" smtClean="0"/>
              <a:t> </a:t>
            </a:r>
            <a:r>
              <a:rPr lang="en-IN" dirty="0"/>
              <a:t>Control</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2" name="Content Placeholder 1"/>
          <p:cNvSpPr>
            <a:spLocks noGrp="1"/>
          </p:cNvSpPr>
          <p:nvPr>
            <p:ph idx="1"/>
          </p:nvPr>
        </p:nvSpPr>
        <p:spPr/>
        <p:txBody>
          <a:bodyPr>
            <a:normAutofit lnSpcReduction="10000"/>
          </a:bodyPr>
          <a:lstStyle/>
          <a:p>
            <a:r>
              <a:rPr lang="en-US" dirty="0" err="1"/>
              <a:t>ComboBox</a:t>
            </a:r>
            <a:r>
              <a:rPr lang="en-US" dirty="0"/>
              <a:t> provides two different features in a single control, it means </a:t>
            </a:r>
            <a:r>
              <a:rPr lang="en-US" dirty="0" err="1"/>
              <a:t>ComboBox</a:t>
            </a:r>
            <a:r>
              <a:rPr lang="en-US" dirty="0"/>
              <a:t> works as both </a:t>
            </a:r>
            <a:r>
              <a:rPr lang="en-US" dirty="0" err="1"/>
              <a:t>TextBox</a:t>
            </a:r>
            <a:r>
              <a:rPr lang="en-US" dirty="0"/>
              <a:t> and </a:t>
            </a:r>
            <a:r>
              <a:rPr lang="en-US" dirty="0" err="1"/>
              <a:t>ListBox</a:t>
            </a:r>
            <a:r>
              <a:rPr lang="en-US" dirty="0"/>
              <a:t>. In </a:t>
            </a:r>
            <a:r>
              <a:rPr lang="en-US" dirty="0" err="1"/>
              <a:t>ComboBox</a:t>
            </a:r>
            <a:r>
              <a:rPr lang="en-US" dirty="0"/>
              <a:t>, only one item is displayed at a time and the rest of the items are present in the drop-down menu</a:t>
            </a:r>
            <a:r>
              <a:rPr lang="en-US" dirty="0" smtClean="0"/>
              <a:t>.</a:t>
            </a:r>
          </a:p>
          <a:p>
            <a:r>
              <a:rPr lang="en-US" dirty="0"/>
              <a:t>The </a:t>
            </a:r>
            <a:r>
              <a:rPr lang="en-US" dirty="0" err="1"/>
              <a:t>ComboBox</a:t>
            </a:r>
            <a:r>
              <a:rPr lang="en-US" dirty="0"/>
              <a:t> control provides combined functionality of a text box and a </a:t>
            </a:r>
            <a:r>
              <a:rPr lang="en-US" dirty="0" err="1"/>
              <a:t>listbox</a:t>
            </a:r>
            <a:r>
              <a:rPr lang="en-US" dirty="0"/>
              <a:t> in a single control. Only one list item is displayed at one time in a </a:t>
            </a:r>
            <a:r>
              <a:rPr lang="en-US" dirty="0" err="1"/>
              <a:t>ComboBox</a:t>
            </a:r>
            <a:r>
              <a:rPr lang="en-US" dirty="0"/>
              <a:t> and rest of the available items are loaded in a drop down list.</a:t>
            </a:r>
          </a:p>
          <a:p>
            <a:r>
              <a:rPr lang="en-US" dirty="0"/>
              <a:t>We can create a </a:t>
            </a:r>
            <a:r>
              <a:rPr lang="en-US" dirty="0" err="1"/>
              <a:t>ComboBox</a:t>
            </a:r>
            <a:r>
              <a:rPr lang="en-US" dirty="0"/>
              <a:t> control using a Forms designer at design-time or using the </a:t>
            </a:r>
            <a:r>
              <a:rPr lang="en-US" dirty="0" err="1"/>
              <a:t>ComboBox</a:t>
            </a:r>
            <a:r>
              <a:rPr lang="en-US" dirty="0"/>
              <a:t> class in C# code at </a:t>
            </a:r>
            <a:r>
              <a:rPr lang="en-US" dirty="0" smtClean="0"/>
              <a:t>run-time</a:t>
            </a:r>
            <a:r>
              <a:rPr lang="en-US" dirty="0"/>
              <a:t>.</a:t>
            </a:r>
            <a:br>
              <a:rPr lang="en-US" dirty="0"/>
            </a:br>
            <a:endParaRPr lang="en-IN" dirty="0"/>
          </a:p>
        </p:txBody>
      </p:sp>
    </p:spTree>
    <p:extLst>
      <p:ext uri="{BB962C8B-B14F-4D97-AF65-F5344CB8AC3E}">
        <p14:creationId xmlns:p14="http://schemas.microsoft.com/office/powerpoint/2010/main" val="29791447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fontAlgn="base"/>
            <a:r>
              <a:rPr lang="en-IN" dirty="0" err="1" smtClean="0"/>
              <a:t>ComboBox</a:t>
            </a:r>
            <a:r>
              <a:rPr lang="en-IN" dirty="0" smtClean="0"/>
              <a:t> </a:t>
            </a:r>
            <a:r>
              <a:rPr lang="en-IN" dirty="0"/>
              <a:t>Control</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2" name="Content Placeholder 1"/>
          <p:cNvSpPr>
            <a:spLocks noGrp="1"/>
          </p:cNvSpPr>
          <p:nvPr>
            <p:ph idx="1"/>
          </p:nvPr>
        </p:nvSpPr>
        <p:spPr/>
        <p:txBody>
          <a:bodyPr>
            <a:normAutofit/>
          </a:bodyPr>
          <a:lstStyle/>
          <a:p>
            <a:r>
              <a:rPr lang="en-US" dirty="0"/>
              <a:t>C# controls are located in the Toolbox of the development environment, and you use them to create objects on a form with a simple series of mouse clicks and dragging motions. A </a:t>
            </a:r>
            <a:r>
              <a:rPr lang="en-US" dirty="0" err="1"/>
              <a:t>ComboBox</a:t>
            </a:r>
            <a:r>
              <a:rPr lang="en-US" dirty="0"/>
              <a:t> displays a text box combined with a </a:t>
            </a:r>
            <a:r>
              <a:rPr lang="en-US" dirty="0" err="1"/>
              <a:t>ListBox</a:t>
            </a:r>
            <a:r>
              <a:rPr lang="en-US" dirty="0"/>
              <a:t>, which enables the user to select items from the list or enter a new value</a:t>
            </a:r>
            <a:r>
              <a:rPr lang="en-US" dirty="0" smtClean="0"/>
              <a:t>.</a:t>
            </a:r>
          </a:p>
          <a:p>
            <a:r>
              <a:rPr lang="en-US" dirty="0"/>
              <a:t>The user can type a value in the text field or click the button to display a drop down list. You can add individual objects with the Add method. You can delete items with the Remove method or clear the entire list with the Clear method.</a:t>
            </a:r>
            <a:endParaRPr lang="en-IN" dirty="0"/>
          </a:p>
        </p:txBody>
      </p:sp>
    </p:spTree>
    <p:extLst>
      <p:ext uri="{BB962C8B-B14F-4D97-AF65-F5344CB8AC3E}">
        <p14:creationId xmlns:p14="http://schemas.microsoft.com/office/powerpoint/2010/main" val="8754012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fontAlgn="base"/>
            <a:r>
              <a:rPr lang="en-IN" dirty="0" err="1" smtClean="0"/>
              <a:t>CheckedListBox</a:t>
            </a:r>
            <a:r>
              <a:rPr lang="en-IN" dirty="0" smtClean="0"/>
              <a:t> </a:t>
            </a:r>
            <a:r>
              <a:rPr lang="en-IN" dirty="0"/>
              <a:t>Control</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2" name="Content Placeholder 1"/>
          <p:cNvSpPr>
            <a:spLocks noGrp="1"/>
          </p:cNvSpPr>
          <p:nvPr>
            <p:ph idx="1"/>
          </p:nvPr>
        </p:nvSpPr>
        <p:spPr>
          <a:xfrm>
            <a:off x="838200" y="1825624"/>
            <a:ext cx="10515600" cy="4928763"/>
          </a:xfrm>
        </p:spPr>
        <p:txBody>
          <a:bodyPr>
            <a:normAutofit fontScale="92500"/>
          </a:bodyPr>
          <a:lstStyle/>
          <a:p>
            <a:r>
              <a:rPr lang="en-US" dirty="0"/>
              <a:t>The </a:t>
            </a:r>
            <a:r>
              <a:rPr lang="en-US" dirty="0" err="1"/>
              <a:t>CheckedListBox</a:t>
            </a:r>
            <a:r>
              <a:rPr lang="en-US" dirty="0"/>
              <a:t> control gives you all the capability of a list box and also allows you to display a check mark next to the items in the list box.</a:t>
            </a:r>
          </a:p>
          <a:p>
            <a:r>
              <a:rPr lang="en-US" dirty="0"/>
              <a:t>This control presents several items in a list. Each item is checkable—the user can check a box. The </a:t>
            </a:r>
            <a:r>
              <a:rPr lang="en-US" dirty="0" err="1"/>
              <a:t>CheckedListBox</a:t>
            </a:r>
            <a:r>
              <a:rPr lang="en-US" dirty="0"/>
              <a:t> control in Windows Forms is a way to make longer, dynamic checkable lists.</a:t>
            </a:r>
          </a:p>
          <a:p>
            <a:r>
              <a:rPr lang="en-US" dirty="0"/>
              <a:t>This control inherits from the </a:t>
            </a:r>
            <a:r>
              <a:rPr lang="en-US" dirty="0" err="1"/>
              <a:t>ListBox</a:t>
            </a:r>
            <a:r>
              <a:rPr lang="en-US" dirty="0"/>
              <a:t> control and therefore has the same properties, methods and events.</a:t>
            </a:r>
          </a:p>
          <a:p>
            <a:r>
              <a:rPr lang="en-US" dirty="0"/>
              <a:t>You should change the </a:t>
            </a:r>
            <a:r>
              <a:rPr lang="en-US" dirty="0" err="1"/>
              <a:t>CheckOnClick</a:t>
            </a:r>
            <a:r>
              <a:rPr lang="en-US" dirty="0"/>
              <a:t> property to True to let the user check and uncheck elements with a single click.</a:t>
            </a:r>
          </a:p>
          <a:p>
            <a:r>
              <a:rPr lang="en-US" dirty="0"/>
              <a:t>The checkboxes can be in three possible states (similar to a Checkbox control</a:t>
            </a:r>
            <a:r>
              <a:rPr lang="en-US" dirty="0" smtClean="0"/>
              <a:t>). You </a:t>
            </a:r>
            <a:r>
              <a:rPr lang="en-US" dirty="0"/>
              <a:t>can only click on a checkbox to select or clear it, the indeterminate state can only be set from code</a:t>
            </a:r>
            <a:r>
              <a:rPr lang="en-US" dirty="0" smtClean="0"/>
              <a:t>.</a:t>
            </a:r>
            <a:endParaRPr lang="en-IN" dirty="0"/>
          </a:p>
        </p:txBody>
      </p:sp>
    </p:spTree>
    <p:extLst>
      <p:ext uri="{BB962C8B-B14F-4D97-AF65-F5344CB8AC3E}">
        <p14:creationId xmlns:p14="http://schemas.microsoft.com/office/powerpoint/2010/main" val="38586637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
        <p:nvSpPr>
          <p:cNvPr id="5" name="Subtitle 4"/>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854741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fontAlgn="base"/>
            <a:r>
              <a:rPr lang="en-IN" dirty="0" smtClean="0"/>
              <a:t>Label Control</a:t>
            </a:r>
            <a:endParaRPr lang="en-IN" dirty="0"/>
          </a:p>
        </p:txBody>
      </p:sp>
      <p:sp>
        <p:nvSpPr>
          <p:cNvPr id="5" name="Content Placeholder 4"/>
          <p:cNvSpPr>
            <a:spLocks noGrp="1"/>
          </p:cNvSpPr>
          <p:nvPr>
            <p:ph idx="1"/>
          </p:nvPr>
        </p:nvSpPr>
        <p:spPr/>
        <p:txBody>
          <a:bodyPr>
            <a:normAutofit/>
          </a:bodyPr>
          <a:lstStyle/>
          <a:p>
            <a:r>
              <a:rPr lang="en-US" dirty="0"/>
              <a:t>In Windows Forms, Label control is used to display text on the form and it does not take part in user input or in mouse or keyboard events. The Label is a class and it is defined under </a:t>
            </a:r>
            <a:r>
              <a:rPr lang="en-US" dirty="0" err="1"/>
              <a:t>System.Windows.Forms</a:t>
            </a:r>
            <a:r>
              <a:rPr lang="en-US" dirty="0"/>
              <a:t> namespace. In windows form, you can create Label in two different </a:t>
            </a:r>
            <a:r>
              <a:rPr lang="en-US" dirty="0" smtClean="0"/>
              <a:t>ways.</a:t>
            </a:r>
          </a:p>
          <a:p>
            <a:pPr lvl="1" fontAlgn="base"/>
            <a:r>
              <a:rPr lang="en-IN" b="1" dirty="0" smtClean="0"/>
              <a:t>Design-Time:</a:t>
            </a:r>
            <a:r>
              <a:rPr lang="en-US" dirty="0" smtClean="0"/>
              <a:t>It is the easiest method to create a Label control using the following steps: </a:t>
            </a:r>
            <a:r>
              <a:rPr lang="en-US" b="1" dirty="0" smtClean="0"/>
              <a:t>Visual Studio -&gt; File -&gt; New -&gt; Project -&gt; </a:t>
            </a:r>
            <a:r>
              <a:rPr lang="en-US" b="1" dirty="0" err="1" smtClean="0"/>
              <a:t>WindowsFormApp</a:t>
            </a:r>
            <a:endParaRPr lang="en-IN" b="1" dirty="0" smtClean="0"/>
          </a:p>
          <a:p>
            <a:pPr lvl="1"/>
            <a:r>
              <a:rPr lang="en-US" b="1" dirty="0" smtClean="0"/>
              <a:t>Run-Time: </a:t>
            </a:r>
            <a:r>
              <a:rPr lang="en-US" dirty="0" smtClean="0"/>
              <a:t>It is a little bit trickier than the above method. In this method, you can set create your own Label control using the Label class.</a:t>
            </a:r>
          </a:p>
          <a:p>
            <a:endParaRPr lang="en-US"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128855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fontAlgn="base"/>
            <a:r>
              <a:rPr lang="en-IN" dirty="0" smtClean="0"/>
              <a:t>Label Control</a:t>
            </a:r>
            <a:endParaRPr lang="en-IN"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064634173"/>
              </p:ext>
            </p:extLst>
          </p:nvPr>
        </p:nvGraphicFramePr>
        <p:xfrm>
          <a:off x="838200" y="1825625"/>
          <a:ext cx="10515600" cy="4815840"/>
        </p:xfrm>
        <a:graphic>
          <a:graphicData uri="http://schemas.openxmlformats.org/drawingml/2006/table">
            <a:tbl>
              <a:tblPr firstRow="1" bandRow="1">
                <a:tableStyleId>{5C22544A-7EE6-4342-B048-85BDC9FD1C3A}</a:tableStyleId>
              </a:tblPr>
              <a:tblGrid>
                <a:gridCol w="1324087"/>
                <a:gridCol w="9191513"/>
              </a:tblGrid>
              <a:tr h="370840">
                <a:tc>
                  <a:txBody>
                    <a:bodyPr/>
                    <a:lstStyle/>
                    <a:p>
                      <a:pPr algn="ctr" fontAlgn="base"/>
                      <a:r>
                        <a:rPr lang="en-IN" b="1" cap="all" dirty="0">
                          <a:solidFill>
                            <a:srgbClr val="000000"/>
                          </a:solidFill>
                          <a:effectLst/>
                        </a:rPr>
                        <a:t>PROPERTY</a:t>
                      </a:r>
                    </a:p>
                  </a:txBody>
                  <a:tcPr marL="76200" marR="76200" marT="76200" marB="76200" anchor="ctr"/>
                </a:tc>
                <a:tc>
                  <a:txBody>
                    <a:bodyPr/>
                    <a:lstStyle/>
                    <a:p>
                      <a:pPr algn="ctr" fontAlgn="base"/>
                      <a:r>
                        <a:rPr lang="en-IN" b="1" cap="all">
                          <a:solidFill>
                            <a:srgbClr val="000000"/>
                          </a:solidFill>
                          <a:effectLst/>
                        </a:rPr>
                        <a:t>DESCRIPTION</a:t>
                      </a:r>
                    </a:p>
                  </a:txBody>
                  <a:tcPr marL="76200" marR="76200" marT="76200" marB="76200" anchor="ctr"/>
                </a:tc>
              </a:tr>
              <a:tr h="370840">
                <a:tc>
                  <a:txBody>
                    <a:bodyPr/>
                    <a:lstStyle/>
                    <a:p>
                      <a:pPr algn="l" fontAlgn="base"/>
                      <a:r>
                        <a:rPr lang="en-IN" dirty="0"/>
                        <a:t>Text</a:t>
                      </a:r>
                    </a:p>
                  </a:txBody>
                  <a:tcPr marL="76200" marR="76200" marT="76200" marB="76200" anchor="ctr"/>
                </a:tc>
                <a:tc>
                  <a:txBody>
                    <a:bodyPr/>
                    <a:lstStyle/>
                    <a:p>
                      <a:pPr algn="l" fontAlgn="base"/>
                      <a:r>
                        <a:rPr lang="en-US" dirty="0"/>
                        <a:t>This property is used to set the text associated with this Label control.</a:t>
                      </a:r>
                    </a:p>
                  </a:txBody>
                  <a:tcPr marL="76200" marR="76200" marT="76200" marB="76200" anchor="ctr"/>
                </a:tc>
              </a:tr>
              <a:tr h="370840">
                <a:tc>
                  <a:txBody>
                    <a:bodyPr/>
                    <a:lstStyle/>
                    <a:p>
                      <a:pPr algn="l" fontAlgn="base"/>
                      <a:r>
                        <a:rPr lang="en-IN" dirty="0" err="1"/>
                        <a:t>TextAlign</a:t>
                      </a:r>
                      <a:endParaRPr lang="en-IN" dirty="0"/>
                    </a:p>
                  </a:txBody>
                  <a:tcPr marL="76200" marR="76200" marT="76200" marB="76200" anchor="ctr"/>
                </a:tc>
                <a:tc>
                  <a:txBody>
                    <a:bodyPr/>
                    <a:lstStyle/>
                    <a:p>
                      <a:pPr algn="l" fontAlgn="base"/>
                      <a:r>
                        <a:rPr lang="en-US" dirty="0"/>
                        <a:t>This property is used to set the alignment of text in the label.</a:t>
                      </a:r>
                    </a:p>
                  </a:txBody>
                  <a:tcPr marL="76200" marR="76200" marT="76200" marB="76200" anchor="ctr"/>
                </a:tc>
              </a:tr>
              <a:tr h="370840">
                <a:tc>
                  <a:txBody>
                    <a:bodyPr/>
                    <a:lstStyle/>
                    <a:p>
                      <a:pPr algn="l" fontAlgn="base"/>
                      <a:r>
                        <a:rPr lang="en-IN" dirty="0"/>
                        <a:t>Name</a:t>
                      </a:r>
                    </a:p>
                  </a:txBody>
                  <a:tcPr marL="76200" marR="76200" marT="76200" marB="76200" anchor="ctr"/>
                </a:tc>
                <a:tc>
                  <a:txBody>
                    <a:bodyPr/>
                    <a:lstStyle/>
                    <a:p>
                      <a:pPr algn="l" fontAlgn="base"/>
                      <a:r>
                        <a:rPr lang="en-US" dirty="0"/>
                        <a:t>This property is used to set the name of the Label control.</a:t>
                      </a:r>
                    </a:p>
                  </a:txBody>
                  <a:tcPr marL="76200" marR="76200" marT="76200" marB="76200" anchor="ctr"/>
                </a:tc>
              </a:tr>
              <a:tr h="370840">
                <a:tc>
                  <a:txBody>
                    <a:bodyPr/>
                    <a:lstStyle/>
                    <a:p>
                      <a:pPr algn="l" fontAlgn="base"/>
                      <a:r>
                        <a:rPr lang="en-IN" dirty="0">
                          <a:hlinkClick r:id="rId2"/>
                        </a:rPr>
                        <a:t>Visible</a:t>
                      </a:r>
                      <a:endParaRPr lang="en-IN" dirty="0"/>
                    </a:p>
                  </a:txBody>
                  <a:tcPr marL="76200" marR="76200" marT="76200" marB="76200" anchor="ctr"/>
                </a:tc>
                <a:tc>
                  <a:txBody>
                    <a:bodyPr/>
                    <a:lstStyle/>
                    <a:p>
                      <a:pPr algn="l" fontAlgn="base"/>
                      <a:r>
                        <a:rPr lang="en-US" dirty="0"/>
                        <a:t>This property is used to set a value indicating whether the control and all its child controls are displayed.</a:t>
                      </a:r>
                    </a:p>
                  </a:txBody>
                  <a:tcPr marL="76200" marR="76200" marT="76200" marB="76200" anchor="ctr"/>
                </a:tc>
              </a:tr>
              <a:tr h="370840">
                <a:tc>
                  <a:txBody>
                    <a:bodyPr/>
                    <a:lstStyle/>
                    <a:p>
                      <a:pPr algn="l" fontAlgn="base"/>
                      <a:r>
                        <a:rPr lang="en-IN" dirty="0" err="1"/>
                        <a:t>BackgroundImage</a:t>
                      </a:r>
                      <a:endParaRPr lang="en-IN" dirty="0"/>
                    </a:p>
                  </a:txBody>
                  <a:tcPr marL="76200" marR="76200" marT="76200" marB="76200" anchor="ctr"/>
                </a:tc>
                <a:tc>
                  <a:txBody>
                    <a:bodyPr/>
                    <a:lstStyle/>
                    <a:p>
                      <a:pPr algn="l" fontAlgn="base"/>
                      <a:r>
                        <a:rPr lang="en-US" dirty="0"/>
                        <a:t>This property is used to set the background image for the Label control.</a:t>
                      </a:r>
                    </a:p>
                  </a:txBody>
                  <a:tcPr marL="76200" marR="76200" marT="76200" marB="76200" anchor="ctr"/>
                </a:tc>
              </a:tr>
              <a:tr h="370840">
                <a:tc>
                  <a:txBody>
                    <a:bodyPr/>
                    <a:lstStyle/>
                    <a:p>
                      <a:pPr algn="l" fontAlgn="base"/>
                      <a:r>
                        <a:rPr lang="en-IN" dirty="0" err="1">
                          <a:hlinkClick r:id="rId3"/>
                        </a:rPr>
                        <a:t>BackColor</a:t>
                      </a:r>
                      <a:endParaRPr lang="en-IN" dirty="0"/>
                    </a:p>
                  </a:txBody>
                  <a:tcPr marL="76200" marR="76200" marT="76200" marB="76200" anchor="ctr"/>
                </a:tc>
                <a:tc>
                  <a:txBody>
                    <a:bodyPr/>
                    <a:lstStyle/>
                    <a:p>
                      <a:pPr algn="l" fontAlgn="base"/>
                      <a:r>
                        <a:rPr lang="en-US" dirty="0"/>
                        <a:t>This property is used to set the background color for the Label control.</a:t>
                      </a:r>
                    </a:p>
                  </a:txBody>
                  <a:tcPr marL="76200" marR="76200" marT="76200" marB="76200" anchor="ctr"/>
                </a:tc>
              </a:tr>
              <a:tr h="370840">
                <a:tc>
                  <a:txBody>
                    <a:bodyPr/>
                    <a:lstStyle/>
                    <a:p>
                      <a:pPr algn="l" fontAlgn="base"/>
                      <a:r>
                        <a:rPr lang="en-IN" dirty="0" err="1">
                          <a:hlinkClick r:id="rId4"/>
                        </a:rPr>
                        <a:t>ForeColor</a:t>
                      </a:r>
                      <a:endParaRPr lang="en-IN" dirty="0"/>
                    </a:p>
                  </a:txBody>
                  <a:tcPr marL="76200" marR="76200" marT="76200" marB="76200" anchor="ctr"/>
                </a:tc>
                <a:tc>
                  <a:txBody>
                    <a:bodyPr/>
                    <a:lstStyle/>
                    <a:p>
                      <a:pPr algn="l" fontAlgn="base"/>
                      <a:r>
                        <a:rPr lang="en-US" dirty="0"/>
                        <a:t>This property is used to set the foreground color of the Label control.</a:t>
                      </a:r>
                    </a:p>
                  </a:txBody>
                  <a:tcPr marL="76200" marR="76200" marT="76200" marB="76200" anchor="ctr"/>
                </a:tc>
              </a:tr>
              <a:tr h="370840">
                <a:tc>
                  <a:txBody>
                    <a:bodyPr/>
                    <a:lstStyle/>
                    <a:p>
                      <a:pPr algn="l" fontAlgn="base"/>
                      <a:r>
                        <a:rPr lang="en-IN" dirty="0">
                          <a:hlinkClick r:id="rId5"/>
                        </a:rPr>
                        <a:t>Font</a:t>
                      </a:r>
                      <a:endParaRPr lang="en-IN" dirty="0"/>
                    </a:p>
                  </a:txBody>
                  <a:tcPr marL="76200" marR="76200" marT="76200" marB="76200" anchor="ctr"/>
                </a:tc>
                <a:tc>
                  <a:txBody>
                    <a:bodyPr/>
                    <a:lstStyle/>
                    <a:p>
                      <a:pPr algn="l" fontAlgn="base"/>
                      <a:r>
                        <a:rPr lang="en-US" dirty="0"/>
                        <a:t>This property is used to set the font of the text displayed by the Label control.</a:t>
                      </a:r>
                    </a:p>
                  </a:txBody>
                  <a:tcPr marL="76200" marR="76200" marT="76200" marB="76200" anchor="ctr"/>
                </a:tc>
              </a:tr>
              <a:tr h="370840">
                <a:tc>
                  <a:txBody>
                    <a:bodyPr/>
                    <a:lstStyle/>
                    <a:p>
                      <a:pPr algn="l" fontAlgn="base"/>
                      <a:r>
                        <a:rPr lang="en-IN" dirty="0"/>
                        <a:t>Image</a:t>
                      </a:r>
                    </a:p>
                  </a:txBody>
                  <a:tcPr marL="76200" marR="76200" marT="76200" marB="76200" anchor="ctr"/>
                </a:tc>
                <a:tc>
                  <a:txBody>
                    <a:bodyPr/>
                    <a:lstStyle/>
                    <a:p>
                      <a:pPr algn="l" fontAlgn="base"/>
                      <a:r>
                        <a:rPr lang="en-US" dirty="0"/>
                        <a:t>This property is used to set the image that is displayed on a Label.</a:t>
                      </a:r>
                    </a:p>
                  </a:txBody>
                  <a:tcPr marL="76200" marR="76200" marT="76200" marB="76200" anchor="ctr"/>
                </a:tc>
              </a:tr>
            </a:tbl>
          </a:graphicData>
        </a:graphic>
      </p:graphicFrame>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30347984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fontAlgn="base"/>
            <a:r>
              <a:rPr lang="en-IN" dirty="0" smtClean="0"/>
              <a:t>Link Label Control</a:t>
            </a:r>
            <a:endParaRPr lang="en-IN" dirty="0"/>
          </a:p>
        </p:txBody>
      </p:sp>
      <p:sp>
        <p:nvSpPr>
          <p:cNvPr id="5" name="Content Placeholder 4"/>
          <p:cNvSpPr>
            <a:spLocks noGrp="1"/>
          </p:cNvSpPr>
          <p:nvPr>
            <p:ph idx="1"/>
          </p:nvPr>
        </p:nvSpPr>
        <p:spPr/>
        <p:txBody>
          <a:bodyPr>
            <a:normAutofit/>
          </a:bodyPr>
          <a:lstStyle/>
          <a:p>
            <a:r>
              <a:rPr lang="en-US" dirty="0"/>
              <a:t>The Link Label control is similar to an ordinary label. But it has an underline and resembles a link on a web page. The Link Label control can be used to link to files, directories, or web pages. When you place your mouse over the Link Label, the mouse pointer will turn into a hand.</a:t>
            </a:r>
            <a:endParaRPr lang="en-US"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29337768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fontAlgn="base"/>
            <a:r>
              <a:rPr lang="en-IN" dirty="0" smtClean="0"/>
              <a:t>Link Label Control</a:t>
            </a:r>
            <a:endParaRPr lang="en-IN"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542560127"/>
              </p:ext>
            </p:extLst>
          </p:nvPr>
        </p:nvGraphicFramePr>
        <p:xfrm>
          <a:off x="838200" y="1825625"/>
          <a:ext cx="10515600" cy="4098290"/>
        </p:xfrm>
        <a:graphic>
          <a:graphicData uri="http://schemas.openxmlformats.org/drawingml/2006/table">
            <a:tbl>
              <a:tblPr firstRow="1" bandRow="1">
                <a:tableStyleId>{5C22544A-7EE6-4342-B048-85BDC9FD1C3A}</a:tableStyleId>
              </a:tblPr>
              <a:tblGrid>
                <a:gridCol w="1711362"/>
                <a:gridCol w="8804238"/>
              </a:tblGrid>
              <a:tr h="370840">
                <a:tc>
                  <a:txBody>
                    <a:bodyPr/>
                    <a:lstStyle/>
                    <a:p>
                      <a:pPr algn="ctr" fontAlgn="base"/>
                      <a:r>
                        <a:rPr lang="en-IN" b="1" cap="all" dirty="0">
                          <a:solidFill>
                            <a:srgbClr val="000000"/>
                          </a:solidFill>
                          <a:effectLst/>
                        </a:rPr>
                        <a:t>PROPERTY</a:t>
                      </a:r>
                    </a:p>
                  </a:txBody>
                  <a:tcPr marL="76200" marR="76200" marT="76200" marB="76200" anchor="ctr"/>
                </a:tc>
                <a:tc>
                  <a:txBody>
                    <a:bodyPr/>
                    <a:lstStyle/>
                    <a:p>
                      <a:pPr algn="ctr" fontAlgn="base"/>
                      <a:r>
                        <a:rPr lang="en-IN" b="1" cap="all">
                          <a:solidFill>
                            <a:srgbClr val="000000"/>
                          </a:solidFill>
                          <a:effectLst/>
                        </a:rPr>
                        <a:t>DESCRIPTION</a:t>
                      </a:r>
                    </a:p>
                  </a:txBody>
                  <a:tcPr marL="76200" marR="76200" marT="76200" marB="76200" anchor="ctr"/>
                </a:tc>
              </a:tr>
              <a:tr h="370840">
                <a:tc>
                  <a:txBody>
                    <a:bodyPr/>
                    <a:lstStyle/>
                    <a:p>
                      <a:pPr algn="l" fontAlgn="t"/>
                      <a:r>
                        <a:rPr lang="en-IN" sz="1800" kern="1200" dirty="0" err="1">
                          <a:solidFill>
                            <a:schemeClr val="tx1"/>
                          </a:solidFill>
                          <a:latin typeface="+mn-lt"/>
                          <a:ea typeface="+mj-ea"/>
                          <a:cs typeface="+mj-cs"/>
                        </a:rPr>
                        <a:t>BorderStyle</a:t>
                      </a:r>
                      <a:endParaRPr lang="en-IN" sz="1800" kern="1200" dirty="0">
                        <a:solidFill>
                          <a:schemeClr val="tx1"/>
                        </a:solidFill>
                        <a:latin typeface="+mn-lt"/>
                        <a:ea typeface="+mj-ea"/>
                        <a:cs typeface="+mj-cs"/>
                      </a:endParaRPr>
                    </a:p>
                  </a:txBody>
                  <a:tcPr marL="95250" marR="95250" marT="28575" marB="28575"/>
                </a:tc>
                <a:tc>
                  <a:txBody>
                    <a:bodyPr/>
                    <a:lstStyle/>
                    <a:p>
                      <a:pPr algn="l" fontAlgn="t"/>
                      <a:r>
                        <a:rPr lang="en-US" sz="1800" kern="1200">
                          <a:solidFill>
                            <a:schemeClr val="tx1"/>
                          </a:solidFill>
                          <a:latin typeface="+mn-lt"/>
                          <a:ea typeface="+mj-ea"/>
                          <a:cs typeface="+mj-cs"/>
                        </a:rPr>
                        <a:t>The style of the border around the label.</a:t>
                      </a:r>
                    </a:p>
                  </a:txBody>
                  <a:tcPr marL="95250" marR="95250" marT="28575" marB="28575"/>
                </a:tc>
              </a:tr>
              <a:tr h="370840">
                <a:tc>
                  <a:txBody>
                    <a:bodyPr/>
                    <a:lstStyle/>
                    <a:p>
                      <a:pPr algn="l" fontAlgn="t"/>
                      <a:r>
                        <a:rPr lang="en-IN" sz="1800" kern="1200">
                          <a:solidFill>
                            <a:schemeClr val="tx1"/>
                          </a:solidFill>
                          <a:latin typeface="+mn-lt"/>
                          <a:ea typeface="+mj-ea"/>
                          <a:cs typeface="+mj-cs"/>
                        </a:rPr>
                        <a:t>FlatStyle</a:t>
                      </a:r>
                    </a:p>
                  </a:txBody>
                  <a:tcPr marL="95250" marR="95250" marT="28575" marB="28575"/>
                </a:tc>
                <a:tc>
                  <a:txBody>
                    <a:bodyPr/>
                    <a:lstStyle/>
                    <a:p>
                      <a:pPr algn="l" fontAlgn="t"/>
                      <a:r>
                        <a:rPr lang="en-US" sz="1800" kern="1200">
                          <a:solidFill>
                            <a:schemeClr val="tx1"/>
                          </a:solidFill>
                          <a:latin typeface="+mn-lt"/>
                          <a:ea typeface="+mj-ea"/>
                          <a:cs typeface="+mj-cs"/>
                        </a:rPr>
                        <a:t>Determines the appearance of the LinkLabel. When set to Popup, the button is slightly raised when you hover over it.</a:t>
                      </a:r>
                    </a:p>
                  </a:txBody>
                  <a:tcPr marL="95250" marR="95250" marT="28575" marB="28575"/>
                </a:tc>
              </a:tr>
              <a:tr h="370840">
                <a:tc>
                  <a:txBody>
                    <a:bodyPr/>
                    <a:lstStyle/>
                    <a:p>
                      <a:pPr algn="l" fontAlgn="t"/>
                      <a:r>
                        <a:rPr lang="en-IN" sz="1800" kern="1200">
                          <a:solidFill>
                            <a:schemeClr val="tx1"/>
                          </a:solidFill>
                          <a:latin typeface="+mn-lt"/>
                          <a:ea typeface="+mj-ea"/>
                          <a:cs typeface="+mj-cs"/>
                        </a:rPr>
                        <a:t>LinkArea</a:t>
                      </a:r>
                    </a:p>
                  </a:txBody>
                  <a:tcPr marL="95250" marR="95250" marT="28575" marB="28575"/>
                </a:tc>
                <a:tc>
                  <a:txBody>
                    <a:bodyPr/>
                    <a:lstStyle/>
                    <a:p>
                      <a:pPr algn="l" fontAlgn="t"/>
                      <a:r>
                        <a:rPr lang="en-US" sz="1800" kern="1200">
                          <a:solidFill>
                            <a:schemeClr val="tx1"/>
                          </a:solidFill>
                          <a:latin typeface="+mn-lt"/>
                          <a:ea typeface="+mj-ea"/>
                          <a:cs typeface="+mj-cs"/>
                        </a:rPr>
                        <a:t>Indicates the portion of the text that will be displayed as a link.</a:t>
                      </a:r>
                    </a:p>
                  </a:txBody>
                  <a:tcPr marL="95250" marR="95250" marT="28575" marB="28575"/>
                </a:tc>
              </a:tr>
              <a:tr h="370840">
                <a:tc>
                  <a:txBody>
                    <a:bodyPr/>
                    <a:lstStyle/>
                    <a:p>
                      <a:pPr algn="l" fontAlgn="t"/>
                      <a:r>
                        <a:rPr lang="en-IN" sz="1800" kern="1200">
                          <a:solidFill>
                            <a:schemeClr val="tx1"/>
                          </a:solidFill>
                          <a:latin typeface="+mn-lt"/>
                          <a:ea typeface="+mj-ea"/>
                          <a:cs typeface="+mj-cs"/>
                        </a:rPr>
                        <a:t>LinkColor</a:t>
                      </a:r>
                    </a:p>
                  </a:txBody>
                  <a:tcPr marL="95250" marR="95250" marT="28575" marB="28575"/>
                </a:tc>
                <a:tc>
                  <a:txBody>
                    <a:bodyPr/>
                    <a:lstStyle/>
                    <a:p>
                      <a:pPr algn="l" fontAlgn="t"/>
                      <a:r>
                        <a:rPr lang="en-US" sz="1800" kern="1200">
                          <a:solidFill>
                            <a:schemeClr val="tx1"/>
                          </a:solidFill>
                          <a:latin typeface="+mn-lt"/>
                          <a:ea typeface="+mj-ea"/>
                          <a:cs typeface="+mj-cs"/>
                        </a:rPr>
                        <a:t>The color of the unvisited link.</a:t>
                      </a:r>
                    </a:p>
                  </a:txBody>
                  <a:tcPr marL="95250" marR="95250" marT="28575" marB="28575"/>
                </a:tc>
              </a:tr>
              <a:tr h="370840">
                <a:tc>
                  <a:txBody>
                    <a:bodyPr/>
                    <a:lstStyle/>
                    <a:p>
                      <a:pPr algn="l" fontAlgn="t"/>
                      <a:r>
                        <a:rPr lang="en-IN" sz="1800" kern="1200">
                          <a:solidFill>
                            <a:schemeClr val="tx1"/>
                          </a:solidFill>
                          <a:latin typeface="+mn-lt"/>
                          <a:ea typeface="+mj-ea"/>
                          <a:cs typeface="+mj-cs"/>
                        </a:rPr>
                        <a:t>Links</a:t>
                      </a:r>
                    </a:p>
                  </a:txBody>
                  <a:tcPr marL="95250" marR="95250" marT="28575" marB="28575"/>
                </a:tc>
                <a:tc>
                  <a:txBody>
                    <a:bodyPr/>
                    <a:lstStyle/>
                    <a:p>
                      <a:pPr algn="l" fontAlgn="t"/>
                      <a:r>
                        <a:rPr lang="en-US" sz="1800" kern="1200" dirty="0">
                          <a:solidFill>
                            <a:schemeClr val="tx1"/>
                          </a:solidFill>
                          <a:latin typeface="+mn-lt"/>
                          <a:ea typeface="+mj-ea"/>
                          <a:cs typeface="+mj-cs"/>
                        </a:rPr>
                        <a:t>A collection of links that will be displayed. These are not the actual links that will be visited but portions of the </a:t>
                      </a:r>
                      <a:r>
                        <a:rPr lang="en-US" sz="1800" kern="1200" dirty="0" err="1">
                          <a:solidFill>
                            <a:schemeClr val="tx1"/>
                          </a:solidFill>
                          <a:latin typeface="+mn-lt"/>
                          <a:ea typeface="+mj-ea"/>
                          <a:cs typeface="+mj-cs"/>
                        </a:rPr>
                        <a:t>LinkLabel</a:t>
                      </a:r>
                      <a:r>
                        <a:rPr lang="en-US" sz="1800" kern="1200" dirty="0">
                          <a:solidFill>
                            <a:schemeClr val="tx1"/>
                          </a:solidFill>
                          <a:latin typeface="+mn-lt"/>
                          <a:ea typeface="+mj-ea"/>
                          <a:cs typeface="+mj-cs"/>
                        </a:rPr>
                        <a:t> that will be displayed as links.</a:t>
                      </a:r>
                    </a:p>
                  </a:txBody>
                  <a:tcPr marL="95250" marR="95250" marT="28575" marB="28575"/>
                </a:tc>
              </a:tr>
              <a:tr h="370840">
                <a:tc>
                  <a:txBody>
                    <a:bodyPr/>
                    <a:lstStyle/>
                    <a:p>
                      <a:pPr algn="l" fontAlgn="t"/>
                      <a:r>
                        <a:rPr lang="en-IN" sz="1800" kern="1200">
                          <a:solidFill>
                            <a:schemeClr val="tx1"/>
                          </a:solidFill>
                          <a:latin typeface="+mn-lt"/>
                          <a:ea typeface="+mj-ea"/>
                          <a:cs typeface="+mj-cs"/>
                        </a:rPr>
                        <a:t>LinkVisited</a:t>
                      </a:r>
                    </a:p>
                  </a:txBody>
                  <a:tcPr marL="95250" marR="95250" marT="28575" marB="28575"/>
                </a:tc>
                <a:tc>
                  <a:txBody>
                    <a:bodyPr/>
                    <a:lstStyle/>
                    <a:p>
                      <a:pPr algn="l" fontAlgn="t"/>
                      <a:r>
                        <a:rPr lang="en-US" sz="1800" kern="1200" dirty="0">
                          <a:solidFill>
                            <a:schemeClr val="tx1"/>
                          </a:solidFill>
                          <a:latin typeface="+mn-lt"/>
                          <a:ea typeface="+mj-ea"/>
                          <a:cs typeface="+mj-cs"/>
                        </a:rPr>
                        <a:t>When set to true, the color of the link will be swapped by the color of the </a:t>
                      </a:r>
                      <a:r>
                        <a:rPr lang="en-US" sz="1800" kern="1200" dirty="0" err="1">
                          <a:solidFill>
                            <a:schemeClr val="tx1"/>
                          </a:solidFill>
                          <a:latin typeface="+mn-lt"/>
                          <a:ea typeface="+mj-ea"/>
                          <a:cs typeface="+mj-cs"/>
                        </a:rPr>
                        <a:t>VisitedLinkColor</a:t>
                      </a:r>
                      <a:r>
                        <a:rPr lang="en-US" sz="1800" kern="1200" dirty="0">
                          <a:solidFill>
                            <a:schemeClr val="tx1"/>
                          </a:solidFill>
                          <a:latin typeface="+mn-lt"/>
                          <a:ea typeface="+mj-ea"/>
                          <a:cs typeface="+mj-cs"/>
                        </a:rPr>
                        <a:t> property.</a:t>
                      </a:r>
                    </a:p>
                  </a:txBody>
                  <a:tcPr marL="95250" marR="95250" marT="28575" marB="28575"/>
                </a:tc>
              </a:tr>
              <a:tr h="370840">
                <a:tc>
                  <a:txBody>
                    <a:bodyPr/>
                    <a:lstStyle/>
                    <a:p>
                      <a:pPr algn="l" fontAlgn="t"/>
                      <a:r>
                        <a:rPr lang="en-IN" sz="1800" kern="1200">
                          <a:solidFill>
                            <a:schemeClr val="tx1"/>
                          </a:solidFill>
                          <a:latin typeface="+mn-lt"/>
                          <a:ea typeface="+mj-ea"/>
                          <a:cs typeface="+mj-cs"/>
                        </a:rPr>
                        <a:t>TextAlign</a:t>
                      </a:r>
                    </a:p>
                  </a:txBody>
                  <a:tcPr marL="95250" marR="95250" marT="28575" marB="28575"/>
                </a:tc>
                <a:tc>
                  <a:txBody>
                    <a:bodyPr/>
                    <a:lstStyle/>
                    <a:p>
                      <a:pPr algn="l" fontAlgn="t"/>
                      <a:r>
                        <a:rPr lang="en-US" sz="1800" kern="1200">
                          <a:solidFill>
                            <a:schemeClr val="tx1"/>
                          </a:solidFill>
                          <a:latin typeface="+mn-lt"/>
                          <a:ea typeface="+mj-ea"/>
                          <a:cs typeface="+mj-cs"/>
                        </a:rPr>
                        <a:t>Specifies the location of the text within the control.</a:t>
                      </a:r>
                    </a:p>
                  </a:txBody>
                  <a:tcPr marL="95250" marR="95250" marT="28575" marB="28575"/>
                </a:tc>
              </a:tr>
              <a:tr h="370840">
                <a:tc>
                  <a:txBody>
                    <a:bodyPr/>
                    <a:lstStyle/>
                    <a:p>
                      <a:pPr algn="l" fontAlgn="t"/>
                      <a:r>
                        <a:rPr lang="en-IN" sz="1800" kern="1200">
                          <a:solidFill>
                            <a:schemeClr val="tx1"/>
                          </a:solidFill>
                          <a:latin typeface="+mn-lt"/>
                          <a:ea typeface="+mj-ea"/>
                          <a:cs typeface="+mj-cs"/>
                        </a:rPr>
                        <a:t>VisitedLinkColor</a:t>
                      </a:r>
                    </a:p>
                  </a:txBody>
                  <a:tcPr marL="95250" marR="95250" marT="28575" marB="28575"/>
                </a:tc>
                <a:tc>
                  <a:txBody>
                    <a:bodyPr/>
                    <a:lstStyle/>
                    <a:p>
                      <a:pPr algn="l" fontAlgn="t"/>
                      <a:r>
                        <a:rPr lang="en-US" sz="1800" kern="1200" dirty="0">
                          <a:solidFill>
                            <a:schemeClr val="tx1"/>
                          </a:solidFill>
                          <a:latin typeface="+mn-lt"/>
                          <a:ea typeface="+mj-ea"/>
                          <a:cs typeface="+mj-cs"/>
                        </a:rPr>
                        <a:t>The color The color of a visited link.</a:t>
                      </a:r>
                    </a:p>
                  </a:txBody>
                  <a:tcPr marL="95250" marR="95250" marT="28575" marB="28575"/>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7402073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fontAlgn="base"/>
            <a:r>
              <a:rPr lang="en-IN" dirty="0" smtClean="0"/>
              <a:t>Textbox Control</a:t>
            </a:r>
            <a:endParaRPr lang="en-IN" dirty="0"/>
          </a:p>
        </p:txBody>
      </p:sp>
      <p:sp>
        <p:nvSpPr>
          <p:cNvPr id="5" name="Content Placeholder 4"/>
          <p:cNvSpPr>
            <a:spLocks noGrp="1"/>
          </p:cNvSpPr>
          <p:nvPr>
            <p:ph idx="1"/>
          </p:nvPr>
        </p:nvSpPr>
        <p:spPr/>
        <p:txBody>
          <a:bodyPr>
            <a:normAutofit/>
          </a:bodyPr>
          <a:lstStyle/>
          <a:p>
            <a:r>
              <a:rPr lang="en-US" dirty="0"/>
              <a:t>The </a:t>
            </a:r>
            <a:r>
              <a:rPr lang="en-US" dirty="0" err="1"/>
              <a:t>RichTextBox</a:t>
            </a:r>
            <a:r>
              <a:rPr lang="en-US" dirty="0"/>
              <a:t> control (</a:t>
            </a:r>
            <a:r>
              <a:rPr lang="en-US" dirty="0" err="1"/>
              <a:t>System.Windows.Forms.RichTextBox</a:t>
            </a:r>
            <a:r>
              <a:rPr lang="en-US" dirty="0"/>
              <a:t>) is similar to a </a:t>
            </a:r>
            <a:r>
              <a:rPr lang="en-US" dirty="0" err="1"/>
              <a:t>TextBox</a:t>
            </a:r>
            <a:r>
              <a:rPr lang="en-US" dirty="0"/>
              <a:t> control, but it allows you to format different parts of the text inside it. The </a:t>
            </a:r>
            <a:r>
              <a:rPr lang="en-US" dirty="0" err="1"/>
              <a:t>TextBox</a:t>
            </a:r>
            <a:r>
              <a:rPr lang="en-US" dirty="0"/>
              <a:t> control is typically used to accept text input from the user while the </a:t>
            </a:r>
            <a:r>
              <a:rPr lang="en-US" dirty="0" err="1"/>
              <a:t>RichTextBox</a:t>
            </a:r>
            <a:r>
              <a:rPr lang="en-US" dirty="0"/>
              <a:t> control is used to show formatted text and save it in Rich Text Format (RTF).</a:t>
            </a:r>
            <a:endParaRPr lang="en-US"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21791503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fontAlgn="base"/>
            <a:r>
              <a:rPr lang="en-IN" dirty="0" smtClean="0"/>
              <a:t>Textbox Control</a:t>
            </a:r>
            <a:endParaRPr lang="en-IN"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497336761"/>
              </p:ext>
            </p:extLst>
          </p:nvPr>
        </p:nvGraphicFramePr>
        <p:xfrm>
          <a:off x="838200" y="1825625"/>
          <a:ext cx="10515600" cy="1910080"/>
        </p:xfrm>
        <a:graphic>
          <a:graphicData uri="http://schemas.openxmlformats.org/drawingml/2006/table">
            <a:tbl>
              <a:tblPr firstRow="1" bandRow="1">
                <a:tableStyleId>{5C22544A-7EE6-4342-B048-85BDC9FD1C3A}</a:tableStyleId>
              </a:tblPr>
              <a:tblGrid>
                <a:gridCol w="1711362"/>
                <a:gridCol w="8804238"/>
              </a:tblGrid>
              <a:tr h="370840">
                <a:tc>
                  <a:txBody>
                    <a:bodyPr/>
                    <a:lstStyle/>
                    <a:p>
                      <a:pPr algn="ctr" fontAlgn="base"/>
                      <a:r>
                        <a:rPr lang="en-IN" b="1" cap="all" dirty="0">
                          <a:solidFill>
                            <a:srgbClr val="000000"/>
                          </a:solidFill>
                          <a:effectLst/>
                        </a:rPr>
                        <a:t>PROPERTY</a:t>
                      </a:r>
                    </a:p>
                  </a:txBody>
                  <a:tcPr marL="76200" marR="76200" marT="76200" marB="76200" anchor="ctr"/>
                </a:tc>
                <a:tc>
                  <a:txBody>
                    <a:bodyPr/>
                    <a:lstStyle/>
                    <a:p>
                      <a:pPr algn="ctr" fontAlgn="base"/>
                      <a:r>
                        <a:rPr lang="en-IN" b="1" cap="all">
                          <a:solidFill>
                            <a:srgbClr val="000000"/>
                          </a:solidFill>
                          <a:effectLst/>
                        </a:rPr>
                        <a:t>DESCRIPTION</a:t>
                      </a:r>
                    </a:p>
                  </a:txBody>
                  <a:tcPr marL="76200" marR="76200" marT="76200" marB="76200" anchor="ctr"/>
                </a:tc>
              </a:tr>
              <a:tr h="370840">
                <a:tc>
                  <a:txBody>
                    <a:bodyPr/>
                    <a:lstStyle/>
                    <a:p>
                      <a:pPr algn="l" fontAlgn="t"/>
                      <a:r>
                        <a:rPr lang="en-IN" b="0" dirty="0">
                          <a:effectLst/>
                          <a:latin typeface="+mn-lt"/>
                        </a:rPr>
                        <a:t>Text</a:t>
                      </a:r>
                    </a:p>
                  </a:txBody>
                  <a:tcPr marL="95250" marR="95250" marT="28575" marB="28575"/>
                </a:tc>
                <a:tc>
                  <a:txBody>
                    <a:bodyPr/>
                    <a:lstStyle/>
                    <a:p>
                      <a:pPr algn="l" fontAlgn="t"/>
                      <a:r>
                        <a:rPr lang="en-US" b="0" dirty="0">
                          <a:effectLst/>
                          <a:latin typeface="+mn-lt"/>
                        </a:rPr>
                        <a:t>The plain text inside the </a:t>
                      </a:r>
                      <a:r>
                        <a:rPr lang="en-US" b="0" dirty="0" err="1">
                          <a:effectLst/>
                          <a:latin typeface="+mn-lt"/>
                        </a:rPr>
                        <a:t>RichTextBox</a:t>
                      </a:r>
                      <a:r>
                        <a:rPr lang="en-US" b="0" dirty="0">
                          <a:effectLst/>
                          <a:latin typeface="+mn-lt"/>
                        </a:rPr>
                        <a:t> control.</a:t>
                      </a:r>
                    </a:p>
                  </a:txBody>
                  <a:tcPr marL="95250" marR="95250" marT="28575" marB="28575"/>
                </a:tc>
              </a:tr>
              <a:tr h="370840">
                <a:tc>
                  <a:txBody>
                    <a:bodyPr/>
                    <a:lstStyle/>
                    <a:p>
                      <a:pPr algn="l" fontAlgn="t"/>
                      <a:r>
                        <a:rPr lang="en-IN" b="0" dirty="0" err="1">
                          <a:effectLst/>
                          <a:latin typeface="+mn-lt"/>
                        </a:rPr>
                        <a:t>WordWrap</a:t>
                      </a:r>
                      <a:endParaRPr lang="en-IN" b="0" dirty="0">
                        <a:effectLst/>
                        <a:latin typeface="+mn-lt"/>
                      </a:endParaRPr>
                    </a:p>
                  </a:txBody>
                  <a:tcPr marL="95250" marR="95250" marT="28575" marB="28575"/>
                </a:tc>
                <a:tc>
                  <a:txBody>
                    <a:bodyPr/>
                    <a:lstStyle/>
                    <a:p>
                      <a:pPr algn="l" fontAlgn="t"/>
                      <a:r>
                        <a:rPr lang="en-US" b="0" dirty="0">
                          <a:effectLst/>
                          <a:latin typeface="+mn-lt"/>
                        </a:rPr>
                        <a:t>Specifies whether to wrap the text inside the </a:t>
                      </a:r>
                      <a:r>
                        <a:rPr lang="en-US" b="0" dirty="0" err="1">
                          <a:effectLst/>
                          <a:latin typeface="+mn-lt"/>
                        </a:rPr>
                        <a:t>RichTextBox</a:t>
                      </a:r>
                      <a:r>
                        <a:rPr lang="en-US" b="0" dirty="0">
                          <a:effectLst/>
                          <a:latin typeface="+mn-lt"/>
                        </a:rPr>
                        <a:t> control.</a:t>
                      </a:r>
                    </a:p>
                  </a:txBody>
                  <a:tcPr marL="95250" marR="95250" marT="28575" marB="28575"/>
                </a:tc>
              </a:tr>
              <a:tr h="370840">
                <a:tc>
                  <a:txBody>
                    <a:bodyPr/>
                    <a:lstStyle/>
                    <a:p>
                      <a:pPr algn="l" fontAlgn="t"/>
                      <a:r>
                        <a:rPr lang="en-IN" b="0" dirty="0">
                          <a:effectLst/>
                          <a:latin typeface="+mn-lt"/>
                        </a:rPr>
                        <a:t>Multiline</a:t>
                      </a:r>
                    </a:p>
                  </a:txBody>
                  <a:tcPr marL="95250" marR="95250" marT="28575" marB="28575"/>
                </a:tc>
                <a:tc>
                  <a:txBody>
                    <a:bodyPr/>
                    <a:lstStyle/>
                    <a:p>
                      <a:pPr algn="l" fontAlgn="t"/>
                      <a:r>
                        <a:rPr lang="en-US" b="0" dirty="0">
                          <a:effectLst/>
                          <a:latin typeface="+mn-lt"/>
                        </a:rPr>
                        <a:t>Tells whether the </a:t>
                      </a:r>
                      <a:r>
                        <a:rPr lang="en-US" b="0" dirty="0" err="1">
                          <a:effectLst/>
                          <a:latin typeface="+mn-lt"/>
                        </a:rPr>
                        <a:t>RichTextBox</a:t>
                      </a:r>
                      <a:r>
                        <a:rPr lang="en-US" b="0" dirty="0">
                          <a:effectLst/>
                          <a:latin typeface="+mn-lt"/>
                        </a:rPr>
                        <a:t> control can have multiple lines of text (true by default).</a:t>
                      </a:r>
                    </a:p>
                  </a:txBody>
                  <a:tcPr marL="95250" marR="95250" marT="28575" marB="28575"/>
                </a:tc>
              </a:tr>
              <a:tr h="370840">
                <a:tc>
                  <a:txBody>
                    <a:bodyPr/>
                    <a:lstStyle/>
                    <a:p>
                      <a:pPr algn="l" fontAlgn="t"/>
                      <a:r>
                        <a:rPr lang="en-IN" b="0" dirty="0">
                          <a:effectLst/>
                          <a:latin typeface="+mn-lt"/>
                        </a:rPr>
                        <a:t>Lines</a:t>
                      </a:r>
                    </a:p>
                  </a:txBody>
                  <a:tcPr marL="95250" marR="95250" marT="28575" marB="28575"/>
                </a:tc>
                <a:tc>
                  <a:txBody>
                    <a:bodyPr/>
                    <a:lstStyle/>
                    <a:p>
                      <a:pPr algn="l" fontAlgn="t"/>
                      <a:r>
                        <a:rPr lang="en-US" b="0" dirty="0">
                          <a:effectLst/>
                          <a:latin typeface="+mn-lt"/>
                        </a:rPr>
                        <a:t>A collection of individual lines in a </a:t>
                      </a:r>
                      <a:r>
                        <a:rPr lang="en-US" b="0" dirty="0" err="1">
                          <a:effectLst/>
                          <a:latin typeface="+mn-lt"/>
                        </a:rPr>
                        <a:t>RichTextBox</a:t>
                      </a:r>
                      <a:r>
                        <a:rPr lang="en-US" b="0" dirty="0">
                          <a:effectLst/>
                          <a:latin typeface="+mn-lt"/>
                        </a:rPr>
                        <a:t> control.</a:t>
                      </a:r>
                    </a:p>
                  </a:txBody>
                  <a:tcPr marL="95250" marR="95250" marT="28575" marB="28575"/>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6394897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fontAlgn="base"/>
            <a:r>
              <a:rPr lang="en-IN" dirty="0" smtClean="0"/>
              <a:t>Textbox Control</a:t>
            </a:r>
            <a:endParaRPr lang="en-IN"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329428795"/>
              </p:ext>
            </p:extLst>
          </p:nvPr>
        </p:nvGraphicFramePr>
        <p:xfrm>
          <a:off x="838200" y="1825625"/>
          <a:ext cx="10515600" cy="1910080"/>
        </p:xfrm>
        <a:graphic>
          <a:graphicData uri="http://schemas.openxmlformats.org/drawingml/2006/table">
            <a:tbl>
              <a:tblPr firstRow="1" bandRow="1">
                <a:tableStyleId>{5C22544A-7EE6-4342-B048-85BDC9FD1C3A}</a:tableStyleId>
              </a:tblPr>
              <a:tblGrid>
                <a:gridCol w="1861969"/>
                <a:gridCol w="8653631"/>
              </a:tblGrid>
              <a:tr h="370840">
                <a:tc>
                  <a:txBody>
                    <a:bodyPr/>
                    <a:lstStyle/>
                    <a:p>
                      <a:pPr algn="ctr" fontAlgn="base"/>
                      <a:r>
                        <a:rPr lang="en-IN" b="1" cap="all" dirty="0">
                          <a:solidFill>
                            <a:srgbClr val="000000"/>
                          </a:solidFill>
                          <a:effectLst/>
                        </a:rPr>
                        <a:t>PROPERTY</a:t>
                      </a:r>
                    </a:p>
                  </a:txBody>
                  <a:tcPr marL="76200" marR="76200" marT="76200" marB="76200" anchor="ctr"/>
                </a:tc>
                <a:tc>
                  <a:txBody>
                    <a:bodyPr/>
                    <a:lstStyle/>
                    <a:p>
                      <a:pPr algn="ctr" fontAlgn="base"/>
                      <a:r>
                        <a:rPr lang="en-IN" b="1" cap="all">
                          <a:solidFill>
                            <a:srgbClr val="000000"/>
                          </a:solidFill>
                          <a:effectLst/>
                        </a:rPr>
                        <a:t>DESCRIPTION</a:t>
                      </a:r>
                    </a:p>
                  </a:txBody>
                  <a:tcPr marL="76200" marR="76200" marT="76200" marB="76200" anchor="ctr"/>
                </a:tc>
              </a:tr>
              <a:tr h="370840">
                <a:tc>
                  <a:txBody>
                    <a:bodyPr/>
                    <a:lstStyle/>
                    <a:p>
                      <a:pPr algn="l" fontAlgn="t"/>
                      <a:r>
                        <a:rPr lang="en-IN" b="0" dirty="0" err="1">
                          <a:effectLst/>
                          <a:latin typeface="+mn-lt"/>
                        </a:rPr>
                        <a:t>LinkClicked</a:t>
                      </a:r>
                      <a:endParaRPr lang="en-IN" b="0" dirty="0">
                        <a:effectLst/>
                        <a:latin typeface="+mn-lt"/>
                      </a:endParaRPr>
                    </a:p>
                  </a:txBody>
                  <a:tcPr marL="95250" marR="95250" marT="28575" marB="28575"/>
                </a:tc>
                <a:tc>
                  <a:txBody>
                    <a:bodyPr/>
                    <a:lstStyle/>
                    <a:p>
                      <a:pPr algn="l" fontAlgn="t"/>
                      <a:r>
                        <a:rPr lang="en-US" b="0">
                          <a:effectLst/>
                          <a:latin typeface="+mn-lt"/>
                        </a:rPr>
                        <a:t>Occurs when a link was clicked.</a:t>
                      </a:r>
                    </a:p>
                  </a:txBody>
                  <a:tcPr marL="95250" marR="95250" marT="28575" marB="28575"/>
                </a:tc>
              </a:tr>
              <a:tr h="370840">
                <a:tc>
                  <a:txBody>
                    <a:bodyPr/>
                    <a:lstStyle/>
                    <a:p>
                      <a:pPr algn="l" fontAlgn="t"/>
                      <a:r>
                        <a:rPr lang="en-IN" b="0">
                          <a:effectLst/>
                          <a:latin typeface="+mn-lt"/>
                        </a:rPr>
                        <a:t>Protected</a:t>
                      </a:r>
                    </a:p>
                  </a:txBody>
                  <a:tcPr marL="95250" marR="95250" marT="28575" marB="28575"/>
                </a:tc>
                <a:tc>
                  <a:txBody>
                    <a:bodyPr/>
                    <a:lstStyle/>
                    <a:p>
                      <a:pPr algn="l" fontAlgn="t"/>
                      <a:r>
                        <a:rPr lang="en-US" b="0">
                          <a:effectLst/>
                          <a:latin typeface="+mn-lt"/>
                        </a:rPr>
                        <a:t>Occurs when the user attempts to modify a protected text.</a:t>
                      </a:r>
                    </a:p>
                  </a:txBody>
                  <a:tcPr marL="95250" marR="95250" marT="28575" marB="28575"/>
                </a:tc>
              </a:tr>
              <a:tr h="370840">
                <a:tc>
                  <a:txBody>
                    <a:bodyPr/>
                    <a:lstStyle/>
                    <a:p>
                      <a:pPr algn="l" fontAlgn="t"/>
                      <a:r>
                        <a:rPr lang="en-IN" b="0">
                          <a:effectLst/>
                          <a:latin typeface="+mn-lt"/>
                        </a:rPr>
                        <a:t>TextChanged</a:t>
                      </a:r>
                    </a:p>
                  </a:txBody>
                  <a:tcPr marL="95250" marR="95250" marT="28575" marB="28575"/>
                </a:tc>
                <a:tc>
                  <a:txBody>
                    <a:bodyPr/>
                    <a:lstStyle/>
                    <a:p>
                      <a:pPr algn="l" fontAlgn="t"/>
                      <a:r>
                        <a:rPr lang="en-US" b="0">
                          <a:effectLst/>
                          <a:latin typeface="+mn-lt"/>
                        </a:rPr>
                        <a:t>Occurs when the text inside the RichTextBox is modified.</a:t>
                      </a:r>
                    </a:p>
                  </a:txBody>
                  <a:tcPr marL="95250" marR="95250" marT="28575" marB="28575"/>
                </a:tc>
              </a:tr>
              <a:tr h="370840">
                <a:tc>
                  <a:txBody>
                    <a:bodyPr/>
                    <a:lstStyle/>
                    <a:p>
                      <a:pPr algn="l" fontAlgn="t"/>
                      <a:r>
                        <a:rPr lang="en-IN" b="0">
                          <a:effectLst/>
                          <a:latin typeface="+mn-lt"/>
                        </a:rPr>
                        <a:t>SelectionChanged</a:t>
                      </a:r>
                    </a:p>
                  </a:txBody>
                  <a:tcPr marL="95250" marR="95250" marT="28575" marB="28575"/>
                </a:tc>
                <a:tc>
                  <a:txBody>
                    <a:bodyPr/>
                    <a:lstStyle/>
                    <a:p>
                      <a:pPr algn="l" fontAlgn="t"/>
                      <a:r>
                        <a:rPr lang="en-US" b="0" dirty="0">
                          <a:effectLst/>
                          <a:latin typeface="+mn-lt"/>
                        </a:rPr>
                        <a:t>Occurs when the selected text is changed.</a:t>
                      </a:r>
                    </a:p>
                  </a:txBody>
                  <a:tcPr marL="95250" marR="95250" marT="28575" marB="28575"/>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35430821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fontAlgn="base"/>
            <a:r>
              <a:rPr lang="en-IN" dirty="0" smtClean="0"/>
              <a:t>Button Control</a:t>
            </a:r>
            <a:endParaRPr lang="en-IN" dirty="0"/>
          </a:p>
        </p:txBody>
      </p:sp>
      <p:sp>
        <p:nvSpPr>
          <p:cNvPr id="5" name="Content Placeholder 4"/>
          <p:cNvSpPr>
            <a:spLocks noGrp="1"/>
          </p:cNvSpPr>
          <p:nvPr>
            <p:ph idx="1"/>
          </p:nvPr>
        </p:nvSpPr>
        <p:spPr/>
        <p:txBody>
          <a:bodyPr>
            <a:normAutofit/>
          </a:bodyPr>
          <a:lstStyle/>
          <a:p>
            <a:pPr fontAlgn="base"/>
            <a:r>
              <a:rPr lang="en-US" dirty="0" smtClean="0"/>
              <a:t>T</a:t>
            </a:r>
            <a:r>
              <a:rPr lang="en-US" dirty="0"/>
              <a:t>he Button control (</a:t>
            </a:r>
            <a:r>
              <a:rPr lang="en-US" dirty="0" err="1"/>
              <a:t>System.Windows.Forms.Button</a:t>
            </a:r>
            <a:r>
              <a:rPr lang="en-US" dirty="0"/>
              <a:t>) is usually wont to execute commands once it’s clicked. once a button is clicked, you specify codes that may be used. Buttons are typically used to confirm or cancel an action, to perform different actions, and to open some more dialogs. The Button control has several properties that you can use. The table below enumerates them</a:t>
            </a:r>
            <a:r>
              <a:rPr lang="en-US" dirty="0" smtClean="0"/>
              <a: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0347286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1219</TotalTime>
  <Words>1297</Words>
  <Application>Microsoft Office PowerPoint</Application>
  <PresentationFormat>Widescreen</PresentationFormat>
  <Paragraphs>139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Common Controls</vt:lpstr>
      <vt:lpstr>Label Control</vt:lpstr>
      <vt:lpstr>Label Control</vt:lpstr>
      <vt:lpstr>Link Label Control</vt:lpstr>
      <vt:lpstr>Link Label Control</vt:lpstr>
      <vt:lpstr>Textbox Control</vt:lpstr>
      <vt:lpstr>Textbox Control</vt:lpstr>
      <vt:lpstr>Textbox Control</vt:lpstr>
      <vt:lpstr>Button Control</vt:lpstr>
      <vt:lpstr>Button Control</vt:lpstr>
      <vt:lpstr>Button Control</vt:lpstr>
      <vt:lpstr>RadioButton Control</vt:lpstr>
      <vt:lpstr>CheckBox Control</vt:lpstr>
      <vt:lpstr>CheckBox Control</vt:lpstr>
      <vt:lpstr>ListBox Control</vt:lpstr>
      <vt:lpstr>ComboBox Control</vt:lpstr>
      <vt:lpstr>ComboBox Control</vt:lpstr>
      <vt:lpstr>CheckedListBox Control</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Divyesh</dc:creator>
  <cp:lastModifiedBy>Divyesh</cp:lastModifiedBy>
  <cp:revision>294</cp:revision>
  <dcterms:created xsi:type="dcterms:W3CDTF">2020-05-18T03:14:36Z</dcterms:created>
  <dcterms:modified xsi:type="dcterms:W3CDTF">2020-10-29T09:28:41Z</dcterms:modified>
</cp:coreProperties>
</file>